
<file path=[Content_Types].xml><?xml version="1.0" encoding="utf-8"?>
<Types xmlns="http://schemas.openxmlformats.org/package/2006/content-types">
  <Override PartName="/ppt/slides/slide94.xml" ContentType="application/vnd.openxmlformats-officedocument.presentationml.slide+xml"/>
  <Override PartName="/ppt/tags/tag8.xml" ContentType="application/vnd.openxmlformats-officedocument.presentationml.tags+xml"/>
  <Override PartName="/ppt/tags/tag238.xml" ContentType="application/vnd.openxmlformats-officedocument.presentationml.tags+xml"/>
  <Override PartName="/ppt/tags/tag569.xml" ContentType="application/vnd.openxmlformats-officedocument.presentationml.tags+xml"/>
  <Override PartName="/ppt/tags/tag424.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263.xml" ContentType="application/vnd.openxmlformats-officedocument.presentationml.tags+xml"/>
  <Default Extension="xml" ContentType="application/xml"/>
  <Override PartName="/ppt/slides/slide50.xml" ContentType="application/vnd.openxmlformats-officedocument.presentationml.slide+xml"/>
  <Override PartName="/ppt/tags/tag38.xml" ContentType="application/vnd.openxmlformats-officedocument.presentationml.tags+xml"/>
  <Override PartName="/ppt/notesSlides/notesSlide16.xml" ContentType="application/vnd.openxmlformats-officedocument.presentationml.notesSlide+xml"/>
  <Override PartName="/ppt/tags/tag339.xml" ContentType="application/vnd.openxmlformats-officedocument.presentationml.tags+xml"/>
  <Override PartName="/ppt/tags/tag525.xml" ContentType="application/vnd.openxmlformats-officedocument.presentationml.tags+xml"/>
  <Override PartName="/ppt/tags/tag63.xml" ContentType="application/vnd.openxmlformats-officedocument.presentationml.tags+xml"/>
  <Override PartName="/ppt/tags/tag178.xml" ContentType="application/vnd.openxmlformats-officedocument.presentationml.tags+xml"/>
  <Override PartName="/ppt/notesSlides/notesSlide41.xml" ContentType="application/vnd.openxmlformats-officedocument.presentationml.notesSlide+xml"/>
  <Override PartName="/ppt/tags/tag364.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487.xml" ContentType="application/vnd.openxmlformats-officedocument.presentationml.tags+xml"/>
  <Override PartName="/ppt/tags/tag503.xml" ContentType="application/vnd.openxmlformats-officedocument.presentationml.tags+xml"/>
  <Override PartName="/ppt/tags/tag550.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279.xml" ContentType="application/vnd.openxmlformats-officedocument.presentationml.tags+xml"/>
  <Override PartName="/ppt/tags/tag342.xml" ContentType="application/vnd.openxmlformats-officedocument.presentationml.tags+xml"/>
  <Override PartName="/ppt/slides/slide88.xml" ContentType="application/vnd.openxmlformats-officedocument.presentationml.slide+xml"/>
  <Override PartName="/ppt/tags/tag134.xml" ContentType="application/vnd.openxmlformats-officedocument.presentationml.tags+xml"/>
  <Override PartName="/ppt/tags/tag181.xml" ContentType="application/vnd.openxmlformats-officedocument.presentationml.tags+xml"/>
  <Override PartName="/ppt/tags/tag320.xml" ContentType="application/vnd.openxmlformats-officedocument.presentationml.tags+xml"/>
  <Override PartName="/ppt/tags/tag418.xml" ContentType="application/vnd.openxmlformats-officedocument.presentationml.tags+xml"/>
  <Override PartName="/ppt/tags/tag465.xml" ContentType="application/vnd.openxmlformats-officedocument.presentationml.tags+xml"/>
  <Override PartName="/ppt/slides/slide19.xml" ContentType="application/vnd.openxmlformats-officedocument.presentationml.slide+xml"/>
  <Override PartName="/ppt/slides/slide66.xml" ContentType="application/vnd.openxmlformats-officedocument.presentationml.slide+xml"/>
  <Override PartName="/ppt/tags/tag112.xml" ContentType="application/vnd.openxmlformats-officedocument.presentationml.tags+xml"/>
  <Default Extension="png" ContentType="image/png"/>
  <Override PartName="/ppt/tags/tag257.xml" ContentType="application/vnd.openxmlformats-officedocument.presentationml.tags+xml"/>
  <Override PartName="/ppt/notesSlides/notesSlide79.xml" ContentType="application/vnd.openxmlformats-officedocument.presentationml.notesSlide+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notesSlides/notesSlide57.xml" ContentType="application/vnd.openxmlformats-officedocument.presentationml.notesSlide+xml"/>
  <Override PartName="/ppt/tags/tag443.xml" ContentType="application/vnd.openxmlformats-officedocument.presentationml.tags+xml"/>
  <Override PartName="/ppt/tags/tag490.xml" ContentType="application/vnd.openxmlformats-officedocument.presentationml.tags+xml"/>
  <Override PartName="/ppt/slides/slide44.xml" ContentType="application/vnd.openxmlformats-officedocument.presentationml.slide+xml"/>
  <Override PartName="/ppt/slides/slide91.xml" ContentType="application/vnd.openxmlformats-officedocument.presentationml.slide+xml"/>
  <Default Extension="emf" ContentType="image/x-emf"/>
  <Override PartName="/ppt/tags/tag235.xml" ContentType="application/vnd.openxmlformats-officedocument.presentationml.tags+xml"/>
  <Override PartName="/ppt/tags/tag282.xml" ContentType="application/vnd.openxmlformats-officedocument.presentationml.tags+xml"/>
  <Override PartName="/ppt/tags/tag421.xml" ContentType="application/vnd.openxmlformats-officedocument.presentationml.tags+xml"/>
  <Override PartName="/ppt/tags/tag519.xml" ContentType="application/vnd.openxmlformats-officedocument.presentationml.tags+xml"/>
  <Override PartName="/ppt/tags/tag566.xml" ContentType="application/vnd.openxmlformats-officedocument.presentationml.tags+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ppt/notesSlides/notesSlide35.xml" ContentType="application/vnd.openxmlformats-officedocument.presentationml.notesSlide+xml"/>
  <Override PartName="/ppt/tags/tag260.xml" ContentType="application/vnd.openxmlformats-officedocument.presentationml.tags+xml"/>
  <Override PartName="/ppt/tags/tag358.xml" ContentType="application/vnd.openxmlformats-officedocument.presentationml.tags+xml"/>
  <Override PartName="/ppt/tags/tag544.xml" ContentType="application/vnd.openxmlformats-officedocument.presentationml.tags+xml"/>
  <Override PartName="/ppt/tags/tag35.xml" ContentType="application/vnd.openxmlformats-officedocument.presentationml.tags+xml"/>
  <Override PartName="/ppt/tags/tag82.xml" ContentType="application/vnd.openxmlformats-officedocument.presentationml.tags+xml"/>
  <Override PartName="/ppt/notesSlides/notesSlide13.xml" ContentType="application/vnd.openxmlformats-officedocument.presentationml.notesSlide+xml"/>
  <Override PartName="/ppt/tags/tag197.xml" ContentType="application/vnd.openxmlformats-officedocument.presentationml.tags+xml"/>
  <Override PartName="/ppt/tags/tag336.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tags/tag128.xml" ContentType="application/vnd.openxmlformats-officedocument.presentationml.tags+xml"/>
  <Override PartName="/ppt/tags/tag175.xml" ContentType="application/vnd.openxmlformats-officedocument.presentationml.tags+xml"/>
  <Override PartName="/ppt/tags/tag459.xml" ContentType="application/vnd.openxmlformats-officedocument.presentationml.tags+xml"/>
  <Override PartName="/ppt/tags/tag522.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tags/tag361.xml" ContentType="application/vnd.openxmlformats-officedocument.presentationml.tags+xml"/>
  <Override PartName="/ppt/tags/tag500.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53.xml" ContentType="application/vnd.openxmlformats-officedocument.presentationml.tags+xml"/>
  <Override PartName="/ppt/tags/tag437.xml" ContentType="application/vnd.openxmlformats-officedocument.presentationml.tags+xml"/>
  <Override PartName="/ppt/tags/tag484.xml" ContentType="application/vnd.openxmlformats-officedocument.presentationml.tags+xml"/>
  <Override PartName="/ppt/slides/slide38.xml" ContentType="application/vnd.openxmlformats-officedocument.presentationml.slide+xml"/>
  <Override PartName="/ppt/slides/slide85.xml" ContentType="application/vnd.openxmlformats-officedocument.presentationml.slide+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tags/tag415.xml" ContentType="application/vnd.openxmlformats-officedocument.presentationml.tags+xml"/>
  <Override PartName="/ppt/tags/tag462.xml" ContentType="application/vnd.openxmlformats-officedocument.presentationml.tags+xml"/>
  <Override PartName="/ppt/tags/tag98.xml" ContentType="application/vnd.openxmlformats-officedocument.presentationml.tags+xml"/>
  <Override PartName="/ppt/notesSlides/notesSlide29.xml" ContentType="application/vnd.openxmlformats-officedocument.presentationml.notesSlide+xml"/>
  <Override PartName="/ppt/tags/tag207.xml" ContentType="application/vnd.openxmlformats-officedocument.presentationml.tags+xml"/>
  <Override PartName="/ppt/tags/tag254.xml" ContentType="application/vnd.openxmlformats-officedocument.presentationml.tags+xml"/>
  <Override PartName="/ppt/tags/tag399.xml" ContentType="application/vnd.openxmlformats-officedocument.presentationml.tags+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tags/tag440.xml" ContentType="application/vnd.openxmlformats-officedocument.presentationml.tags+xml"/>
  <Override PartName="/ppt/tags/tag538.xml" ContentType="application/vnd.openxmlformats-officedocument.presentationml.tags+xml"/>
  <Override PartName="/ppt/slides/slide41.xml" ContentType="application/vnd.openxmlformats-officedocument.presentationml.slide+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77.xml" ContentType="application/vnd.openxmlformats-officedocument.presentationml.tags+xml"/>
  <Override PartName="/ppt/notesSlides/notesSlide54.xml" ContentType="application/vnd.openxmlformats-officedocument.presentationml.notesSlide+xml"/>
  <Override PartName="/ppt/tags/tag516.xml" ContentType="application/vnd.openxmlformats-officedocument.presentationml.tags+xml"/>
  <Override PartName="/ppt/tags/tag563.xml" ContentType="application/vnd.openxmlformats-officedocument.presentationml.tags+xml"/>
  <Override PartName="/ppt/tags/tag54.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tags/tag308.xml" ContentType="application/vnd.openxmlformats-officedocument.presentationml.tags+xml"/>
  <Override PartName="/ppt/tags/tag355.xml" ContentType="application/vnd.openxmlformats-officedocument.presentationml.tags+xml"/>
  <Override PartName="/ppt/tags/tag147.xml" ContentType="application/vnd.openxmlformats-officedocument.presentationml.tags+xml"/>
  <Override PartName="/ppt/tags/tag194.xml" ContentType="application/vnd.openxmlformats-officedocument.presentationml.tags+xml"/>
  <Override PartName="/ppt/tags/tag478.xml" ContentType="application/vnd.openxmlformats-officedocument.presentationml.tags+xml"/>
  <Override PartName="/ppt/tags/tag541.xml" ContentType="application/vnd.openxmlformats-officedocument.presentationml.tags+xml"/>
  <Override PartName="/ppt/slides/slide79.xml" ContentType="application/vnd.openxmlformats-officedocument.presentationml.slide+xml"/>
  <Override PartName="/ppt/tags/tag32.xml" ContentType="application/vnd.openxmlformats-officedocument.presentationml.tags+xml"/>
  <Override PartName="/ppt/notesSlides/notesSlide10.xml" ContentType="application/vnd.openxmlformats-officedocument.presentationml.notesSlide+xml"/>
  <Override PartName="/ppt/tags/tag333.xml" ContentType="application/vnd.openxmlformats-officedocument.presentationml.tags+xml"/>
  <Override PartName="/ppt/tags/tag38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125.xml" ContentType="application/vnd.openxmlformats-officedocument.presentationml.tags+xml"/>
  <Override PartName="/ppt/tags/tag172.xml" ContentType="application/vnd.openxmlformats-officedocument.presentationml.tags+xml"/>
  <Override PartName="/ppt/tags/tag311.xml" ContentType="application/vnd.openxmlformats-officedocument.presentationml.tags+xml"/>
  <Override PartName="/ppt/tags/tag409.xml" ContentType="application/vnd.openxmlformats-officedocument.presentationml.tags+xml"/>
  <Override PartName="/ppt/tags/tag456.xml" ContentType="application/vnd.openxmlformats-officedocument.presentationml.tags+xml"/>
  <Override PartName="/ppt/slides/slide57.xml" ContentType="application/vnd.openxmlformats-officedocument.presentationml.slide+xml"/>
  <Override PartName="/ppt/notesSlides/notesSlide1.xml" ContentType="application/vnd.openxmlformats-officedocument.presentationml.notesSlide+xml"/>
  <Override PartName="/ppt/tags/tag103.xml" ContentType="application/vnd.openxmlformats-officedocument.presentationml.tags+xml"/>
  <Override PartName="/ppt/tags/tag150.xml" ContentType="application/vnd.openxmlformats-officedocument.presentationml.tags+xml"/>
  <Override PartName="/ppt/tags/tag248.xml" ContentType="application/vnd.openxmlformats-officedocument.presentationml.tags+xml"/>
  <Override PartName="/ppt/tags/tag295.xml" ContentType="application/vnd.openxmlformats-officedocument.presentationml.tags+xml"/>
  <Override PartName="/ppt/tags/tag434.xml" ContentType="application/vnd.openxmlformats-officedocument.presentationml.tags+xml"/>
  <Override PartName="/ppt/tags/tag481.xml" ContentType="application/vnd.openxmlformats-officedocument.presentationml.tags+xml"/>
  <Override PartName="/ppt/tags/tag579.xml" ContentType="application/vnd.openxmlformats-officedocument.presentationml.tags+xml"/>
  <Override PartName="/ppt/tags/tag226.xml" ContentType="application/vnd.openxmlformats-officedocument.presentationml.tags+xml"/>
  <Override PartName="/ppt/tags/tag273.xml" ContentType="application/vnd.openxmlformats-officedocument.presentationml.tags+xml"/>
  <Override PartName="/ppt/notesSlides/notesSlide48.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tags/tag412.xml" ContentType="application/vnd.openxmlformats-officedocument.presentationml.tags+xml"/>
  <Override PartName="/ppt/tags/tag557.xml" ContentType="application/vnd.openxmlformats-officedocument.presentationml.tags+xml"/>
  <Override PartName="/ppt/slides/slide13.xml" ContentType="application/vnd.openxmlformats-officedocument.presentationml.slide+xml"/>
  <Override PartName="/ppt/slides/slide60.xml" ContentType="application/vnd.openxmlformats-officedocument.presentationml.slide+xml"/>
  <Override PartName="/ppt/tags/tag48.xml" ContentType="application/vnd.openxmlformats-officedocument.presentationml.tags+xml"/>
  <Override PartName="/ppt/tags/tag95.xml" ContentType="application/vnd.openxmlformats-officedocument.presentationml.tags+xml"/>
  <Override PartName="/ppt/notesSlides/notesSlide26.xml" ContentType="application/vnd.openxmlformats-officedocument.presentationml.notesSlide+xml"/>
  <Override PartName="/ppt/tags/tag188.xml" ContentType="application/vnd.openxmlformats-officedocument.presentationml.tags+xml"/>
  <Override PartName="/ppt/tags/tag204.xml" ContentType="application/vnd.openxmlformats-officedocument.presentationml.tags+xml"/>
  <Override PartName="/ppt/tags/tag251.xml" ContentType="application/vnd.openxmlformats-officedocument.presentationml.tags+xml"/>
  <Override PartName="/ppt/tags/tag349.xml" ContentType="application/vnd.openxmlformats-officedocument.presentationml.tags+xml"/>
  <Override PartName="/ppt/tags/tag396.xml" ContentType="application/vnd.openxmlformats-officedocument.presentationml.tags+xml"/>
  <Override PartName="/ppt/notesSlides/notesSlide73.xml" ContentType="application/vnd.openxmlformats-officedocument.presentationml.notesSlide+xml"/>
  <Override PartName="/ppt/tags/tag535.xml" ContentType="application/vnd.openxmlformats-officedocument.presentationml.tags+xml"/>
  <Override PartName="/ppt/slideLayouts/slideLayout12.xml" ContentType="application/vnd.openxmlformats-officedocument.presentationml.slideLayout+xml"/>
  <Override PartName="/ppt/tags/tag26.xml" ContentType="application/vnd.openxmlformats-officedocument.presentationml.tags+xml"/>
  <Override PartName="/ppt/tags/tag73.xml" ContentType="application/vnd.openxmlformats-officedocument.presentationml.tags+xml"/>
  <Override PartName="/ppt/tags/tag327.xml" ContentType="application/vnd.openxmlformats-officedocument.presentationml.tags+xml"/>
  <Override PartName="/ppt/notesSlides/notesSlide51.xml" ContentType="application/vnd.openxmlformats-officedocument.presentationml.notesSlide+xml"/>
  <Override PartName="/ppt/tags/tag374.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497.xml" ContentType="application/vnd.openxmlformats-officedocument.presentationml.tags+xml"/>
  <Override PartName="/ppt/tags/tag513.xml" ContentType="application/vnd.openxmlformats-officedocument.presentationml.tags+xml"/>
  <Override PartName="/ppt/tags/tag560.xml" ContentType="application/vnd.openxmlformats-officedocument.presentationml.tags+xml"/>
  <Override PartName="/ppt/slides/slide98.xml" ContentType="application/vnd.openxmlformats-officedocument.presentationml.slide+xml"/>
  <Override PartName="/ppt/tags/tag51.xml" ContentType="application/vnd.openxmlformats-officedocument.presentationml.tags+xml"/>
  <Override PartName="/ppt/tags/tag289.xml" ContentType="application/vnd.openxmlformats-officedocument.presentationml.tags+xml"/>
  <Override PartName="/ppt/tags/tag305.xml" ContentType="application/vnd.openxmlformats-officedocument.presentationml.tags+xml"/>
  <Override PartName="/ppt/tags/tag352.xml" ContentType="application/vnd.openxmlformats-officedocument.presentationml.tags+xml"/>
  <Override PartName="/ppt/tags/tag144.xml" ContentType="application/vnd.openxmlformats-officedocument.presentationml.tags+xml"/>
  <Override PartName="/ppt/tags/tag191.xml" ContentType="application/vnd.openxmlformats-officedocument.presentationml.tags+xml"/>
  <Override PartName="/ppt/tags/tag330.xml" ContentType="application/vnd.openxmlformats-officedocument.presentationml.tags+xml"/>
  <Override PartName="/ppt/tags/tag428.xml" ContentType="application/vnd.openxmlformats-officedocument.presentationml.tags+xml"/>
  <Override PartName="/ppt/tags/tag475.xml" ContentType="application/vnd.openxmlformats-officedocument.presentationml.tags+xml"/>
  <Override PartName="/ppt/slides/slide29.xml" ContentType="application/vnd.openxmlformats-officedocument.presentationml.slide+xml"/>
  <Override PartName="/ppt/slides/slide76.xml" ContentType="application/vnd.openxmlformats-officedocument.presentationml.slide+xml"/>
  <Override PartName="/ppt/tags/tag122.xml" ContentType="application/vnd.openxmlformats-officedocument.presentationml.tags+xml"/>
  <Override PartName="/ppt/tags/tag267.xml" ContentType="application/vnd.openxmlformats-officedocument.presentationml.tags+xml"/>
  <Override PartName="/ppt/tags/tag406.xml" ContentType="application/vnd.openxmlformats-officedocument.presentationml.tags+xml"/>
  <Override PartName="/ppt/tags/tag453.xml" ContentType="application/vnd.openxmlformats-officedocument.presentationml.tags+xml"/>
  <Override PartName="/ppt/slides/slide4.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89.xml" ContentType="application/vnd.openxmlformats-officedocument.presentationml.tags+xml"/>
  <Override PartName="/ppt/tags/tag245.xml" ContentType="application/vnd.openxmlformats-officedocument.presentationml.tags+xml"/>
  <Override PartName="/ppt/tags/tag292.xml" ContentType="application/vnd.openxmlformats-officedocument.presentationml.tags+xml"/>
  <Override PartName="/ppt/notesSlides/notesSlide67.xml" ContentType="application/vnd.openxmlformats-officedocument.presentationml.notesSlide+xml"/>
  <Override PartName="/ppt/tags/tag529.xml" ContentType="application/vnd.openxmlformats-officedocument.presentationml.tags+xml"/>
  <Override PartName="/ppt/tags/tag576.xml" ContentType="application/vnd.openxmlformats-officedocument.presentationml.tags+xml"/>
  <Override PartName="/ppt/tags/tag100.xml" ContentType="application/vnd.openxmlformats-officedocument.presentationml.tags+xml"/>
  <Override PartName="/ppt/notesSlides/notesSlide45.xml" ContentType="application/vnd.openxmlformats-officedocument.presentationml.notesSlide+xml"/>
  <Override PartName="/ppt/tags/tag368.xml" ContentType="application/vnd.openxmlformats-officedocument.presentationml.tags+xml"/>
  <Override PartName="/ppt/tags/tag431.xml" ContentType="application/vnd.openxmlformats-officedocument.presentationml.tags+xml"/>
  <Override PartName="/ppt/slides/slide32.xml" ContentType="application/vnd.openxmlformats-officedocument.presentationml.slide+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tags/tag507.xml" ContentType="application/vnd.openxmlformats-officedocument.presentationml.tags+xml"/>
  <Override PartName="/ppt/tags/tag554.xml" ContentType="application/vnd.openxmlformats-officedocument.presentationml.tags+xml"/>
  <Override PartName="/ppt/slides/slide10.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notesSlides/notesSlide23.xml" ContentType="application/vnd.openxmlformats-officedocument.presentationml.notesSlide+xml"/>
  <Override PartName="/ppt/tags/tag201.xml" ContentType="application/vnd.openxmlformats-officedocument.presentationml.tags+xml"/>
  <Override PartName="/ppt/tags/tag346.xml" ContentType="application/vnd.openxmlformats-officedocument.presentationml.tags+xml"/>
  <Override PartName="/ppt/tags/tag393.xml" ContentType="application/vnd.openxmlformats-officedocument.presentationml.tags+xml"/>
  <Override PartName="/ppt/notesSlides/notesSlide70.xml" ContentType="application/vnd.openxmlformats-officedocument.presentationml.notesSlide+xml"/>
  <Override PartName="/ppt/tags/tag532.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324.xml" ContentType="application/vnd.openxmlformats-officedocument.presentationml.tags+xml"/>
  <Override PartName="/ppt/tags/tag371.xml" ContentType="application/vnd.openxmlformats-officedocument.presentationml.tags+xml"/>
  <Override PartName="/ppt/tags/tag469.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63.xml" ContentType="application/vnd.openxmlformats-officedocument.presentationml.tags+xml"/>
  <Override PartName="/ppt/tags/tag510.xml" ContentType="application/vnd.openxmlformats-officedocument.presentationml.tags+xml"/>
  <Override PartName="/ppt/tags/tag9.xml" ContentType="application/vnd.openxmlformats-officedocument.presentationml.tags+xml"/>
  <Override PartName="/ppt/tags/tag302.xml" ContentType="application/vnd.openxmlformats-officedocument.presentationml.tags+xml"/>
  <Override PartName="/ppt/tags/tag447.xml" ContentType="application/vnd.openxmlformats-officedocument.presentationml.tags+xml"/>
  <Override PartName="/ppt/tags/tag494.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Default Extension="bin" ContentType="application/vnd.openxmlformats-officedocument.oleObject"/>
  <Override PartName="/ppt/tags/tag141.xml" ContentType="application/vnd.openxmlformats-officedocument.presentationml.tags+xml"/>
  <Override PartName="/ppt/tags/tag239.xml" ContentType="application/vnd.openxmlformats-officedocument.presentationml.tags+xml"/>
  <Override PartName="/ppt/tags/tag286.xml" ContentType="application/vnd.openxmlformats-officedocument.presentationml.tags+xml"/>
  <Override PartName="/ppt/tags/tag425.xml" ContentType="application/vnd.openxmlformats-officedocument.presentationml.tags+xml"/>
  <Override PartName="/ppt/tags/tag472.xml" ContentType="application/vnd.openxmlformats-officedocument.presentationml.tags+xml"/>
  <Override PartName="/ppt/slides/slide26.xml" ContentType="application/vnd.openxmlformats-officedocument.presentationml.slide+xml"/>
  <Override PartName="/ppt/slides/slide73.xml" ContentType="application/vnd.openxmlformats-officedocument.presentationml.slide+xml"/>
  <Override PartName="/ppt/tags/tag217.xml" ContentType="application/vnd.openxmlformats-officedocument.presentationml.tags+xml"/>
  <Override PartName="/ppt/tags/tag264.xml" ContentType="application/vnd.openxmlformats-officedocument.presentationml.tags+xml"/>
  <Override PartName="/ppt/notesSlides/notesSlide39.xml" ContentType="application/vnd.openxmlformats-officedocument.presentationml.notesSlide+xml"/>
  <Override PartName="/ppt/tags/tag548.xml" ContentType="application/vnd.openxmlformats-officedocument.presentationml.tags+xml"/>
  <Override PartName="/ppt/slides/slide1.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notesSlides/notesSlide17.xml" ContentType="application/vnd.openxmlformats-officedocument.presentationml.notesSlide+xml"/>
  <Override PartName="/ppt/tags/tag387.xml" ContentType="application/vnd.openxmlformats-officedocument.presentationml.tags+xml"/>
  <Override PartName="/ppt/tags/tag403.xml" ContentType="application/vnd.openxmlformats-officedocument.presentationml.tags+xml"/>
  <Override PartName="/ppt/notesSlides/notesSlide64.xml" ContentType="application/vnd.openxmlformats-officedocument.presentationml.notesSlide+xml"/>
  <Override PartName="/ppt/tags/tag450.xml" ContentType="application/vnd.openxmlformats-officedocument.presentationml.tags+xml"/>
  <Override PartName="/ppt/slides/slide51.xml" ContentType="application/vnd.openxmlformats-officedocument.presentationml.slide+xml"/>
  <Override PartName="/ppt/tags/tag179.xml" ContentType="application/vnd.openxmlformats-officedocument.presentationml.tags+xml"/>
  <Override PartName="/ppt/tags/tag242.xml" ContentType="application/vnd.openxmlformats-officedocument.presentationml.tags+xml"/>
  <Override PartName="/ppt/tags/tag526.xml" ContentType="application/vnd.openxmlformats-officedocument.presentationml.tags+xml"/>
  <Override PartName="/ppt/tags/tag573.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220.xml" ContentType="application/vnd.openxmlformats-officedocument.presentationml.tags+xml"/>
  <Override PartName="/ppt/notesSlides/notesSlide42.xml" ContentType="application/vnd.openxmlformats-officedocument.presentationml.notesSlide+xml"/>
  <Override PartName="/ppt/tags/tag318.xml" ContentType="application/vnd.openxmlformats-officedocument.presentationml.tags+xml"/>
  <Override PartName="/ppt/tags/tag365.xml" ContentType="application/vnd.openxmlformats-officedocument.presentationml.tags+xml"/>
  <Override PartName="/ppt/tags/tag504.xml" ContentType="application/vnd.openxmlformats-officedocument.presentationml.tags+xml"/>
  <Override PartName="/ppt/tags/tag551.xml" ContentType="application/vnd.openxmlformats-officedocument.presentationml.tags+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157.xml" ContentType="application/vnd.openxmlformats-officedocument.presentationml.tags+xml"/>
  <Override PartName="/ppt/tags/tag343.xml" ContentType="application/vnd.openxmlformats-officedocument.presentationml.tags+xml"/>
  <Override PartName="/ppt/tags/tag390.xml" ContentType="application/vnd.openxmlformats-officedocument.presentationml.tags+xml"/>
  <Override PartName="/ppt/tags/tag488.xml" ContentType="application/vnd.openxmlformats-officedocument.presentationml.tags+xml"/>
  <Override PartName="/ppt/slides/slide89.xml" ContentType="application/vnd.openxmlformats-officedocument.presentationml.slide+xml"/>
  <Override PartName="/ppt/tags/tag42.xml" ContentType="application/vnd.openxmlformats-officedocument.presentationml.tags+xml"/>
  <Override PartName="/ppt/tags/tag135.xml" ContentType="application/vnd.openxmlformats-officedocument.presentationml.tags+xml"/>
  <Override PartName="/ppt/tags/tag182.xml" ContentType="application/vnd.openxmlformats-officedocument.presentationml.tags+xml"/>
  <Override PartName="/ppt/handoutMasters/handoutMaster1.xml" ContentType="application/vnd.openxmlformats-officedocument.presentationml.handoutMaster+xml"/>
  <Override PartName="/ppt/tags/tag20.xml" ContentType="application/vnd.openxmlformats-officedocument.presentationml.tags+xml"/>
  <Override PartName="/ppt/tags/tag321.xml" ContentType="application/vnd.openxmlformats-officedocument.presentationml.tags+xml"/>
  <Override PartName="/ppt/tags/tag419.xml" ContentType="application/vnd.openxmlformats-officedocument.presentationml.tags+xml"/>
  <Override PartName="/ppt/tags/tag466.xml" ContentType="application/vnd.openxmlformats-officedocument.presentationml.tags+xml"/>
  <Override PartName="/ppt/slides/slide67.xml" ContentType="application/vnd.openxmlformats-officedocument.presentationml.slide+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58.xml" ContentType="application/vnd.openxmlformats-officedocument.presentationml.tags+xml"/>
  <Override PartName="/ppt/tags/tag444.xml" ContentType="application/vnd.openxmlformats-officedocument.presentationml.tags+xml"/>
  <Override PartName="/ppt/tags/tag491.xml" ContentType="application/vnd.openxmlformats-officedocument.presentationml.tags+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tags/tag236.xml" ContentType="application/vnd.openxmlformats-officedocument.presentationml.tags+xml"/>
  <Override PartName="/ppt/tags/tag283.xml" ContentType="application/vnd.openxmlformats-officedocument.presentationml.tags+xml"/>
  <Override PartName="/ppt/notesSlides/notesSlide58.xml" ContentType="application/vnd.openxmlformats-officedocument.presentationml.notesSlide+xml"/>
  <Override PartName="/ppt/tags/tag567.xml" ContentType="application/vnd.openxmlformats-officedocument.presentationml.tags+xml"/>
  <Default Extension="xls" ContentType="application/vnd.ms-excel"/>
  <Override PartName="/ppt/tags/tag58.xml" ContentType="application/vnd.openxmlformats-officedocument.presentationml.tags+xml"/>
  <Override PartName="/ppt/notesSlides/notesSlide36.xml" ContentType="application/vnd.openxmlformats-officedocument.presentationml.notesSlide+xml"/>
  <Override PartName="/ppt/tags/tag359.xml" ContentType="application/vnd.openxmlformats-officedocument.presentationml.tags+xml"/>
  <Override PartName="/ppt/tags/tag422.xml" ContentType="application/vnd.openxmlformats-officedocument.presentationml.tags+xml"/>
  <Override PartName="/ppt/slides/slide23.xml" ContentType="application/vnd.openxmlformats-officedocument.presentationml.slide+xml"/>
  <Override PartName="/ppt/slides/slide70.xml" ContentType="application/vnd.openxmlformats-officedocument.presentationml.slide+xml"/>
  <Override PartName="/ppt/tags/tag198.xml" ContentType="application/vnd.openxmlformats-officedocument.presentationml.tags+xml"/>
  <Override PartName="/ppt/tags/tag214.xml" ContentType="application/vnd.openxmlformats-officedocument.presentationml.tags+xml"/>
  <Override PartName="/ppt/tags/tag261.xml" ContentType="application/vnd.openxmlformats-officedocument.presentationml.tags+xml"/>
  <Override PartName="/ppt/tags/tag400.xml" ContentType="application/vnd.openxmlformats-officedocument.presentationml.tags+xml"/>
  <Override PartName="/ppt/tags/tag545.xml" ContentType="application/vnd.openxmlformats-officedocument.presentationml.tags+xml"/>
  <Override PartName="/ppt/tags/tag36.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337.xml" ContentType="application/vnd.openxmlformats-officedocument.presentationml.tags+xml"/>
  <Override PartName="/ppt/tags/tag384.xml" ContentType="application/vnd.openxmlformats-officedocument.presentationml.tags+xml"/>
  <Override PartName="/ppt/notesSlides/notesSlide61.xml" ContentType="application/vnd.openxmlformats-officedocument.presentationml.notesSlide+xml"/>
  <Override PartName="/ppt/tags/tag523.xml" ContentType="application/vnd.openxmlformats-officedocument.presentationml.tags+xml"/>
  <Override PartName="/ppt/tags/tag570.xml" ContentType="application/vnd.openxmlformats-officedocument.presentationml.tags+xml"/>
  <Override PartName="/ppt/tags/tag14.xml" ContentType="application/vnd.openxmlformats-officedocument.presentationml.tags+xml"/>
  <Override PartName="/ppt/tags/tag61.xml" ContentType="application/vnd.openxmlformats-officedocument.presentationml.tags+xml"/>
  <Override PartName="/ppt/tags/tag129.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62.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438.xml" ContentType="application/vnd.openxmlformats-officedocument.presentationml.tags+xml"/>
  <Override PartName="/ppt/tags/tag485.xml" ContentType="application/vnd.openxmlformats-officedocument.presentationml.tags+xml"/>
  <Override PartName="/ppt/tags/tag501.xml" ContentType="application/vnd.openxmlformats-officedocument.presentationml.tags+xml"/>
  <Override PartName="/ppt/notesSlides/notesSlide5.xml" ContentType="application/vnd.openxmlformats-officedocument.presentationml.notesSlide+xml"/>
  <Override PartName="/ppt/tags/tag277.xml" ContentType="application/vnd.openxmlformats-officedocument.presentationml.tags+xml"/>
  <Override PartName="/ppt/tags/tag340.xml" ContentType="application/vnd.openxmlformats-officedocument.presentationml.tags+xml"/>
  <Override PartName="/ppt/slides/slide39.xml" ContentType="application/vnd.openxmlformats-officedocument.presentationml.slide+xml"/>
  <Override PartName="/ppt/slides/slide86.xml" ContentType="application/vnd.openxmlformats-officedocument.presentationml.slide+xml"/>
  <Override PartName="/ppt/tags/tag132.xml" ContentType="application/vnd.openxmlformats-officedocument.presentationml.tags+xml"/>
  <Override PartName="/ppt/tags/tag416.xml" ContentType="application/vnd.openxmlformats-officedocument.presentationml.tags+xml"/>
  <Override PartName="/ppt/tags/tag463.xml" ContentType="application/vnd.openxmlformats-officedocument.presentationml.tags+xml"/>
  <Override PartName="/ppt/slides/slide17.xml" ContentType="application/vnd.openxmlformats-officedocument.presentationml.slide+xml"/>
  <Override PartName="/ppt/slides/slide64.xml" ContentType="application/vnd.openxmlformats-officedocument.presentationml.slide+xml"/>
  <Override PartName="/ppt/tags/tag99.xml" ContentType="application/vnd.openxmlformats-officedocument.presentationml.tags+xml"/>
  <Override PartName="/ppt/tags/tag110.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tags/tag539.xml" ContentType="application/vnd.openxmlformats-officedocument.presentationml.tags+xml"/>
  <Override PartName="/ppt/notesSlides/notesSlide77.xml" ContentType="application/vnd.openxmlformats-officedocument.presentationml.notesSlide+xml"/>
  <Override PartName="/ppt/tags/tag3.xml" ContentType="application/vnd.openxmlformats-officedocument.presentationml.tags+xml"/>
  <Override PartName="/ppt/tags/tag77.xml" ContentType="application/vnd.openxmlformats-officedocument.presentationml.tags+xml"/>
  <Override PartName="/ppt/tags/tag233.xml" ContentType="application/vnd.openxmlformats-officedocument.presentationml.tags+xml"/>
  <Override PartName="/ppt/tags/tag280.xml" ContentType="application/vnd.openxmlformats-officedocument.presentationml.tags+xml"/>
  <Override PartName="/ppt/tags/tag378.xml" ContentType="application/vnd.openxmlformats-officedocument.presentationml.tags+xml"/>
  <Override PartName="/ppt/notesSlides/notesSlide55.xml" ContentType="application/vnd.openxmlformats-officedocument.presentationml.notesSlide+xml"/>
  <Override PartName="/ppt/tags/tag441.xml" ContentType="application/vnd.openxmlformats-officedocument.presentationml.tags+xml"/>
  <Override PartName="/ppt/slides/slide42.xml" ContentType="application/vnd.openxmlformats-officedocument.presentationml.slide+xml"/>
  <Override PartName="/ppt/tags/tag517.xml" ContentType="application/vnd.openxmlformats-officedocument.presentationml.tags+xml"/>
  <Override PartName="/ppt/tags/tag564.xml" ContentType="application/vnd.openxmlformats-officedocument.presentationml.tags+xml"/>
  <Override PartName="/ppt/slides/slide20.xml" ContentType="application/vnd.openxmlformats-officedocument.presentationml.slide+xml"/>
  <Override PartName="/ppt/tags/tag55.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tags/tag309.xml" ContentType="application/vnd.openxmlformats-officedocument.presentationml.tags+xml"/>
  <Override PartName="/ppt/tags/tag356.xml" ContentType="application/vnd.openxmlformats-officedocument.presentationml.tags+xml"/>
  <Override PartName="/ppt/tags/tag542.xml" ContentType="application/vnd.openxmlformats-officedocument.presentationml.tags+xml"/>
  <Override PartName="/ppt/notesSlides/notesSlide80.xml" ContentType="application/vnd.openxmlformats-officedocument.presentationml.notesSlide+xml"/>
  <Override PartName="/ppt/tags/tag33.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148.xml" ContentType="application/vnd.openxmlformats-officedocument.presentationml.tags+xml"/>
  <Override PartName="/ppt/tags/tag195.xml" ContentType="application/vnd.openxmlformats-officedocument.presentationml.tags+xml"/>
  <Override PartName="/ppt/tags/tag334.xml" ContentType="application/vnd.openxmlformats-officedocument.presentationml.tags+xml"/>
  <Override PartName="/ppt/tags/tag381.xml" ContentType="application/vnd.openxmlformats-officedocument.presentationml.tags+xml"/>
  <Override PartName="/ppt/tags/tag479.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457.xml" ContentType="application/vnd.openxmlformats-officedocument.presentationml.tags+xml"/>
  <Override PartName="/ppt/tags/tag52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12.xml" ContentType="application/vnd.openxmlformats-officedocument.presentationml.tags+xml"/>
  <Override PartName="/ppt/slides/slide58.xml" ContentType="application/vnd.openxmlformats-officedocument.presentationml.slide+xml"/>
  <Override PartName="/ppt/notesSlides/notesSlide2.xml" ContentType="application/vnd.openxmlformats-officedocument.presentationml.notesSlide+xml"/>
  <Override PartName="/ppt/tags/tag104.xml" ContentType="application/vnd.openxmlformats-officedocument.presentationml.tags+xml"/>
  <Override PartName="/ppt/tags/tag151.xml" ContentType="application/vnd.openxmlformats-officedocument.presentationml.tags+xml"/>
  <Override PartName="/ppt/tags/tag435.xml" ContentType="application/vnd.openxmlformats-officedocument.presentationml.tags+xml"/>
  <Override PartName="/ppt/tags/tag482.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tags/tag227.xml" ContentType="application/vnd.openxmlformats-officedocument.presentationml.tags+xml"/>
  <Override PartName="/ppt/tags/tag274.xml" ContentType="application/vnd.openxmlformats-officedocument.presentationml.tags+xml"/>
  <Override PartName="/ppt/notesSlides/notesSlide49.xml" ContentType="application/vnd.openxmlformats-officedocument.presentationml.notesSlide+xml"/>
  <Override PartName="/ppt/tags/tag413.xml" ContentType="application/vnd.openxmlformats-officedocument.presentationml.tags+xml"/>
  <Override PartName="/ppt/tags/tag460.xml" ContentType="application/vnd.openxmlformats-officedocument.presentationml.tags+xml"/>
  <Override PartName="/ppt/tags/tag558.xml" ContentType="application/vnd.openxmlformats-officedocument.presentationml.tags+xml"/>
  <Override PartName="/ppt/tags/tag49.xml" ContentType="application/vnd.openxmlformats-officedocument.presentationml.tags+xml"/>
  <Override PartName="/ppt/tags/tag96.xml" ContentType="application/vnd.openxmlformats-officedocument.presentationml.tags+xml"/>
  <Override PartName="/ppt/notesSlides/notesSlide27.xml" ContentType="application/vnd.openxmlformats-officedocument.presentationml.notesSlide+xml"/>
  <Override PartName="/ppt/tags/tag205.xml" ContentType="application/vnd.openxmlformats-officedocument.presentationml.tags+xml"/>
  <Override PartName="/ppt/tags/tag252.xml" ContentType="application/vnd.openxmlformats-officedocument.presentationml.tags+xml"/>
  <Override PartName="/ppt/tags/tag397.xml" ContentType="application/vnd.openxmlformats-officedocument.presentationml.tags+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89.xml" ContentType="application/vnd.openxmlformats-officedocument.presentationml.tags+xml"/>
  <Override PartName="/ppt/tags/tag536.xml" ContentType="application/vnd.openxmlformats-officedocument.presentationml.tags+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328.xml" ContentType="application/vnd.openxmlformats-officedocument.presentationml.tags+xml"/>
  <Override PartName="/ppt/notesSlides/notesSlide52.xml" ContentType="application/vnd.openxmlformats-officedocument.presentationml.notesSlide+xml"/>
  <Override PartName="/ppt/tags/tag375.xml" ContentType="application/vnd.openxmlformats-officedocument.presentationml.tags+xml"/>
  <Override PartName="/ppt/tags/tag514.xml" ContentType="application/vnd.openxmlformats-officedocument.presentationml.tags+xml"/>
  <Override PartName="/ppt/tags/tag561.xml" ContentType="application/vnd.openxmlformats-officedocument.presentationml.tags+xml"/>
  <Override PartName="/ppt/tags/tag52.xml" ContentType="application/vnd.openxmlformats-officedocument.presentationml.tags+xml"/>
  <Override PartName="/ppt/tags/tag167.xml" ContentType="application/vnd.openxmlformats-officedocument.presentationml.tags+xml"/>
  <Override PartName="/ppt/notesSlides/notesSlide30.xml" ContentType="application/vnd.openxmlformats-officedocument.presentationml.notesSlide+xml"/>
  <Override PartName="/ppt/tags/tag306.xml" ContentType="application/vnd.openxmlformats-officedocument.presentationml.tags+xml"/>
  <Override PartName="/ppt/tags/tag353.xml" ContentType="application/vnd.openxmlformats-officedocument.presentationml.tags+xml"/>
  <Override PartName="/ppt/tags/tag498.xml" ContentType="application/vnd.openxmlformats-officedocument.presentationml.tags+xml"/>
  <Override PartName="/ppt/tags/tag145.xml" ContentType="application/vnd.openxmlformats-officedocument.presentationml.tags+xml"/>
  <Override PartName="/ppt/tags/tag192.xml" ContentType="application/vnd.openxmlformats-officedocument.presentationml.tags+xml"/>
  <Override PartName="/ppt/tags/tag429.xml" ContentType="application/vnd.openxmlformats-officedocument.presentationml.tags+xml"/>
  <Override PartName="/ppt/tags/tag476.xml" ContentType="application/vnd.openxmlformats-officedocument.presentationml.tags+xml"/>
  <Override PartName="/ppt/slides/slide77.xml" ContentType="application/vnd.openxmlformats-officedocument.presentationml.slide+xml"/>
  <Override PartName="/ppt/tags/tag30.xml" ContentType="application/vnd.openxmlformats-officedocument.presentationml.tags+xml"/>
  <Override PartName="/ppt/tags/tag268.xml" ContentType="application/vnd.openxmlformats-officedocument.presentationml.tags+xml"/>
  <Override PartName="/ppt/tags/tag331.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123.xml" ContentType="application/vnd.openxmlformats-officedocument.presentationml.tags+xml"/>
  <Override PartName="/ppt/tags/tag170.xml" ContentType="application/vnd.openxmlformats-officedocument.presentationml.tags+xml"/>
  <Override PartName="/ppt/tags/tag407.xml" ContentType="application/vnd.openxmlformats-officedocument.presentationml.tags+xml"/>
  <Override PartName="/ppt/tags/tag454.xml" ContentType="application/vnd.openxmlformats-officedocument.presentationml.tags+xml"/>
  <Override PartName="/ppt/notesSlides/notesSlide68.xml" ContentType="application/vnd.openxmlformats-officedocument.presentationml.notesSlide+xml"/>
  <Override PartName="/ppt/slides/slide55.xml" ContentType="application/vnd.openxmlformats-officedocument.presentationml.slide+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tags/tag432.xml" ContentType="application/vnd.openxmlformats-officedocument.presentationml.tags+xml"/>
  <Override PartName="/ppt/tags/tag577.xml" ContentType="application/vnd.openxmlformats-officedocument.presentationml.tags+xml"/>
  <Override PartName="/ppt/slides/slide33.xml" ContentType="application/vnd.openxmlformats-officedocument.presentationml.slide+xml"/>
  <Override PartName="/ppt/slides/slide80.xml" ContentType="application/vnd.openxmlformats-officedocument.presentationml.slide+xml"/>
  <Override PartName="/ppt/tags/tag68.xml" ContentType="application/vnd.openxmlformats-officedocument.presentationml.tags+xml"/>
  <Override PartName="/ppt/tags/tag224.xml" ContentType="application/vnd.openxmlformats-officedocument.presentationml.tags+xml"/>
  <Override PartName="/ppt/tags/tag271.xml" ContentType="application/vnd.openxmlformats-officedocument.presentationml.tags+xml"/>
  <Override PartName="/ppt/notesSlides/notesSlide46.xml" ContentType="application/vnd.openxmlformats-officedocument.presentationml.notesSlide+xml"/>
  <Override PartName="/ppt/tags/tag369.xml" ContentType="application/vnd.openxmlformats-officedocument.presentationml.tags+xml"/>
  <Override PartName="/ppt/tags/tag508.xml" ContentType="application/vnd.openxmlformats-officedocument.presentationml.tags+xml"/>
  <Override PartName="/ppt/tags/tag555.xml" ContentType="application/vnd.openxmlformats-officedocument.presentationml.tags+xml"/>
  <Override PartName="/ppt/presentation.xml" ContentType="application/vnd.openxmlformats-officedocument.presentationml.presentation.main+xml"/>
  <Override PartName="/ppt/notesSlides/notesSlide24.xml" ContentType="application/vnd.openxmlformats-officedocument.presentationml.notesSlide+xml"/>
  <Override PartName="/ppt/tags/tag347.xml" ContentType="application/vnd.openxmlformats-officedocument.presentationml.tags+xml"/>
  <Override PartName="/ppt/tags/tag394.xml" ContentType="application/vnd.openxmlformats-officedocument.presentationml.tags+xml"/>
  <Override PartName="/ppt/tags/tag410.xml" ContentType="application/vnd.openxmlformats-officedocument.presentationml.tags+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tags/tag46.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202.xml" ContentType="application/vnd.openxmlformats-officedocument.presentationml.tags+xml"/>
  <Override PartName="/ppt/tags/tag533.xml" ContentType="application/vnd.openxmlformats-officedocument.presentationml.tags+xml"/>
  <Override PartName="/ppt/tags/tag580.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325.xml" ContentType="application/vnd.openxmlformats-officedocument.presentationml.tags+xml"/>
  <Override PartName="/ppt/tags/tag372.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448.xml" ContentType="application/vnd.openxmlformats-officedocument.presentationml.tags+xml"/>
  <Override PartName="/ppt/tags/tag495.xml" ContentType="application/vnd.openxmlformats-officedocument.presentationml.tags+xml"/>
  <Override PartName="/ppt/tags/tag511.xml" ContentType="application/vnd.openxmlformats-officedocument.presentationml.tags+xml"/>
  <Override PartName="/ppt/slides/slide49.xml" ContentType="application/vnd.openxmlformats-officedocument.presentationml.slide+xml"/>
  <Override PartName="/ppt/slides/slide96.xml" ContentType="application/vnd.openxmlformats-officedocument.presentationml.slide+xml"/>
  <Override PartName="/ppt/tags/tag142.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350.xml" ContentType="application/vnd.openxmlformats-officedocument.presentationml.tags+xml"/>
  <Override PartName="/ppt/tags/tag426.xml" ContentType="application/vnd.openxmlformats-officedocument.presentationml.tags+xml"/>
  <Override PartName="/ppt/tags/tag473.xml" ContentType="application/vnd.openxmlformats-officedocument.presentationml.tags+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ags/tag120.xml" ContentType="application/vnd.openxmlformats-officedocument.presentationml.tags+xml"/>
  <Override PartName="/ppt/tags/tag218.xml" ContentType="application/vnd.openxmlformats-officedocument.presentationml.tags+xml"/>
  <Override PartName="/ppt/tags/tag265.xml" ContentType="application/vnd.openxmlformats-officedocument.presentationml.tags+xml"/>
  <Override PartName="/ppt/tags/tag404.xml" ContentType="application/vnd.openxmlformats-officedocument.presentationml.tags+xml"/>
  <Override PartName="/ppt/tags/tag451.xml" ContentType="application/vnd.openxmlformats-officedocument.presentationml.tags+xml"/>
  <Override PartName="/ppt/tags/tag549.xml" ContentType="application/vnd.openxmlformats-officedocument.presentationml.tags+xml"/>
  <Override PartName="/ppt/slides/slide2.xml" ContentType="application/vnd.openxmlformats-officedocument.presentationml.slide+xml"/>
  <Override PartName="/ppt/slides/slide52.xml" ContentType="application/vnd.openxmlformats-officedocument.presentationml.slide+xml"/>
  <Default Extension="wmf" ContentType="image/x-wmf"/>
  <Override PartName="/ppt/tags/tag87.xml" ContentType="application/vnd.openxmlformats-officedocument.presentationml.tags+xml"/>
  <Override PartName="/ppt/notesSlides/notesSlide18.xml" ContentType="application/vnd.openxmlformats-officedocument.presentationml.notesSlide+xml"/>
  <Override PartName="/ppt/tags/tag243.xml" ContentType="application/vnd.openxmlformats-officedocument.presentationml.tags+xml"/>
  <Override PartName="/ppt/tags/tag290.xml" ContentType="application/vnd.openxmlformats-officedocument.presentationml.tags+xml"/>
  <Override PartName="/ppt/tags/tag388.xml" ContentType="application/vnd.openxmlformats-officedocument.presentationml.tags+xml"/>
  <Override PartName="/ppt/notesSlides/notesSlide65.xml" ContentType="application/vnd.openxmlformats-officedocument.presentationml.notesSlide+xml"/>
  <Override PartName="/ppt/tags/tag527.xml" ContentType="application/vnd.openxmlformats-officedocument.presentationml.tags+xml"/>
  <Override PartName="/ppt/tags/tag574.xml" ContentType="application/vnd.openxmlformats-officedocument.presentationml.tags+xml"/>
  <Override PartName="/ppt/notesSlides/notesSlide43.xml" ContentType="application/vnd.openxmlformats-officedocument.presentationml.notesSlide+xml"/>
  <Override PartName="/ppt/tags/tag319.xml" ContentType="application/vnd.openxmlformats-officedocument.presentationml.tags+xml"/>
  <Override PartName="/ppt/tags/tag366.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221.xml" ContentType="application/vnd.openxmlformats-officedocument.presentationml.tags+xml"/>
  <Override PartName="/ppt/tags/tag505.xml" ContentType="application/vnd.openxmlformats-officedocument.presentationml.tags+xml"/>
  <Override PartName="/ppt/tags/tag55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90.xml" ContentType="application/vnd.openxmlformats-officedocument.presentationml.tags+xml"/>
  <Override PartName="/ppt/notesSlides/notesSlide21.xml" ContentType="application/vnd.openxmlformats-officedocument.presentationml.notesSlide+xml"/>
  <Override PartName="/ppt/tags/tag344.xml" ContentType="application/vnd.openxmlformats-officedocument.presentationml.tags+xml"/>
  <Override PartName="/ppt/tags/tag391.xml" ContentType="application/vnd.openxmlformats-officedocument.presentationml.tags+xml"/>
  <Override PartName="/ppt/tags/tag489.xml" ContentType="application/vnd.openxmlformats-officedocument.presentationml.tags+xml"/>
  <Override PartName="/ppt/tags/tag530.xml" ContentType="application/vnd.openxmlformats-officedocument.presentationml.tags+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tags/tag467.xml" ContentType="application/vnd.openxmlformats-officedocument.presentationml.tags+xml"/>
  <Override PartName="/ppt/slides/slide68.xml" ContentType="application/vnd.openxmlformats-officedocument.presentationml.slide+xml"/>
  <Override PartName="/ppt/tags/tag21.xml" ContentType="application/vnd.openxmlformats-officedocument.presentationml.tags+xml"/>
  <Override PartName="/ppt/tags/tag114.xml" ContentType="application/vnd.openxmlformats-officedocument.presentationml.tags+xml"/>
  <Override PartName="/ppt/tags/tag161.xml" ContentType="application/vnd.openxmlformats-officedocument.presentationml.tags+xml"/>
  <Override PartName="/ppt/tags/tag259.xml" ContentType="application/vnd.openxmlformats-officedocument.presentationml.tags+xml"/>
  <Override PartName="/ppt/tags/tag7.xml" ContentType="application/vnd.openxmlformats-officedocument.presentationml.tags+xml"/>
  <Override PartName="/ppt/tags/tag300.xml" ContentType="application/vnd.openxmlformats-officedocument.presentationml.tags+xml"/>
  <Override PartName="/ppt/notesSlides/notesSlide59.xml" ContentType="application/vnd.openxmlformats-officedocument.presentationml.notesSlide+xml"/>
  <Override PartName="/ppt/tags/tag445.xml" ContentType="application/vnd.openxmlformats-officedocument.presentationml.tags+xml"/>
  <Override PartName="/ppt/tags/tag492.xml" ContentType="application/vnd.openxmlformats-officedocument.presentationml.tags+xml"/>
  <Override PartName="/ppt/slides/slide46.xml" ContentType="application/vnd.openxmlformats-officedocument.presentationml.slide+xml"/>
  <Override PartName="/ppt/slides/slide93.xml" ContentType="application/vnd.openxmlformats-officedocument.presentationml.slide+xml"/>
  <Override PartName="/ppt/tags/tag237.xml" ContentType="application/vnd.openxmlformats-officedocument.presentationml.tags+xml"/>
  <Override PartName="/ppt/tags/tag284.xml" ContentType="application/vnd.openxmlformats-officedocument.presentationml.tags+xml"/>
  <Override PartName="/ppt/tags/tag423.xml" ContentType="application/vnd.openxmlformats-officedocument.presentationml.tags+xml"/>
  <Override PartName="/ppt/tags/tag470.xml" ContentType="application/vnd.openxmlformats-officedocument.presentationml.tags+xml"/>
  <Override PartName="/ppt/tags/tag568.xml" ContentType="application/vnd.openxmlformats-officedocument.presentationml.tags+xml"/>
  <Override PartName="/ppt/slides/slide24.xml" ContentType="application/vnd.openxmlformats-officedocument.presentationml.slide+xml"/>
  <Override PartName="/ppt/slides/slide71.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notesSlides/notesSlide37.xml" ContentType="application/vnd.openxmlformats-officedocument.presentationml.notesSlide+xml"/>
  <Override PartName="/ppt/tags/tag262.xml" ContentType="application/vnd.openxmlformats-officedocument.presentationml.tags+xml"/>
  <Override PartName="/ppt/tags/tag546.xml" ContentType="application/vnd.openxmlformats-officedocument.presentationml.tags+xml"/>
  <Override PartName="/ppt/slideLayouts/slideLayout1.xml" ContentType="application/vnd.openxmlformats-officedocument.presentationml.slideLayout+xml"/>
  <Override PartName="/ppt/tags/tag37.xml" ContentType="application/vnd.openxmlformats-officedocument.presentationml.tags+xml"/>
  <Override PartName="/ppt/tags/tag84.xml" ContentType="application/vnd.openxmlformats-officedocument.presentationml.tags+xml"/>
  <Override PartName="/ppt/notesSlides/notesSlide15.xml" ContentType="application/vnd.openxmlformats-officedocument.presentationml.notesSlide+xml"/>
  <Override PartName="/ppt/tags/tag199.xml" ContentType="application/vnd.openxmlformats-officedocument.presentationml.tags+xml"/>
  <Override PartName="/ppt/tags/tag338.xml" ContentType="application/vnd.openxmlformats-officedocument.presentationml.tags+xml"/>
  <Override PartName="/ppt/tags/tag385.xml" ContentType="application/vnd.openxmlformats-officedocument.presentationml.tags+xml"/>
  <Override PartName="/ppt/tags/tag401.xml" ContentType="application/vnd.openxmlformats-officedocument.presentationml.tags+xml"/>
  <Override PartName="/ppt/notesSlides/notesSlide62.xml" ContentType="application/vnd.openxmlformats-officedocument.presentationml.notesSlide+xml"/>
  <Override PartName="/ppt/tags/tag177.xml" ContentType="application/vnd.openxmlformats-officedocument.presentationml.tags+xml"/>
  <Override PartName="/ppt/tags/tag240.xml" ContentType="application/vnd.openxmlformats-officedocument.presentationml.tags+xml"/>
  <Override PartName="/ppt/tags/tag524.xml" ContentType="application/vnd.openxmlformats-officedocument.presentationml.tags+xml"/>
  <Override PartName="/ppt/tags/tag571.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notesSlides/notesSlide40.xml" ContentType="application/vnd.openxmlformats-officedocument.presentationml.notesSlide+xml"/>
  <Override PartName="/ppt/tags/tag316.xml" ContentType="application/vnd.openxmlformats-officedocument.presentationml.tags+xml"/>
  <Override PartName="/ppt/tags/tag363.xml" ContentType="application/vnd.openxmlformats-officedocument.presentationml.tags+xml"/>
  <Override PartName="/ppt/tags/tag502.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108.xml" ContentType="application/vnd.openxmlformats-officedocument.presentationml.tags+xml"/>
  <Override PartName="/ppt/tags/tag155.xml" ContentType="application/vnd.openxmlformats-officedocument.presentationml.tags+xml"/>
  <Override PartName="/ppt/tags/tag341.xml" ContentType="application/vnd.openxmlformats-officedocument.presentationml.tags+xml"/>
  <Override PartName="/ppt/tags/tag439.xml" ContentType="application/vnd.openxmlformats-officedocument.presentationml.tags+xml"/>
  <Override PartName="/ppt/tags/tag486.xml" ContentType="application/vnd.openxmlformats-officedocument.presentationml.tags+xml"/>
  <Override PartName="/ppt/slides/slide87.xml" ContentType="application/vnd.openxmlformats-officedocument.presentationml.slide+xml"/>
  <Override PartName="/ppt/tags/tag133.xml" ContentType="application/vnd.openxmlformats-officedocument.presentationml.tags+xml"/>
  <Override PartName="/ppt/tags/tag180.xml" ContentType="application/vnd.openxmlformats-officedocument.presentationml.tags+xml"/>
  <Override PartName="/ppt/tags/tag278.xml" ContentType="application/vnd.openxmlformats-officedocument.presentationml.tags+xml"/>
  <Override PartName="/ppt/tags/tag417.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464.xml" ContentType="application/vnd.openxmlformats-officedocument.presentationml.tags+xml"/>
  <Override PartName="/ppt/notesSlides/notesSlide78.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tags/tag4.xml" ContentType="application/vnd.openxmlformats-officedocument.presentationml.tags+xml"/>
  <Override PartName="/ppt/tags/tag111.xml" ContentType="application/vnd.openxmlformats-officedocument.presentationml.tags+xml"/>
  <Override PartName="/ppt/tags/tag442.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tags/tag379.xml" ContentType="application/vnd.openxmlformats-officedocument.presentationml.tags+xml"/>
  <Override PartName="/ppt/notesSlides/notesSlide56.xml" ContentType="application/vnd.openxmlformats-officedocument.presentationml.notesSlide+xml"/>
  <Override PartName="/ppt/tags/tag518.xml" ContentType="application/vnd.openxmlformats-officedocument.presentationml.tags+xml"/>
  <Override PartName="/ppt/tags/tag565.xml" ContentType="application/vnd.openxmlformats-officedocument.presentationml.tags+xml"/>
  <Override PartName="/ppt/tags/tag56.xml" ContentType="application/vnd.openxmlformats-officedocument.presentationml.tags+xml"/>
  <Override PartName="/ppt/notesSlides/notesSlide34.xml" ContentType="application/vnd.openxmlformats-officedocument.presentationml.notesSlide+xml"/>
  <Override PartName="/ppt/tags/tag357.xml" ContentType="application/vnd.openxmlformats-officedocument.presentationml.tags+xml"/>
  <Override PartName="/ppt/tags/tag420.xml" ContentType="application/vnd.openxmlformats-officedocument.presentationml.tags+xml"/>
  <Override PartName="/ppt/notesSlides/notesSlide81.xml" ContentType="application/vnd.openxmlformats-officedocument.presentationml.notesSlide+xml"/>
  <Override PartName="/ppt/slides/slide21.xml" ContentType="application/vnd.openxmlformats-officedocument.presentationml.slide+xml"/>
  <Override PartName="/ppt/tags/tag149.xml" ContentType="application/vnd.openxmlformats-officedocument.presentationml.tags+xml"/>
  <Override PartName="/ppt/tags/tag196.xml" ContentType="application/vnd.openxmlformats-officedocument.presentationml.tags+xml"/>
  <Override PartName="/ppt/tags/tag212.xml" ContentType="application/vnd.openxmlformats-officedocument.presentationml.tags+xml"/>
  <Override PartName="/ppt/tags/tag543.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335.xml" ContentType="application/vnd.openxmlformats-officedocument.presentationml.tags+xml"/>
  <Override PartName="/ppt/tags/tag382.xml" ContentType="application/vnd.openxmlformats-officedocument.presentationml.tags+xml"/>
  <Override PartName="/ppt/tags/tag521.xml" ContentType="application/vnd.openxmlformats-officedocument.presentationml.tags+xml"/>
  <Override PartName="/ppt/tags/tag12.xml" ContentType="application/vnd.openxmlformats-officedocument.presentationml.tags+xml"/>
  <Override PartName="/ppt/tags/tag127.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tags/tag360.xml" ContentType="application/vnd.openxmlformats-officedocument.presentationml.tags+xml"/>
  <Override PartName="/ppt/tags/tag458.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436.xml" ContentType="application/vnd.openxmlformats-officedocument.presentationml.tags+xml"/>
  <Override PartName="/ppt/tags/tag483.xml" ContentType="application/vnd.openxmlformats-officedocument.presentationml.tags+xml"/>
  <Override PartName="/ppt/notesSlides/notesSlide3.xml" ContentType="application/vnd.openxmlformats-officedocument.presentationml.notesSlide+xml"/>
  <Override PartName="/ppt/tags/tag228.xml" ContentType="application/vnd.openxmlformats-officedocument.presentationml.tags+xml"/>
  <Override PartName="/ppt/tags/tag275.xml" ContentType="application/vnd.openxmlformats-officedocument.presentationml.tags+xml"/>
  <Override PartName="/ppt/slides/slide37.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tags/tag414.xml" ContentType="application/vnd.openxmlformats-officedocument.presentationml.tags+xml"/>
  <Override PartName="/ppt/tags/tag461.xml" ContentType="application/vnd.openxmlformats-officedocument.presentationml.tags+xml"/>
  <Override PartName="/ppt/tags/tag559.xml" ContentType="application/vnd.openxmlformats-officedocument.presentationml.tags+xml"/>
  <Override PartName="/ppt/slides/slide15.xml" ContentType="application/vnd.openxmlformats-officedocument.presentationml.slide+xml"/>
  <Override PartName="/ppt/slides/slide62.xml" ContentType="application/vnd.openxmlformats-officedocument.presentationml.slide+xml"/>
  <Override PartName="/ppt/tags/tag97.xml" ContentType="application/vnd.openxmlformats-officedocument.presentationml.tags+xml"/>
  <Override PartName="/ppt/notesSlides/notesSlide28.xml" ContentType="application/vnd.openxmlformats-officedocument.presentationml.notesSlide+xml"/>
  <Override PartName="/ppt/tags/tag206.xml" ContentType="application/vnd.openxmlformats-officedocument.presentationml.tags+xml"/>
  <Override PartName="/ppt/tags/tag253.xml" ContentType="application/vnd.openxmlformats-officedocument.presentationml.tags+xml"/>
  <Override PartName="/ppt/tags/tag398.xml" ContentType="application/vnd.openxmlformats-officedocument.presentationml.tags+xml"/>
  <Override PartName="/ppt/notesSlides/notesSlide75.xml" ContentType="application/vnd.openxmlformats-officedocument.presentationml.notesSlide+xml"/>
  <Override PartName="/ppt/tags/tag537.xml" ContentType="application/vnd.openxmlformats-officedocument.presentationml.tags+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231.xml" ContentType="application/vnd.openxmlformats-officedocument.presentationml.tags+xml"/>
  <Override PartName="/ppt/tags/tag329.xml" ContentType="application/vnd.openxmlformats-officedocument.presentationml.tags+xml"/>
  <Override PartName="/ppt/notesSlides/notesSlide53.xml" ContentType="application/vnd.openxmlformats-officedocument.presentationml.notesSlide+xml"/>
  <Override PartName="/ppt/tags/tag376.xml" ContentType="application/vnd.openxmlformats-officedocument.presentationml.tags+xml"/>
  <Override PartName="/ppt/slides/slide40.xml" ContentType="application/vnd.openxmlformats-officedocument.presentationml.slide+xml"/>
  <Override PartName="/ppt/tags/tag168.xml" ContentType="application/vnd.openxmlformats-officedocument.presentationml.tags+xml"/>
  <Override PartName="/ppt/tags/tag499.xml" ContentType="application/vnd.openxmlformats-officedocument.presentationml.tags+xml"/>
  <Override PartName="/ppt/tags/tag515.xml" ContentType="application/vnd.openxmlformats-officedocument.presentationml.tags+xml"/>
  <Override PartName="/ppt/tags/tag562.xml" ContentType="application/vnd.openxmlformats-officedocument.presentationml.tags+xml"/>
  <Default Extension="vml" ContentType="application/vnd.openxmlformats-officedocument.vmlDrawing"/>
  <Override PartName="/ppt/tags/tag53.xml" ContentType="application/vnd.openxmlformats-officedocument.presentationml.tags+xml"/>
  <Override PartName="/ppt/notesSlides/notesSlide31.xml" ContentType="application/vnd.openxmlformats-officedocument.presentationml.notesSlide+xml"/>
  <Override PartName="/ppt/tags/tag307.xml" ContentType="application/vnd.openxmlformats-officedocument.presentationml.tags+xml"/>
  <Override PartName="/ppt/tags/tag354.xml" ContentType="application/vnd.openxmlformats-officedocument.presentationml.tags+xml"/>
  <Override PartName="/ppt/tags/tag540.xml" ContentType="application/vnd.openxmlformats-officedocument.presentationml.tags+xml"/>
  <Override PartName="/ppt/tags/tag31.xml" ContentType="application/vnd.openxmlformats-officedocument.presentationml.tags+xml"/>
  <Override PartName="/ppt/tags/tag146.xml" ContentType="application/vnd.openxmlformats-officedocument.presentationml.tags+xml"/>
  <Override PartName="/ppt/tags/tag193.xml" ContentType="application/vnd.openxmlformats-officedocument.presentationml.tags+xml"/>
  <Override PartName="/ppt/tags/tag332.xml" ContentType="application/vnd.openxmlformats-officedocument.presentationml.tags+xml"/>
  <Override PartName="/ppt/tags/tag477.xml" ContentType="application/vnd.openxmlformats-officedocument.presentationml.tags+xml"/>
  <Override PartName="/ppt/slides/slide78.xml" ContentType="application/vnd.openxmlformats-officedocument.presentationml.slide+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408.xml" ContentType="application/vnd.openxmlformats-officedocument.presentationml.tags+xml"/>
  <Override PartName="/ppt/tags/tag455.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247.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notesSlides/notesSlide69.xml" ContentType="application/vnd.openxmlformats-officedocument.presentationml.notesSlide+xml"/>
  <Override PartName="/ppt/tags/tag578.xml" ContentType="application/vnd.openxmlformats-officedocument.presentationml.tags+xml"/>
  <Override PartName="/ppt/slideMasters/slideMaster1.xml" ContentType="application/vnd.openxmlformats-officedocument.presentationml.slideMaster+xml"/>
  <Override PartName="/ppt/tags/tag102.xml" ContentType="application/vnd.openxmlformats-officedocument.presentationml.tags+xml"/>
  <Override PartName="/ppt/notesSlides/notesSlide47.xml" ContentType="application/vnd.openxmlformats-officedocument.presentationml.notesSlide+xml"/>
  <Override PartName="/ppt/tags/tag433.xml" ContentType="application/vnd.openxmlformats-officedocument.presentationml.tags+xml"/>
  <Override PartName="/ppt/tags/tag480.xml" ContentType="application/vnd.openxmlformats-officedocument.presentationml.tags+xml"/>
  <Override PartName="/ppt/slides/slide34.xml" ContentType="application/vnd.openxmlformats-officedocument.presentationml.slide+xml"/>
  <Override PartName="/ppt/slides/slide81.xml" ContentType="application/vnd.openxmlformats-officedocument.presentationml.slide+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Override PartName="/ppt/tags/tag411.xml" ContentType="application/vnd.openxmlformats-officedocument.presentationml.tags+xml"/>
  <Override PartName="/ppt/tags/tag509.xml" ContentType="application/vnd.openxmlformats-officedocument.presentationml.tags+xml"/>
  <Override PartName="/ppt/tags/tag556.xml" ContentType="application/vnd.openxmlformats-officedocument.presentationml.tags+xml"/>
  <Default Extension="rels" ContentType="application/vnd.openxmlformats-package.relationships+xml"/>
  <Override PartName="/ppt/tags/tag47.xml" ContentType="application/vnd.openxmlformats-officedocument.presentationml.tags+xml"/>
  <Override PartName="/ppt/tags/tag94.xml" ContentType="application/vnd.openxmlformats-officedocument.presentationml.tags+xml"/>
  <Override PartName="/ppt/notesSlides/notesSlide25.xml" ContentType="application/vnd.openxmlformats-officedocument.presentationml.notesSlide+xml"/>
  <Override PartName="/ppt/tags/tag203.xml" ContentType="application/vnd.openxmlformats-officedocument.presentationml.tags+xml"/>
  <Override PartName="/ppt/tags/tag250.xml" ContentType="application/vnd.openxmlformats-officedocument.presentationml.tags+xml"/>
  <Override PartName="/ppt/tags/tag348.xml" ContentType="application/vnd.openxmlformats-officedocument.presentationml.tags+xml"/>
  <Override PartName="/ppt/tags/tag395.xml" ContentType="application/vnd.openxmlformats-officedocument.presentationml.tags+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tags/tag187.xml" ContentType="application/vnd.openxmlformats-officedocument.presentationml.tags+xml"/>
  <Override PartName="/ppt/tags/tag534.xml" ContentType="application/vnd.openxmlformats-officedocument.presentationml.tags+xml"/>
  <Override PartName="/ppt/tags/tag25.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6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tags/tag373.xml" ContentType="application/vnd.openxmlformats-officedocument.presentationml.tags+xml"/>
  <Override PartName="/ppt/tags/tag512.xml" ContentType="application/vnd.openxmlformats-officedocument.presentationml.tags+xml"/>
  <Override PartName="/ppt/tags/tag50.xml" ContentType="application/vnd.openxmlformats-officedocument.presentationml.tags+xml"/>
  <Override PartName="/ppt/tags/tag304.xml" ContentType="application/vnd.openxmlformats-officedocument.presentationml.tags+xml"/>
  <Override PartName="/ppt/tags/tag351.xml" ContentType="application/vnd.openxmlformats-officedocument.presentationml.tags+xml"/>
  <Override PartName="/ppt/tags/tag449.xml" ContentType="application/vnd.openxmlformats-officedocument.presentationml.tags+xml"/>
  <Override PartName="/ppt/tags/tag496.xml" ContentType="application/vnd.openxmlformats-officedocument.presentationml.tags+xml"/>
  <Override PartName="/ppt/slides/slide97.xml" ContentType="application/vnd.openxmlformats-officedocument.presentationml.slide+xml"/>
  <Override PartName="/ppt/tags/tag143.xml" ContentType="application/vnd.openxmlformats-officedocument.presentationml.tags+xml"/>
  <Override PartName="/ppt/tags/tag190.xml" ContentType="application/vnd.openxmlformats-officedocument.presentationml.tags+xml"/>
  <Override PartName="/ppt/tags/tag288.xml" ContentType="application/vnd.openxmlformats-officedocument.presentationml.tags+xml"/>
  <Override PartName="/ppt/tags/tag427.xml" ContentType="application/vnd.openxmlformats-officedocument.presentationml.tags+xml"/>
  <Override PartName="/ppt/tags/tag474.xml" ContentType="application/vnd.openxmlformats-officedocument.presentationml.tags+xml"/>
  <Override PartName="/ppt/slides/slide28.xml" ContentType="application/vnd.openxmlformats-officedocument.presentationml.slide+xml"/>
  <Override PartName="/ppt/slides/slide75.xml" ContentType="application/vnd.openxmlformats-officedocument.presentationml.slide+xml"/>
  <Override PartName="/ppt/tags/tag219.xml" ContentType="application/vnd.openxmlformats-officedocument.presentationml.tags+xml"/>
  <Override PartName="/ppt/tags/tag266.xml" ContentType="application/vnd.openxmlformats-officedocument.presentationml.tags+xml"/>
  <Override PartName="/ppt/slides/slide3.xml" ContentType="application/vnd.openxmlformats-officedocument.presentationml.slide+xml"/>
  <Override PartName="/ppt/slideLayouts/slideLayout5.xml" ContentType="application/vnd.openxmlformats-officedocument.presentationml.slideLayout+xml"/>
  <Override PartName="/ppt/tags/tag121.xml" ContentType="application/vnd.openxmlformats-officedocument.presentationml.tags+xml"/>
  <Override PartName="/ppt/notesSlides/notesSlide19.xml" ContentType="application/vnd.openxmlformats-officedocument.presentationml.notesSlide+xml"/>
  <Override PartName="/ppt/tags/tag389.xml" ContentType="application/vnd.openxmlformats-officedocument.presentationml.tags+xml"/>
  <Override PartName="/ppt/tags/tag405.xml" ContentType="application/vnd.openxmlformats-officedocument.presentationml.tags+xml"/>
  <Override PartName="/ppt/tags/tag452.xml" ContentType="application/vnd.openxmlformats-officedocument.presentationml.tags+xml"/>
  <Override PartName="/ppt/notesSlides/notesSlide66.xml" ContentType="application/vnd.openxmlformats-officedocument.presentationml.notesSlide+xml"/>
  <Override PartName="/ppt/slides/slide53.xml" ContentType="application/vnd.openxmlformats-officedocument.presentationml.slide+xml"/>
  <Default Extension="jpeg" ContentType="image/jpeg"/>
  <Override PartName="/ppt/tags/tag88.xml" ContentType="application/vnd.openxmlformats-officedocument.presentationml.tags+xml"/>
  <Override PartName="/ppt/tags/tag244.xml" ContentType="application/vnd.openxmlformats-officedocument.presentationml.tags+xml"/>
  <Override PartName="/ppt/tags/tag291.xml" ContentType="application/vnd.openxmlformats-officedocument.presentationml.tags+xml"/>
  <Override PartName="/ppt/tags/tag430.xml" ContentType="application/vnd.openxmlformats-officedocument.presentationml.tags+xml"/>
  <Override PartName="/ppt/tags/tag528.xml" ContentType="application/vnd.openxmlformats-officedocument.presentationml.tags+xml"/>
  <Override PartName="/ppt/tags/tag575.xml" ContentType="application/vnd.openxmlformats-officedocument.presentationml.tags+xml"/>
  <Override PartName="/ppt/slides/slide31.xml" ContentType="application/vnd.openxmlformats-officedocument.presentationml.slide+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notesSlides/notesSlide44.xml" ContentType="application/vnd.openxmlformats-officedocument.presentationml.notesSlide+xml"/>
  <Override PartName="/ppt/tags/tag367.xml" ContentType="application/vnd.openxmlformats-officedocument.presentationml.tags+xml"/>
  <Override PartName="/ppt/tags/tag506.xml" ContentType="application/vnd.openxmlformats-officedocument.presentationml.tags+xml"/>
  <Override PartName="/ppt/tags/tag553.xml" ContentType="application/vnd.openxmlformats-officedocument.presentationml.tags+xml"/>
  <Override PartName="/ppt/notesSlides/notesSlide22.xml" ContentType="application/vnd.openxmlformats-officedocument.presentationml.notesSlide+xml"/>
  <Override PartName="/ppt/tags/tag159.xml" ContentType="application/vnd.openxmlformats-officedocument.presentationml.tags+xml"/>
  <Override PartName="/ppt/tags/tag345.xml" ContentType="application/vnd.openxmlformats-officedocument.presentationml.tags+xml"/>
  <Override PartName="/ppt/tags/tag392.xml" ContentType="application/vnd.openxmlformats-officedocument.presentationml.tags+xml"/>
  <Override PartName="/ppt/tags/tag44.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84.xml" ContentType="application/vnd.openxmlformats-officedocument.presentationml.tags+xml"/>
  <Override PartName="/ppt/tags/tag200.xml" ContentType="application/vnd.openxmlformats-officedocument.presentationml.tags+xml"/>
  <Override PartName="/ppt/tags/tag531.xml" ContentType="application/vnd.openxmlformats-officedocument.presentationml.tags+xml"/>
  <Override PartName="/ppt/tags/tag22.xml" ContentType="application/vnd.openxmlformats-officedocument.presentationml.tags+xml"/>
  <Override PartName="/ppt/tags/tag323.xml" ContentType="application/vnd.openxmlformats-officedocument.presentationml.tags+xml"/>
  <Override PartName="/ppt/tags/tag370.xml" ContentType="application/vnd.openxmlformats-officedocument.presentationml.tags+xml"/>
  <Override PartName="/ppt/tags/tag468.xml" ContentType="application/vnd.openxmlformats-officedocument.presentationml.tags+xml"/>
  <Override PartName="/ppt/slides/slide69.xml" ContentType="application/vnd.openxmlformats-officedocument.presentationml.slide+xml"/>
  <Override PartName="/ppt/tags/tag115.xml" ContentType="application/vnd.openxmlformats-officedocument.presentationml.tags+xml"/>
  <Override PartName="/ppt/tags/tag162.xml" ContentType="application/vnd.openxmlformats-officedocument.presentationml.tags+xml"/>
  <Override PartName="/ppt/tags/tag301.xml" ContentType="application/vnd.openxmlformats-officedocument.presentationml.tags+xml"/>
  <Override PartName="/ppt/tags/tag446.xml" ContentType="application/vnd.openxmlformats-officedocument.presentationml.tags+xml"/>
  <Override PartName="/ppt/tags/tag493.xml" ContentType="application/vnd.openxmlformats-officedocument.presentationml.tags+xml"/>
  <Override PartName="/ppt/slides/slide47.xml" ContentType="application/vnd.openxmlformats-officedocument.presentationml.slide+xml"/>
  <Override PartName="/ppt/tags/tag140.xml" ContentType="application/vnd.openxmlformats-officedocument.presentationml.tags+xml"/>
  <Override PartName="/ppt/tags/tag285.xml" ContentType="application/vnd.openxmlformats-officedocument.presentationml.tags+xml"/>
  <Override PartName="/ppt/notesSlides/notesSlide38.xml" ContentType="application/vnd.openxmlformats-officedocument.presentationml.notesSlide+xml"/>
  <Override PartName="/ppt/tags/tag471.xml" ContentType="application/vnd.openxmlformats-officedocument.presentationml.tags+xml"/>
  <Override PartName="/ppt/slides/slide72.xml" ContentType="application/vnd.openxmlformats-officedocument.presentationml.slide+xml"/>
  <Override PartName="/ppt/tags/tag216.xml" ContentType="application/vnd.openxmlformats-officedocument.presentationml.tags+xml"/>
  <Override PartName="/ppt/tags/tag402.xml" ContentType="application/vnd.openxmlformats-officedocument.presentationml.tags+xml"/>
  <Override PartName="/ppt/tags/tag547.xml" ContentType="application/vnd.openxmlformats-officedocument.presentationml.tags+xml"/>
  <Override PartName="/ppt/tags/tag85.xml" ContentType="application/vnd.openxmlformats-officedocument.presentationml.tags+xml"/>
  <Override PartName="/ppt/tags/tag241.xml" ContentType="application/vnd.openxmlformats-officedocument.presentationml.tags+xml"/>
  <Override PartName="/ppt/tags/tag386.xml" ContentType="application/vnd.openxmlformats-officedocument.presentationml.tags+xml"/>
  <Override PartName="/ppt/notesSlides/notesSlide63.xml" ContentType="application/vnd.openxmlformats-officedocument.presentationml.notesSlide+xml"/>
  <Override PartName="/ppt/tags/tag572.xml" ContentType="application/vnd.openxmlformats-officedocument.presentationml.tags+xml"/>
  <Override PartName="/ppt/tags/tag16.xml" ContentType="application/vnd.openxmlformats-officedocument.presentationml.tags+xml"/>
  <Override PartName="/ppt/tags/tag31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1"/>
  </p:sldMasterIdLst>
  <p:notesMasterIdLst>
    <p:notesMasterId r:id="rId100"/>
  </p:notesMasterIdLst>
  <p:handoutMasterIdLst>
    <p:handoutMasterId r:id="rId10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Lst>
  <p:sldSz cx="9144000" cy="6858000" type="screen4x3"/>
  <p:notesSz cx="6858000" cy="9296400"/>
  <p:custDataLst>
    <p:tags r:id="rId102"/>
  </p:custDataLst>
  <p:defaultTextStyle>
    <a:defPPr>
      <a:defRPr lang="en-US"/>
    </a:defPPr>
    <a:lvl1pPr algn="ctr" rtl="0" fontAlgn="base">
      <a:spcBef>
        <a:spcPct val="0"/>
      </a:spcBef>
      <a:spcAft>
        <a:spcPct val="0"/>
      </a:spcAft>
      <a:defRPr sz="1400" kern="1200">
        <a:solidFill>
          <a:schemeClr val="tx1"/>
        </a:solidFill>
        <a:latin typeface="Arial" pitchFamily="34" charset="0"/>
        <a:ea typeface="+mn-ea"/>
        <a:cs typeface="+mn-cs"/>
      </a:defRPr>
    </a:lvl1pPr>
    <a:lvl2pPr marL="457200" algn="ctr" rtl="0" fontAlgn="base">
      <a:spcBef>
        <a:spcPct val="0"/>
      </a:spcBef>
      <a:spcAft>
        <a:spcPct val="0"/>
      </a:spcAft>
      <a:defRPr sz="1400" kern="1200">
        <a:solidFill>
          <a:schemeClr val="tx1"/>
        </a:solidFill>
        <a:latin typeface="Arial" pitchFamily="34" charset="0"/>
        <a:ea typeface="+mn-ea"/>
        <a:cs typeface="+mn-cs"/>
      </a:defRPr>
    </a:lvl2pPr>
    <a:lvl3pPr marL="914400" algn="ctr" rtl="0" fontAlgn="base">
      <a:spcBef>
        <a:spcPct val="0"/>
      </a:spcBef>
      <a:spcAft>
        <a:spcPct val="0"/>
      </a:spcAft>
      <a:defRPr sz="1400" kern="1200">
        <a:solidFill>
          <a:schemeClr val="tx1"/>
        </a:solidFill>
        <a:latin typeface="Arial" pitchFamily="34" charset="0"/>
        <a:ea typeface="+mn-ea"/>
        <a:cs typeface="+mn-cs"/>
      </a:defRPr>
    </a:lvl3pPr>
    <a:lvl4pPr marL="1371600" algn="ctr" rtl="0" fontAlgn="base">
      <a:spcBef>
        <a:spcPct val="0"/>
      </a:spcBef>
      <a:spcAft>
        <a:spcPct val="0"/>
      </a:spcAft>
      <a:defRPr sz="1400" kern="1200">
        <a:solidFill>
          <a:schemeClr val="tx1"/>
        </a:solidFill>
        <a:latin typeface="Arial" pitchFamily="34" charset="0"/>
        <a:ea typeface="+mn-ea"/>
        <a:cs typeface="+mn-cs"/>
      </a:defRPr>
    </a:lvl4pPr>
    <a:lvl5pPr marL="1828800" algn="ctr" rtl="0" fontAlgn="base">
      <a:spcBef>
        <a:spcPct val="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400" kern="1200">
        <a:solidFill>
          <a:schemeClr val="tx1"/>
        </a:solidFill>
        <a:latin typeface="Arial" pitchFamily="34" charset="0"/>
        <a:ea typeface="+mn-ea"/>
        <a:cs typeface="+mn-cs"/>
      </a:defRPr>
    </a:lvl6pPr>
    <a:lvl7pPr marL="2743200" algn="l" defTabSz="914400" rtl="0" eaLnBrk="1" latinLnBrk="0" hangingPunct="1">
      <a:defRPr sz="1400" kern="1200">
        <a:solidFill>
          <a:schemeClr val="tx1"/>
        </a:solidFill>
        <a:latin typeface="Arial" pitchFamily="34" charset="0"/>
        <a:ea typeface="+mn-ea"/>
        <a:cs typeface="+mn-cs"/>
      </a:defRPr>
    </a:lvl7pPr>
    <a:lvl8pPr marL="3200400" algn="l" defTabSz="914400" rtl="0" eaLnBrk="1" latinLnBrk="0" hangingPunct="1">
      <a:defRPr sz="1400" kern="1200">
        <a:solidFill>
          <a:schemeClr val="tx1"/>
        </a:solidFill>
        <a:latin typeface="Arial" pitchFamily="34" charset="0"/>
        <a:ea typeface="+mn-ea"/>
        <a:cs typeface="+mn-cs"/>
      </a:defRPr>
    </a:lvl8pPr>
    <a:lvl9pPr marL="3657600" algn="l" defTabSz="914400" rtl="0" eaLnBrk="1" latinLnBrk="0" hangingPunct="1">
      <a:defRPr sz="1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F8F8F8"/>
    <a:srgbClr val="000000"/>
    <a:srgbClr val="FFFFFF"/>
    <a:srgbClr val="B2B2B2"/>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89" autoAdjust="0"/>
    <p:restoredTop sz="86409" autoAdjust="0"/>
  </p:normalViewPr>
  <p:slideViewPr>
    <p:cSldViewPr snapToGrid="0">
      <p:cViewPr>
        <p:scale>
          <a:sx n="70" d="100"/>
          <a:sy n="70" d="100"/>
        </p:scale>
        <p:origin x="-2160" y="-504"/>
      </p:cViewPr>
      <p:guideLst>
        <p:guide orient="horz" pos="890"/>
        <p:guide orient="horz" pos="536"/>
        <p:guide orient="horz" pos="2016"/>
        <p:guide orient="horz" pos="2213"/>
        <p:guide orient="horz" pos="3504"/>
        <p:guide orient="horz" pos="3915"/>
        <p:guide pos="2952"/>
        <p:guide pos="2808"/>
        <p:guide pos="5328"/>
        <p:guide pos="432"/>
        <p:guide pos="288"/>
      </p:guideLst>
    </p:cSldViewPr>
  </p:slideViewPr>
  <p:outlineViewPr>
    <p:cViewPr>
      <p:scale>
        <a:sx n="33" d="100"/>
        <a:sy n="33" d="100"/>
      </p:scale>
      <p:origin x="240" y="753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Lst>
  </p:outlineViewPr>
  <p:notesTextViewPr>
    <p:cViewPr>
      <p:scale>
        <a:sx n="100" d="100"/>
        <a:sy n="100" d="100"/>
      </p:scale>
      <p:origin x="0" y="0"/>
    </p:cViewPr>
  </p:notesTextViewPr>
  <p:sorterViewPr>
    <p:cViewPr>
      <p:scale>
        <a:sx n="100" d="100"/>
        <a:sy n="100" d="100"/>
      </p:scale>
      <p:origin x="0" y="1944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38.xml"/><Relationship Id="rId13" Type="http://schemas.openxmlformats.org/officeDocument/2006/relationships/slide" Target="slides/slide74.xml"/><Relationship Id="rId18" Type="http://schemas.openxmlformats.org/officeDocument/2006/relationships/slide" Target="slides/slide83.xml"/><Relationship Id="rId26" Type="http://schemas.openxmlformats.org/officeDocument/2006/relationships/slide" Target="slides/slide95.xml"/><Relationship Id="rId3" Type="http://schemas.openxmlformats.org/officeDocument/2006/relationships/slide" Target="slides/slide22.xml"/><Relationship Id="rId21" Type="http://schemas.openxmlformats.org/officeDocument/2006/relationships/slide" Target="slides/slide86.xml"/><Relationship Id="rId7" Type="http://schemas.openxmlformats.org/officeDocument/2006/relationships/slide" Target="slides/slide37.xml"/><Relationship Id="rId12" Type="http://schemas.openxmlformats.org/officeDocument/2006/relationships/slide" Target="slides/slide65.xml"/><Relationship Id="rId17" Type="http://schemas.openxmlformats.org/officeDocument/2006/relationships/slide" Target="slides/slide82.xml"/><Relationship Id="rId25" Type="http://schemas.openxmlformats.org/officeDocument/2006/relationships/slide" Target="slides/slide94.xml"/><Relationship Id="rId2" Type="http://schemas.openxmlformats.org/officeDocument/2006/relationships/slide" Target="slides/slide21.xml"/><Relationship Id="rId16" Type="http://schemas.openxmlformats.org/officeDocument/2006/relationships/slide" Target="slides/slide81.xml"/><Relationship Id="rId20" Type="http://schemas.openxmlformats.org/officeDocument/2006/relationships/slide" Target="slides/slide85.xml"/><Relationship Id="rId1" Type="http://schemas.openxmlformats.org/officeDocument/2006/relationships/slide" Target="slides/slide18.xml"/><Relationship Id="rId6" Type="http://schemas.openxmlformats.org/officeDocument/2006/relationships/slide" Target="slides/slide33.xml"/><Relationship Id="rId11" Type="http://schemas.openxmlformats.org/officeDocument/2006/relationships/slide" Target="slides/slide62.xml"/><Relationship Id="rId24" Type="http://schemas.openxmlformats.org/officeDocument/2006/relationships/slide" Target="slides/slide89.xml"/><Relationship Id="rId5" Type="http://schemas.openxmlformats.org/officeDocument/2006/relationships/slide" Target="slides/slide32.xml"/><Relationship Id="rId15" Type="http://schemas.openxmlformats.org/officeDocument/2006/relationships/slide" Target="slides/slide76.xml"/><Relationship Id="rId23" Type="http://schemas.openxmlformats.org/officeDocument/2006/relationships/slide" Target="slides/slide88.xml"/><Relationship Id="rId28" Type="http://schemas.openxmlformats.org/officeDocument/2006/relationships/slide" Target="slides/slide98.xml"/><Relationship Id="rId10" Type="http://schemas.openxmlformats.org/officeDocument/2006/relationships/slide" Target="slides/slide41.xml"/><Relationship Id="rId19" Type="http://schemas.openxmlformats.org/officeDocument/2006/relationships/slide" Target="slides/slide84.xml"/><Relationship Id="rId4" Type="http://schemas.openxmlformats.org/officeDocument/2006/relationships/slide" Target="slides/slide25.xml"/><Relationship Id="rId9" Type="http://schemas.openxmlformats.org/officeDocument/2006/relationships/slide" Target="slides/slide39.xml"/><Relationship Id="rId14" Type="http://schemas.openxmlformats.org/officeDocument/2006/relationships/slide" Target="slides/slide75.xml"/><Relationship Id="rId22" Type="http://schemas.openxmlformats.org/officeDocument/2006/relationships/slide" Target="slides/slide87.xml"/><Relationship Id="rId27" Type="http://schemas.openxmlformats.org/officeDocument/2006/relationships/slide" Target="slides/slide9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image" Target="../media/image17.emf"/><Relationship Id="rId4"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atin typeface="Times New Roman" pitchFamily="18" charset="0"/>
              </a:defRPr>
            </a:lvl1pPr>
          </a:lstStyle>
          <a:p>
            <a:pPr>
              <a:defRPr/>
            </a:pPr>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8" charset="0"/>
              </a:defRPr>
            </a:lvl1pPr>
          </a:lstStyle>
          <a:p>
            <a:pPr>
              <a:defRPr/>
            </a:pPr>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atin typeface="Times New Roman" pitchFamily="18" charset="0"/>
              </a:defRPr>
            </a:lvl1pPr>
          </a:lstStyle>
          <a:p>
            <a:pPr>
              <a:defRPr/>
            </a:pPr>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defRPr>
            </a:lvl1pPr>
          </a:lstStyle>
          <a:p>
            <a:pPr>
              <a:defRPr/>
            </a:pPr>
            <a:fld id="{8BDE08F0-697C-4A9D-AD77-683314CC103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1026"/>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atin typeface="Times New Roman" pitchFamily="18" charset="0"/>
              </a:defRPr>
            </a:lvl1pPr>
          </a:lstStyle>
          <a:p>
            <a:pPr>
              <a:defRPr/>
            </a:pPr>
            <a:endParaRPr lang="en-US"/>
          </a:p>
        </p:txBody>
      </p:sp>
      <p:sp>
        <p:nvSpPr>
          <p:cNvPr id="15363" name="Rectangle 1027"/>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8" charset="0"/>
              </a:defRPr>
            </a:lvl1pPr>
          </a:lstStyle>
          <a:p>
            <a:pPr>
              <a:defRPr/>
            </a:pPr>
            <a:endParaRPr lang="en-US"/>
          </a:p>
        </p:txBody>
      </p:sp>
      <p:sp>
        <p:nvSpPr>
          <p:cNvPr id="114692" name="Rectangle 1028"/>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15365" name="Rectangle 1029"/>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1030"/>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atin typeface="Times New Roman" pitchFamily="18" charset="0"/>
              </a:defRPr>
            </a:lvl1pPr>
          </a:lstStyle>
          <a:p>
            <a:pPr>
              <a:defRPr/>
            </a:pPr>
            <a:endParaRPr lang="en-US"/>
          </a:p>
        </p:txBody>
      </p:sp>
      <p:sp>
        <p:nvSpPr>
          <p:cNvPr id="15367" name="Rectangle 1031"/>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defRPr>
            </a:lvl1pPr>
          </a:lstStyle>
          <a:p>
            <a:pPr>
              <a:defRPr/>
            </a:pPr>
            <a:fld id="{73B5C982-A5F8-45FD-ADB2-2F68D393C84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31"/>
          <p:cNvSpPr>
            <a:spLocks noGrp="1" noChangeArrowheads="1"/>
          </p:cNvSpPr>
          <p:nvPr>
            <p:ph type="sldNum" sz="quarter" idx="5"/>
          </p:nvPr>
        </p:nvSpPr>
        <p:spPr>
          <a:noFill/>
        </p:spPr>
        <p:txBody>
          <a:bodyPr/>
          <a:lstStyle/>
          <a:p>
            <a:fld id="{84FA7DF0-3BA8-4F75-BB72-3026E259D1F4}" type="slidenum">
              <a:rPr lang="en-US" smtClean="0"/>
              <a:pPr/>
              <a:t>1</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031"/>
          <p:cNvSpPr>
            <a:spLocks noGrp="1" noChangeArrowheads="1"/>
          </p:cNvSpPr>
          <p:nvPr>
            <p:ph type="sldNum" sz="quarter" idx="5"/>
          </p:nvPr>
        </p:nvSpPr>
        <p:spPr>
          <a:noFill/>
        </p:spPr>
        <p:txBody>
          <a:bodyPr/>
          <a:lstStyle/>
          <a:p>
            <a:fld id="{33D950B4-6CA7-4D47-ACCE-29D2FA1B7B2C}" type="slidenum">
              <a:rPr lang="en-US" smtClean="0"/>
              <a:pPr/>
              <a:t>3</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4E9734B9-EC95-4745-A1D9-B62F282C2C73}" type="slidenum">
              <a:rPr lang="en-US" smtClean="0">
                <a:latin typeface="Arial" pitchFamily="34" charset="0"/>
              </a:rPr>
              <a:pPr/>
              <a:t>4</a:t>
            </a:fld>
            <a:endParaRPr lang="en-US" smtClean="0">
              <a:latin typeface="Arial" pitchFamily="34" charset="0"/>
            </a:endParaRPr>
          </a:p>
        </p:txBody>
      </p:sp>
      <p:sp>
        <p:nvSpPr>
          <p:cNvPr id="107523" name="Rectangle 2"/>
          <p:cNvSpPr>
            <a:spLocks noGrp="1" noRot="1" noChangeAspect="1" noChangeArrowheads="1" noTextEdit="1"/>
          </p:cNvSpPr>
          <p:nvPr>
            <p:ph type="sldImg"/>
          </p:nvPr>
        </p:nvSpPr>
        <p:spPr>
          <a:xfrm>
            <a:off x="1106488" y="693738"/>
            <a:ext cx="4648200" cy="3486150"/>
          </a:xfrm>
          <a:ln/>
        </p:spPr>
      </p:sp>
      <p:sp>
        <p:nvSpPr>
          <p:cNvPr id="107524" name="Rectangle 3"/>
          <p:cNvSpPr>
            <a:spLocks noGrp="1" noChangeArrowheads="1"/>
          </p:cNvSpPr>
          <p:nvPr>
            <p:ph type="body" idx="1"/>
          </p:nvPr>
        </p:nvSpPr>
        <p:spPr>
          <a:xfrm>
            <a:off x="914400" y="4416425"/>
            <a:ext cx="5029200" cy="4186238"/>
          </a:xfrm>
          <a:noFill/>
          <a:ln/>
        </p:spPr>
        <p:txBody>
          <a:bodyPr/>
          <a:lstStyle/>
          <a:p>
            <a:pPr eaLnBrk="1" hangingPunct="1"/>
            <a:endParaRPr lang="tr-TR"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CD51E938-2F3C-4369-86A0-9568787FD96C}" type="slidenum">
              <a:rPr lang="en-US" smtClean="0">
                <a:latin typeface="Arial" pitchFamily="34" charset="0"/>
              </a:rPr>
              <a:pPr/>
              <a:t>5</a:t>
            </a:fld>
            <a:endParaRPr lang="en-US" smtClean="0">
              <a:latin typeface="Arial" pitchFamily="34" charset="0"/>
            </a:endParaRPr>
          </a:p>
        </p:txBody>
      </p:sp>
      <p:sp>
        <p:nvSpPr>
          <p:cNvPr id="108547" name="Rectangle 2"/>
          <p:cNvSpPr>
            <a:spLocks noGrp="1" noRot="1" noChangeAspect="1" noChangeArrowheads="1" noTextEdit="1"/>
          </p:cNvSpPr>
          <p:nvPr>
            <p:ph type="sldImg"/>
          </p:nvPr>
        </p:nvSpPr>
        <p:spPr>
          <a:xfrm>
            <a:off x="1106488" y="696913"/>
            <a:ext cx="4648200" cy="3486150"/>
          </a:xfrm>
          <a:ln/>
        </p:spPr>
      </p:sp>
      <p:sp>
        <p:nvSpPr>
          <p:cNvPr id="108548" name="Rectangle 3"/>
          <p:cNvSpPr>
            <a:spLocks noGrp="1" noChangeArrowheads="1"/>
          </p:cNvSpPr>
          <p:nvPr>
            <p:ph type="body" idx="1"/>
          </p:nvPr>
        </p:nvSpPr>
        <p:spPr>
          <a:xfrm>
            <a:off x="915988" y="4416425"/>
            <a:ext cx="5026025" cy="4183063"/>
          </a:xfrm>
          <a:noFill/>
          <a:ln/>
        </p:spPr>
        <p:txBody>
          <a:bodyPr/>
          <a:lstStyle/>
          <a:p>
            <a:pPr eaLnBrk="1" hangingPunct="1"/>
            <a:endParaRPr lang="tr-TR"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031"/>
          <p:cNvSpPr>
            <a:spLocks noGrp="1" noChangeArrowheads="1"/>
          </p:cNvSpPr>
          <p:nvPr>
            <p:ph type="sldNum" sz="quarter" idx="5"/>
          </p:nvPr>
        </p:nvSpPr>
        <p:spPr>
          <a:noFill/>
        </p:spPr>
        <p:txBody>
          <a:bodyPr/>
          <a:lstStyle/>
          <a:p>
            <a:fld id="{7E893D35-D150-49EC-B042-847603BDC6DC}" type="slidenum">
              <a:rPr lang="en-US" smtClean="0"/>
              <a:pPr/>
              <a:t>7</a:t>
            </a:fld>
            <a:endParaRPr lang="en-US" smtClean="0"/>
          </a:p>
        </p:txBody>
      </p:sp>
      <p:sp>
        <p:nvSpPr>
          <p:cNvPr id="109571" name="Rectangle 2"/>
          <p:cNvSpPr>
            <a:spLocks noGrp="1" noRot="1" noChangeAspect="1" noChangeArrowheads="1" noTextEdit="1"/>
          </p:cNvSpPr>
          <p:nvPr>
            <p:ph type="sldImg"/>
          </p:nvPr>
        </p:nvSpPr>
        <p:spPr>
          <a:xfrm>
            <a:off x="1108075" y="696913"/>
            <a:ext cx="4649788" cy="3487737"/>
          </a:xfrm>
          <a:ln/>
        </p:spPr>
      </p:sp>
      <p:sp>
        <p:nvSpPr>
          <p:cNvPr id="109572" name="Rectangle 3"/>
          <p:cNvSpPr>
            <a:spLocks noGrp="1" noChangeArrowheads="1"/>
          </p:cNvSpPr>
          <p:nvPr>
            <p:ph type="body" idx="1"/>
          </p:nvPr>
        </p:nvSpPr>
        <p:spPr>
          <a:xfrm>
            <a:off x="914400" y="4414838"/>
            <a:ext cx="5029200" cy="4184650"/>
          </a:xfrm>
          <a:noFill/>
          <a:ln/>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031"/>
          <p:cNvSpPr>
            <a:spLocks noGrp="1" noChangeArrowheads="1"/>
          </p:cNvSpPr>
          <p:nvPr>
            <p:ph type="sldNum" sz="quarter" idx="5"/>
          </p:nvPr>
        </p:nvSpPr>
        <p:spPr>
          <a:noFill/>
        </p:spPr>
        <p:txBody>
          <a:bodyPr/>
          <a:lstStyle/>
          <a:p>
            <a:fld id="{E9AFEE7C-AD3A-4D9E-BD27-803CCD3DD1FA}" type="slidenum">
              <a:rPr lang="en-US" smtClean="0"/>
              <a:pPr/>
              <a:t>8</a:t>
            </a:fld>
            <a:endParaRPr lang="en-US" smtClean="0"/>
          </a:p>
        </p:txBody>
      </p:sp>
      <p:sp>
        <p:nvSpPr>
          <p:cNvPr id="110595" name="Rectangle 2"/>
          <p:cNvSpPr>
            <a:spLocks noGrp="1" noRot="1" noChangeAspect="1" noChangeArrowheads="1" noTextEdit="1"/>
          </p:cNvSpPr>
          <p:nvPr>
            <p:ph type="sldImg"/>
          </p:nvPr>
        </p:nvSpPr>
        <p:spPr>
          <a:xfrm>
            <a:off x="1108075" y="696913"/>
            <a:ext cx="4649788" cy="3487737"/>
          </a:xfrm>
          <a:ln/>
        </p:spPr>
      </p:sp>
      <p:sp>
        <p:nvSpPr>
          <p:cNvPr id="110596" name="Rectangle 3"/>
          <p:cNvSpPr>
            <a:spLocks noGrp="1" noChangeArrowheads="1"/>
          </p:cNvSpPr>
          <p:nvPr>
            <p:ph type="body" idx="1"/>
          </p:nvPr>
        </p:nvSpPr>
        <p:spPr>
          <a:xfrm>
            <a:off x="914400" y="4414838"/>
            <a:ext cx="5029200" cy="4184650"/>
          </a:xfrm>
          <a:noFill/>
          <a:ln/>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031"/>
          <p:cNvSpPr>
            <a:spLocks noGrp="1" noChangeArrowheads="1"/>
          </p:cNvSpPr>
          <p:nvPr>
            <p:ph type="sldNum" sz="quarter" idx="5"/>
          </p:nvPr>
        </p:nvSpPr>
        <p:spPr>
          <a:noFill/>
        </p:spPr>
        <p:txBody>
          <a:bodyPr/>
          <a:lstStyle/>
          <a:p>
            <a:fld id="{F2D452F0-C7EB-4A24-8733-E80BC93B5D37}" type="slidenum">
              <a:rPr lang="en-US" smtClean="0"/>
              <a:pPr/>
              <a:t>10</a:t>
            </a:fld>
            <a:endParaRPr lang="en-US" smtClean="0"/>
          </a:p>
        </p:txBody>
      </p:sp>
      <p:sp>
        <p:nvSpPr>
          <p:cNvPr id="111619" name="Rectangle 2"/>
          <p:cNvSpPr>
            <a:spLocks noGrp="1" noRot="1" noChangeAspect="1" noChangeArrowheads="1" noTextEdit="1"/>
          </p:cNvSpPr>
          <p:nvPr>
            <p:ph type="sldImg"/>
          </p:nvPr>
        </p:nvSpPr>
        <p:spPr>
          <a:xfrm>
            <a:off x="1106488" y="696913"/>
            <a:ext cx="4648200" cy="3486150"/>
          </a:xfrm>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031"/>
          <p:cNvSpPr>
            <a:spLocks noGrp="1" noChangeArrowheads="1"/>
          </p:cNvSpPr>
          <p:nvPr>
            <p:ph type="sldNum" sz="quarter" idx="5"/>
          </p:nvPr>
        </p:nvSpPr>
        <p:spPr>
          <a:noFill/>
        </p:spPr>
        <p:txBody>
          <a:bodyPr/>
          <a:lstStyle/>
          <a:p>
            <a:fld id="{C93E17B4-34B1-4425-A86B-BC2051E96FDA}" type="slidenum">
              <a:rPr lang="en-US" smtClean="0"/>
              <a:pPr/>
              <a:t>11</a:t>
            </a:fld>
            <a:endParaRPr lang="en-US" smtClean="0"/>
          </a:p>
        </p:txBody>
      </p:sp>
      <p:sp>
        <p:nvSpPr>
          <p:cNvPr id="112643" name="Rectangle 2"/>
          <p:cNvSpPr>
            <a:spLocks noGrp="1" noRot="1" noChangeAspect="1" noChangeArrowheads="1" noTextEdit="1"/>
          </p:cNvSpPr>
          <p:nvPr>
            <p:ph type="sldImg"/>
          </p:nvPr>
        </p:nvSpPr>
        <p:spPr>
          <a:xfrm>
            <a:off x="1106488" y="696913"/>
            <a:ext cx="4648200" cy="3486150"/>
          </a:xfrm>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031"/>
          <p:cNvSpPr>
            <a:spLocks noGrp="1" noChangeArrowheads="1"/>
          </p:cNvSpPr>
          <p:nvPr>
            <p:ph type="sldNum" sz="quarter" idx="5"/>
          </p:nvPr>
        </p:nvSpPr>
        <p:spPr>
          <a:noFill/>
        </p:spPr>
        <p:txBody>
          <a:bodyPr/>
          <a:lstStyle/>
          <a:p>
            <a:fld id="{EAE4DF97-B41D-46AF-A30A-98A60393B724}" type="slidenum">
              <a:rPr lang="en-US" smtClean="0"/>
              <a:pPr/>
              <a:t>12</a:t>
            </a:fld>
            <a:endParaRPr lang="en-US" smtClean="0"/>
          </a:p>
        </p:txBody>
      </p:sp>
      <p:sp>
        <p:nvSpPr>
          <p:cNvPr id="113667" name="Rectangle 2"/>
          <p:cNvSpPr>
            <a:spLocks noGrp="1" noRot="1" noChangeAspect="1" noChangeArrowheads="1" noTextEdit="1"/>
          </p:cNvSpPr>
          <p:nvPr>
            <p:ph type="sldImg"/>
          </p:nvPr>
        </p:nvSpPr>
        <p:spPr>
          <a:xfrm>
            <a:off x="1106488" y="695325"/>
            <a:ext cx="4649787" cy="3487738"/>
          </a:xfrm>
          <a:ln/>
        </p:spPr>
      </p:sp>
      <p:sp>
        <p:nvSpPr>
          <p:cNvPr id="113668" name="Rectangle 3"/>
          <p:cNvSpPr>
            <a:spLocks noGrp="1" noChangeArrowheads="1"/>
          </p:cNvSpPr>
          <p:nvPr>
            <p:ph type="body" idx="1"/>
          </p:nvPr>
        </p:nvSpPr>
        <p:spPr>
          <a:xfrm>
            <a:off x="915988" y="4411663"/>
            <a:ext cx="5026025" cy="4189412"/>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031"/>
          <p:cNvSpPr>
            <a:spLocks noGrp="1" noChangeArrowheads="1"/>
          </p:cNvSpPr>
          <p:nvPr>
            <p:ph type="sldNum" sz="quarter" idx="5"/>
          </p:nvPr>
        </p:nvSpPr>
        <p:spPr>
          <a:noFill/>
        </p:spPr>
        <p:txBody>
          <a:bodyPr/>
          <a:lstStyle/>
          <a:p>
            <a:fld id="{D958ADA8-1EA5-4FDD-9466-6FF5C2BA9D46}" type="slidenum">
              <a:rPr lang="en-US" smtClean="0"/>
              <a:pPr/>
              <a:t>14</a:t>
            </a:fld>
            <a:endParaRPr lang="en-US" smtClean="0"/>
          </a:p>
        </p:txBody>
      </p:sp>
      <p:sp>
        <p:nvSpPr>
          <p:cNvPr id="114691" name="Rectangle 2"/>
          <p:cNvSpPr>
            <a:spLocks noGrp="1" noRot="1" noChangeAspect="1" noChangeArrowheads="1" noTextEdit="1"/>
          </p:cNvSpPr>
          <p:nvPr>
            <p:ph type="sldImg"/>
          </p:nvPr>
        </p:nvSpPr>
        <p:spPr>
          <a:xfrm>
            <a:off x="1104900" y="698500"/>
            <a:ext cx="4648200" cy="3486150"/>
          </a:xfrm>
          <a:ln/>
        </p:spPr>
      </p:sp>
      <p:sp>
        <p:nvSpPr>
          <p:cNvPr id="114692"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031"/>
          <p:cNvSpPr>
            <a:spLocks noGrp="1" noChangeArrowheads="1"/>
          </p:cNvSpPr>
          <p:nvPr>
            <p:ph type="sldNum" sz="quarter" idx="5"/>
          </p:nvPr>
        </p:nvSpPr>
        <p:spPr>
          <a:noFill/>
        </p:spPr>
        <p:txBody>
          <a:bodyPr/>
          <a:lstStyle/>
          <a:p>
            <a:fld id="{35C39846-A72C-4846-B14C-4EF54BB4A11E}" type="slidenum">
              <a:rPr lang="en-US" smtClean="0"/>
              <a:pPr/>
              <a:t>15</a:t>
            </a:fld>
            <a:endParaRPr lang="en-US" smtClean="0"/>
          </a:p>
        </p:txBody>
      </p:sp>
      <p:sp>
        <p:nvSpPr>
          <p:cNvPr id="115715" name="Rectangle 2"/>
          <p:cNvSpPr>
            <a:spLocks noGrp="1" noRot="1" noChangeAspect="1" noChangeArrowheads="1" noTextEdit="1"/>
          </p:cNvSpPr>
          <p:nvPr>
            <p:ph type="sldImg"/>
          </p:nvPr>
        </p:nvSpPr>
        <p:spPr>
          <a:xfrm>
            <a:off x="-693738" y="311150"/>
            <a:ext cx="4648201" cy="3486150"/>
          </a:xfrm>
          <a:ln/>
        </p:spPr>
      </p:sp>
      <p:sp>
        <p:nvSpPr>
          <p:cNvPr id="115716" name="Rectangle 3"/>
          <p:cNvSpPr>
            <a:spLocks noChangeArrowheads="1"/>
          </p:cNvSpPr>
          <p:nvPr/>
        </p:nvSpPr>
        <p:spPr bwMode="auto">
          <a:xfrm>
            <a:off x="3027363" y="463550"/>
            <a:ext cx="2743200" cy="4186238"/>
          </a:xfrm>
          <a:prstGeom prst="rect">
            <a:avLst/>
          </a:prstGeom>
          <a:noFill/>
          <a:ln w="9525">
            <a:noFill/>
            <a:miter lim="800000"/>
            <a:headEnd/>
            <a:tailEnd/>
          </a:ln>
        </p:spPr>
        <p:txBody>
          <a:bodyPr lIns="96958" tIns="48480" rIns="96958" bIns="48480"/>
          <a:lstStyle/>
          <a:p>
            <a:pPr algn="l" defTabSz="973138">
              <a:spcBef>
                <a:spcPct val="30000"/>
              </a:spcBef>
            </a:pPr>
            <a:endParaRPr lang="en-AU" sz="120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31"/>
          <p:cNvSpPr>
            <a:spLocks noGrp="1" noChangeArrowheads="1"/>
          </p:cNvSpPr>
          <p:nvPr>
            <p:ph type="sldNum" sz="quarter" idx="5"/>
          </p:nvPr>
        </p:nvSpPr>
        <p:spPr>
          <a:noFill/>
        </p:spPr>
        <p:txBody>
          <a:bodyPr/>
          <a:lstStyle/>
          <a:p>
            <a:fld id="{A2C6C54E-2EB8-4732-AAFC-1E13B39BE5B1}" type="slidenum">
              <a:rPr lang="en-US" smtClean="0"/>
              <a:pPr/>
              <a:t>16</a:t>
            </a:fld>
            <a:endParaRPr lang="en-US" smtClean="0"/>
          </a:p>
        </p:txBody>
      </p:sp>
      <p:sp>
        <p:nvSpPr>
          <p:cNvPr id="116739" name="Rectangle 2"/>
          <p:cNvSpPr>
            <a:spLocks noGrp="1" noRot="1" noChangeAspect="1" noChangeArrowheads="1" noTextEdit="1"/>
          </p:cNvSpPr>
          <p:nvPr>
            <p:ph type="sldImg"/>
          </p:nvPr>
        </p:nvSpPr>
        <p:spPr>
          <a:xfrm>
            <a:off x="1104900" y="695325"/>
            <a:ext cx="4649788" cy="3487738"/>
          </a:xfrm>
          <a:ln/>
        </p:spPr>
      </p:sp>
      <p:sp>
        <p:nvSpPr>
          <p:cNvPr id="116740" name="Rectangle 3"/>
          <p:cNvSpPr>
            <a:spLocks noGrp="1" noChangeArrowheads="1"/>
          </p:cNvSpPr>
          <p:nvPr>
            <p:ph type="body" idx="1"/>
          </p:nvPr>
        </p:nvSpPr>
        <p:spPr>
          <a:xfrm>
            <a:off x="912813" y="4414838"/>
            <a:ext cx="5032375" cy="4186237"/>
          </a:xfrm>
          <a:noFill/>
          <a:ln/>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31"/>
          <p:cNvSpPr>
            <a:spLocks noGrp="1" noChangeArrowheads="1"/>
          </p:cNvSpPr>
          <p:nvPr>
            <p:ph type="sldNum" sz="quarter" idx="5"/>
          </p:nvPr>
        </p:nvSpPr>
        <p:spPr>
          <a:noFill/>
        </p:spPr>
        <p:txBody>
          <a:bodyPr/>
          <a:lstStyle/>
          <a:p>
            <a:fld id="{9984889A-DC94-4448-B048-F1C509088A72}" type="slidenum">
              <a:rPr lang="en-US" smtClean="0"/>
              <a:pPr/>
              <a:t>17</a:t>
            </a:fld>
            <a:endParaRPr lang="en-US" smtClean="0"/>
          </a:p>
        </p:txBody>
      </p:sp>
      <p:sp>
        <p:nvSpPr>
          <p:cNvPr id="117763" name="Rectangle 2"/>
          <p:cNvSpPr>
            <a:spLocks noGrp="1" noRot="1" noChangeAspect="1" noChangeArrowheads="1" noTextEdit="1"/>
          </p:cNvSpPr>
          <p:nvPr>
            <p:ph type="sldImg"/>
          </p:nvPr>
        </p:nvSpPr>
        <p:spPr>
          <a:xfrm>
            <a:off x="1103313" y="695325"/>
            <a:ext cx="4654550" cy="3490913"/>
          </a:xfrm>
          <a:ln/>
        </p:spPr>
      </p:sp>
      <p:sp>
        <p:nvSpPr>
          <p:cNvPr id="117764" name="Rectangle 3"/>
          <p:cNvSpPr>
            <a:spLocks noGrp="1" noChangeArrowheads="1"/>
          </p:cNvSpPr>
          <p:nvPr>
            <p:ph type="body" idx="1"/>
          </p:nvPr>
        </p:nvSpPr>
        <p:spPr>
          <a:xfrm>
            <a:off x="914400" y="4416425"/>
            <a:ext cx="5029200" cy="4184650"/>
          </a:xfrm>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31"/>
          <p:cNvSpPr>
            <a:spLocks noGrp="1" noChangeArrowheads="1"/>
          </p:cNvSpPr>
          <p:nvPr>
            <p:ph type="sldNum" sz="quarter" idx="5"/>
          </p:nvPr>
        </p:nvSpPr>
        <p:spPr>
          <a:noFill/>
        </p:spPr>
        <p:txBody>
          <a:bodyPr/>
          <a:lstStyle/>
          <a:p>
            <a:fld id="{60845518-A120-4C20-90C6-8D576C249649}" type="slidenum">
              <a:rPr lang="en-US" smtClean="0"/>
              <a:pPr/>
              <a:t>18</a:t>
            </a:fld>
            <a:endParaRPr lang="en-US" smtClean="0"/>
          </a:p>
        </p:txBody>
      </p:sp>
      <p:sp>
        <p:nvSpPr>
          <p:cNvPr id="118787" name="Rectangle 2"/>
          <p:cNvSpPr>
            <a:spLocks noGrp="1" noRot="1" noChangeAspect="1" noChangeArrowheads="1" noTextEdit="1"/>
          </p:cNvSpPr>
          <p:nvPr>
            <p:ph type="sldImg"/>
          </p:nvPr>
        </p:nvSpPr>
        <p:spPr>
          <a:xfrm>
            <a:off x="-692150" y="311150"/>
            <a:ext cx="4648200" cy="3486150"/>
          </a:xfrm>
          <a:ln/>
        </p:spPr>
      </p:sp>
      <p:sp>
        <p:nvSpPr>
          <p:cNvPr id="118788" name="Rectangle 3"/>
          <p:cNvSpPr>
            <a:spLocks noChangeArrowheads="1"/>
          </p:cNvSpPr>
          <p:nvPr/>
        </p:nvSpPr>
        <p:spPr bwMode="auto">
          <a:xfrm>
            <a:off x="3025775" y="463550"/>
            <a:ext cx="2746375" cy="4184650"/>
          </a:xfrm>
          <a:prstGeom prst="rect">
            <a:avLst/>
          </a:prstGeom>
          <a:noFill/>
          <a:ln w="9525">
            <a:noFill/>
            <a:miter lim="800000"/>
            <a:headEnd/>
            <a:tailEnd/>
          </a:ln>
        </p:spPr>
        <p:txBody>
          <a:bodyPr lIns="90438" tIns="45221" rIns="90438" bIns="45221"/>
          <a:lstStyle/>
          <a:p>
            <a:pPr algn="l" defTabSz="904875">
              <a:spcBef>
                <a:spcPct val="30000"/>
              </a:spcBef>
            </a:pPr>
            <a:endParaRPr lang="en-US" sz="120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31"/>
          <p:cNvSpPr>
            <a:spLocks noGrp="1" noChangeArrowheads="1"/>
          </p:cNvSpPr>
          <p:nvPr>
            <p:ph type="sldNum" sz="quarter" idx="5"/>
          </p:nvPr>
        </p:nvSpPr>
        <p:spPr>
          <a:noFill/>
        </p:spPr>
        <p:txBody>
          <a:bodyPr/>
          <a:lstStyle/>
          <a:p>
            <a:fld id="{B9B429F0-A591-49A1-898B-C52209915D33}" type="slidenum">
              <a:rPr lang="en-US" smtClean="0"/>
              <a:pPr/>
              <a:t>19</a:t>
            </a:fld>
            <a:endParaRPr lang="en-US" smtClean="0"/>
          </a:p>
        </p:txBody>
      </p:sp>
      <p:sp>
        <p:nvSpPr>
          <p:cNvPr id="119811" name="Rectangle 2"/>
          <p:cNvSpPr>
            <a:spLocks noGrp="1" noRot="1" noChangeAspect="1" noChangeArrowheads="1" noTextEdit="1"/>
          </p:cNvSpPr>
          <p:nvPr>
            <p:ph type="sldImg"/>
          </p:nvPr>
        </p:nvSpPr>
        <p:spPr>
          <a:xfrm>
            <a:off x="1108075" y="698500"/>
            <a:ext cx="4648200" cy="3486150"/>
          </a:xfrm>
          <a:ln/>
        </p:spPr>
      </p:sp>
      <p:sp>
        <p:nvSpPr>
          <p:cNvPr id="119812" name="Rectangle 3"/>
          <p:cNvSpPr>
            <a:spLocks noGrp="1" noChangeArrowheads="1"/>
          </p:cNvSpPr>
          <p:nvPr>
            <p:ph type="body" idx="1"/>
          </p:nvPr>
        </p:nvSpPr>
        <p:spPr>
          <a:xfrm>
            <a:off x="914400" y="4416425"/>
            <a:ext cx="5029200" cy="4181475"/>
          </a:xfrm>
          <a:noFill/>
          <a:ln/>
        </p:spPr>
        <p:txBody>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31"/>
          <p:cNvSpPr>
            <a:spLocks noGrp="1" noChangeArrowheads="1"/>
          </p:cNvSpPr>
          <p:nvPr>
            <p:ph type="sldNum" sz="quarter" idx="5"/>
          </p:nvPr>
        </p:nvSpPr>
        <p:spPr>
          <a:noFill/>
        </p:spPr>
        <p:txBody>
          <a:bodyPr/>
          <a:lstStyle/>
          <a:p>
            <a:fld id="{4AD560A9-FF6E-4CA2-88FA-461DA8BA7B26}" type="slidenum">
              <a:rPr lang="en-US" smtClean="0"/>
              <a:pPr/>
              <a:t>22</a:t>
            </a:fld>
            <a:endParaRPr lang="en-US" smtClean="0"/>
          </a:p>
        </p:txBody>
      </p:sp>
      <p:sp>
        <p:nvSpPr>
          <p:cNvPr id="120835" name="Rectangle 2"/>
          <p:cNvSpPr>
            <a:spLocks noGrp="1" noRot="1" noChangeAspect="1" noChangeArrowheads="1" noTextEdit="1"/>
          </p:cNvSpPr>
          <p:nvPr>
            <p:ph type="sldImg"/>
          </p:nvPr>
        </p:nvSpPr>
        <p:spPr>
          <a:xfrm>
            <a:off x="1108075" y="696913"/>
            <a:ext cx="4648200" cy="3486150"/>
          </a:xfrm>
          <a:ln/>
        </p:spPr>
      </p:sp>
      <p:sp>
        <p:nvSpPr>
          <p:cNvPr id="120836" name="Rectangle 3"/>
          <p:cNvSpPr>
            <a:spLocks noGrp="1" noChangeArrowheads="1"/>
          </p:cNvSpPr>
          <p:nvPr>
            <p:ph type="body" idx="1"/>
          </p:nvPr>
        </p:nvSpPr>
        <p:spPr>
          <a:xfrm>
            <a:off x="912813" y="4414838"/>
            <a:ext cx="5032375" cy="4184650"/>
          </a:xfrm>
          <a:noFill/>
          <a:ln/>
        </p:spPr>
        <p:txBody>
          <a:bodyPr lIns="87886" tIns="43943" rIns="87886" bIns="43943"/>
          <a:lstStyle/>
          <a:p>
            <a:pPr eaLnBrk="1" hangingPunct="1"/>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31"/>
          <p:cNvSpPr>
            <a:spLocks noGrp="1" noChangeArrowheads="1"/>
          </p:cNvSpPr>
          <p:nvPr>
            <p:ph type="sldNum" sz="quarter" idx="5"/>
          </p:nvPr>
        </p:nvSpPr>
        <p:spPr>
          <a:noFill/>
        </p:spPr>
        <p:txBody>
          <a:bodyPr/>
          <a:lstStyle/>
          <a:p>
            <a:fld id="{F0BB854B-A194-4BED-8F7E-726251FDA20D}" type="slidenum">
              <a:rPr lang="en-US" smtClean="0"/>
              <a:pPr/>
              <a:t>23</a:t>
            </a:fld>
            <a:endParaRPr lang="en-US" smtClean="0"/>
          </a:p>
        </p:txBody>
      </p:sp>
      <p:sp>
        <p:nvSpPr>
          <p:cNvPr id="121859" name="Rectangle 2"/>
          <p:cNvSpPr>
            <a:spLocks noGrp="1" noRot="1" noChangeAspect="1" noChangeArrowheads="1" noTextEdit="1"/>
          </p:cNvSpPr>
          <p:nvPr>
            <p:ph type="sldImg"/>
          </p:nvPr>
        </p:nvSpPr>
        <p:spPr>
          <a:xfrm>
            <a:off x="1106488" y="695325"/>
            <a:ext cx="4648200" cy="3486150"/>
          </a:xfrm>
          <a:ln/>
        </p:spPr>
      </p:sp>
      <p:sp>
        <p:nvSpPr>
          <p:cNvPr id="121860" name="Rectangle 3"/>
          <p:cNvSpPr>
            <a:spLocks noGrp="1" noChangeArrowheads="1"/>
          </p:cNvSpPr>
          <p:nvPr>
            <p:ph type="body" idx="1"/>
          </p:nvPr>
        </p:nvSpPr>
        <p:spPr>
          <a:xfrm>
            <a:off x="914400" y="4414838"/>
            <a:ext cx="5029200" cy="4186237"/>
          </a:xfrm>
          <a:noFill/>
          <a:ln/>
        </p:spPr>
        <p:txBody>
          <a:bodyPr/>
          <a:lstStyle/>
          <a:p>
            <a:pPr eaLnBrk="1" hangingPunct="1"/>
            <a:endParaRPr lang="fr-F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31"/>
          <p:cNvSpPr>
            <a:spLocks noGrp="1" noChangeArrowheads="1"/>
          </p:cNvSpPr>
          <p:nvPr>
            <p:ph type="sldNum" sz="quarter" idx="5"/>
          </p:nvPr>
        </p:nvSpPr>
        <p:spPr>
          <a:noFill/>
        </p:spPr>
        <p:txBody>
          <a:bodyPr/>
          <a:lstStyle/>
          <a:p>
            <a:fld id="{140F4C01-5B7C-4D5C-83D6-23F980FA1D7B}" type="slidenum">
              <a:rPr lang="en-US" smtClean="0"/>
              <a:pPr/>
              <a:t>24</a:t>
            </a:fld>
            <a:endParaRPr lang="en-US" smtClean="0"/>
          </a:p>
        </p:txBody>
      </p:sp>
      <p:sp>
        <p:nvSpPr>
          <p:cNvPr id="122883" name="Rectangle 2"/>
          <p:cNvSpPr>
            <a:spLocks noGrp="1" noRot="1" noChangeAspect="1" noChangeArrowheads="1" noTextEdit="1"/>
          </p:cNvSpPr>
          <p:nvPr>
            <p:ph type="sldImg"/>
          </p:nvPr>
        </p:nvSpPr>
        <p:spPr>
          <a:xfrm>
            <a:off x="1104900" y="698500"/>
            <a:ext cx="4649788" cy="3487738"/>
          </a:xfrm>
          <a:ln/>
        </p:spPr>
      </p:sp>
      <p:sp>
        <p:nvSpPr>
          <p:cNvPr id="122884"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31"/>
          <p:cNvSpPr>
            <a:spLocks noGrp="1" noChangeArrowheads="1"/>
          </p:cNvSpPr>
          <p:nvPr>
            <p:ph type="sldNum" sz="quarter" idx="5"/>
          </p:nvPr>
        </p:nvSpPr>
        <p:spPr>
          <a:noFill/>
        </p:spPr>
        <p:txBody>
          <a:bodyPr/>
          <a:lstStyle/>
          <a:p>
            <a:fld id="{FE830877-E4AC-4A47-BD9D-561AD88556E3}" type="slidenum">
              <a:rPr lang="en-US" smtClean="0"/>
              <a:pPr/>
              <a:t>25</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31"/>
          <p:cNvSpPr>
            <a:spLocks noGrp="1" noChangeArrowheads="1"/>
          </p:cNvSpPr>
          <p:nvPr>
            <p:ph type="sldNum" sz="quarter" idx="5"/>
          </p:nvPr>
        </p:nvSpPr>
        <p:spPr>
          <a:noFill/>
        </p:spPr>
        <p:txBody>
          <a:bodyPr/>
          <a:lstStyle/>
          <a:p>
            <a:fld id="{5497085F-5306-4BC4-BE6B-1E7653F52F07}" type="slidenum">
              <a:rPr lang="en-US" smtClean="0"/>
              <a:pPr/>
              <a:t>26</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31"/>
          <p:cNvSpPr>
            <a:spLocks noGrp="1" noChangeArrowheads="1"/>
          </p:cNvSpPr>
          <p:nvPr>
            <p:ph type="sldNum" sz="quarter" idx="5"/>
          </p:nvPr>
        </p:nvSpPr>
        <p:spPr>
          <a:noFill/>
        </p:spPr>
        <p:txBody>
          <a:bodyPr/>
          <a:lstStyle/>
          <a:p>
            <a:fld id="{33DE6B88-56B4-4FBE-BE48-37EF16ACDE6D}" type="slidenum">
              <a:rPr lang="en-US" smtClean="0"/>
              <a:pPr/>
              <a:t>27</a:t>
            </a:fld>
            <a:endParaRPr lang="en-US" smtClean="0"/>
          </a:p>
        </p:txBody>
      </p:sp>
      <p:sp>
        <p:nvSpPr>
          <p:cNvPr id="125955" name="Rectangle 2"/>
          <p:cNvSpPr>
            <a:spLocks noGrp="1" noRot="1" noChangeAspect="1" noChangeArrowheads="1" noTextEdit="1"/>
          </p:cNvSpPr>
          <p:nvPr>
            <p:ph type="sldImg"/>
          </p:nvPr>
        </p:nvSpPr>
        <p:spPr>
          <a:xfrm>
            <a:off x="1109663" y="696913"/>
            <a:ext cx="4646612" cy="3484562"/>
          </a:xfrm>
          <a:ln/>
        </p:spPr>
      </p:sp>
      <p:sp>
        <p:nvSpPr>
          <p:cNvPr id="125956" name="Rectangle 3"/>
          <p:cNvSpPr>
            <a:spLocks noGrp="1" noChangeArrowheads="1"/>
          </p:cNvSpPr>
          <p:nvPr>
            <p:ph type="body" idx="1"/>
          </p:nvPr>
        </p:nvSpPr>
        <p:spPr>
          <a:xfrm>
            <a:off x="912813" y="4414838"/>
            <a:ext cx="5032375" cy="4184650"/>
          </a:xfrm>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31"/>
          <p:cNvSpPr>
            <a:spLocks noGrp="1" noChangeArrowheads="1"/>
          </p:cNvSpPr>
          <p:nvPr>
            <p:ph type="sldNum" sz="quarter" idx="5"/>
          </p:nvPr>
        </p:nvSpPr>
        <p:spPr>
          <a:noFill/>
        </p:spPr>
        <p:txBody>
          <a:bodyPr/>
          <a:lstStyle/>
          <a:p>
            <a:fld id="{7E088F3C-2C86-47FC-A53E-4792ED5AEFD5}" type="slidenum">
              <a:rPr lang="en-US" smtClean="0"/>
              <a:pPr/>
              <a:t>29</a:t>
            </a:fld>
            <a:endParaRPr lang="en-US" smtClean="0"/>
          </a:p>
        </p:txBody>
      </p:sp>
      <p:sp>
        <p:nvSpPr>
          <p:cNvPr id="126979" name="Rectangle 2"/>
          <p:cNvSpPr>
            <a:spLocks noGrp="1" noRot="1" noChangeAspect="1" noChangeArrowheads="1" noTextEdit="1"/>
          </p:cNvSpPr>
          <p:nvPr>
            <p:ph type="sldImg"/>
          </p:nvPr>
        </p:nvSpPr>
        <p:spPr>
          <a:xfrm>
            <a:off x="1109663" y="695325"/>
            <a:ext cx="4649787" cy="3487738"/>
          </a:xfrm>
          <a:ln/>
        </p:spPr>
      </p:sp>
      <p:sp>
        <p:nvSpPr>
          <p:cNvPr id="126980" name="Rectangle 3"/>
          <p:cNvSpPr>
            <a:spLocks noGrp="1" noChangeArrowheads="1"/>
          </p:cNvSpPr>
          <p:nvPr>
            <p:ph type="body" idx="1"/>
          </p:nvPr>
        </p:nvSpPr>
        <p:spPr>
          <a:xfrm>
            <a:off x="912813" y="4418013"/>
            <a:ext cx="5032375" cy="4183062"/>
          </a:xfrm>
          <a:noFill/>
          <a:ln/>
        </p:spPr>
        <p:txBody>
          <a:bodyPr lIns="89158" tIns="44576" rIns="89158" bIns="44576"/>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31"/>
          <p:cNvSpPr>
            <a:spLocks noGrp="1" noChangeArrowheads="1"/>
          </p:cNvSpPr>
          <p:nvPr>
            <p:ph type="sldNum" sz="quarter" idx="5"/>
          </p:nvPr>
        </p:nvSpPr>
        <p:spPr>
          <a:noFill/>
        </p:spPr>
        <p:txBody>
          <a:bodyPr/>
          <a:lstStyle/>
          <a:p>
            <a:fld id="{CBBF17CF-016E-4E31-8C6C-6EFD08289F32}" type="slidenum">
              <a:rPr lang="en-US" smtClean="0"/>
              <a:pPr/>
              <a:t>30</a:t>
            </a:fld>
            <a:endParaRPr lang="en-US" smtClean="0"/>
          </a:p>
        </p:txBody>
      </p:sp>
      <p:sp>
        <p:nvSpPr>
          <p:cNvPr id="128003" name="Rectangle 2"/>
          <p:cNvSpPr>
            <a:spLocks noGrp="1" noRot="1" noChangeAspect="1" noChangeArrowheads="1" noTextEdit="1"/>
          </p:cNvSpPr>
          <p:nvPr>
            <p:ph type="sldImg"/>
          </p:nvPr>
        </p:nvSpPr>
        <p:spPr>
          <a:xfrm>
            <a:off x="1104900" y="695325"/>
            <a:ext cx="4649788" cy="3487738"/>
          </a:xfrm>
          <a:ln/>
        </p:spPr>
      </p:sp>
      <p:sp>
        <p:nvSpPr>
          <p:cNvPr id="128004" name="Rectangle 3"/>
          <p:cNvSpPr>
            <a:spLocks noGrp="1" noChangeArrowheads="1"/>
          </p:cNvSpPr>
          <p:nvPr>
            <p:ph type="body" idx="1"/>
          </p:nvPr>
        </p:nvSpPr>
        <p:spPr>
          <a:xfrm>
            <a:off x="912813" y="4416425"/>
            <a:ext cx="5032375" cy="4184650"/>
          </a:xfrm>
          <a:noFill/>
          <a:ln/>
        </p:spPr>
        <p:txBody>
          <a:bodyPr lIns="89721" tIns="44860" rIns="89721" bIns="44860"/>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31"/>
          <p:cNvSpPr>
            <a:spLocks noGrp="1" noChangeArrowheads="1"/>
          </p:cNvSpPr>
          <p:nvPr>
            <p:ph type="sldNum" sz="quarter" idx="5"/>
          </p:nvPr>
        </p:nvSpPr>
        <p:spPr>
          <a:noFill/>
        </p:spPr>
        <p:txBody>
          <a:bodyPr/>
          <a:lstStyle/>
          <a:p>
            <a:fld id="{DF418442-0D38-4F48-9B65-3F00A44ED1F8}" type="slidenum">
              <a:rPr lang="en-US" smtClean="0"/>
              <a:pPr/>
              <a:t>31</a:t>
            </a:fld>
            <a:endParaRPr lang="en-US" smtClean="0"/>
          </a:p>
        </p:txBody>
      </p:sp>
      <p:sp>
        <p:nvSpPr>
          <p:cNvPr id="129027" name="Rectangle 2"/>
          <p:cNvSpPr>
            <a:spLocks noGrp="1" noRot="1" noChangeAspect="1" noChangeArrowheads="1" noTextEdit="1"/>
          </p:cNvSpPr>
          <p:nvPr>
            <p:ph type="sldImg"/>
          </p:nvPr>
        </p:nvSpPr>
        <p:spPr>
          <a:xfrm>
            <a:off x="1109663" y="696913"/>
            <a:ext cx="4648200" cy="3486150"/>
          </a:xfrm>
          <a:ln/>
        </p:spPr>
      </p:sp>
      <p:sp>
        <p:nvSpPr>
          <p:cNvPr id="129028"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031"/>
          <p:cNvSpPr>
            <a:spLocks noGrp="1" noChangeArrowheads="1"/>
          </p:cNvSpPr>
          <p:nvPr>
            <p:ph type="sldNum" sz="quarter" idx="5"/>
          </p:nvPr>
        </p:nvSpPr>
        <p:spPr>
          <a:noFill/>
        </p:spPr>
        <p:txBody>
          <a:bodyPr/>
          <a:lstStyle/>
          <a:p>
            <a:fld id="{B06B5980-F52B-47F4-9BF2-F079C73B76F4}" type="slidenum">
              <a:rPr lang="en-US" smtClean="0"/>
              <a:pPr/>
              <a:t>32</a:t>
            </a:fld>
            <a:endParaRPr lang="en-US" smtClean="0"/>
          </a:p>
        </p:txBody>
      </p:sp>
      <p:sp>
        <p:nvSpPr>
          <p:cNvPr id="130051" name="Rectangle 2"/>
          <p:cNvSpPr>
            <a:spLocks noGrp="1" noRot="1" noChangeAspect="1" noChangeArrowheads="1" noTextEdit="1"/>
          </p:cNvSpPr>
          <p:nvPr>
            <p:ph type="sldImg"/>
          </p:nvPr>
        </p:nvSpPr>
        <p:spPr>
          <a:xfrm>
            <a:off x="1104900" y="698500"/>
            <a:ext cx="4648200" cy="3486150"/>
          </a:xfrm>
          <a:ln/>
        </p:spPr>
      </p:sp>
      <p:sp>
        <p:nvSpPr>
          <p:cNvPr id="130052" name="Rectangle 3"/>
          <p:cNvSpPr>
            <a:spLocks noGrp="1" noChangeArrowheads="1"/>
          </p:cNvSpPr>
          <p:nvPr>
            <p:ph type="body" idx="1"/>
          </p:nvPr>
        </p:nvSpPr>
        <p:spPr>
          <a:xfrm>
            <a:off x="912813" y="4414838"/>
            <a:ext cx="5032375" cy="4183062"/>
          </a:xfrm>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031"/>
          <p:cNvSpPr>
            <a:spLocks noGrp="1" noChangeArrowheads="1"/>
          </p:cNvSpPr>
          <p:nvPr>
            <p:ph type="sldNum" sz="quarter" idx="5"/>
          </p:nvPr>
        </p:nvSpPr>
        <p:spPr>
          <a:noFill/>
        </p:spPr>
        <p:txBody>
          <a:bodyPr/>
          <a:lstStyle/>
          <a:p>
            <a:fld id="{34841FA7-D8A8-4ACE-9115-3070204961E4}" type="slidenum">
              <a:rPr lang="en-US" smtClean="0"/>
              <a:pPr/>
              <a:t>33</a:t>
            </a:fld>
            <a:endParaRPr lang="en-US" smtClean="0"/>
          </a:p>
        </p:txBody>
      </p:sp>
      <p:sp>
        <p:nvSpPr>
          <p:cNvPr id="131075" name="Rectangle 2"/>
          <p:cNvSpPr>
            <a:spLocks noGrp="1" noRot="1" noChangeAspect="1" noChangeArrowheads="1" noTextEdit="1"/>
          </p:cNvSpPr>
          <p:nvPr>
            <p:ph type="sldImg"/>
          </p:nvPr>
        </p:nvSpPr>
        <p:spPr>
          <a:xfrm>
            <a:off x="1106488" y="698500"/>
            <a:ext cx="4646612" cy="3484563"/>
          </a:xfrm>
          <a:ln/>
        </p:spPr>
      </p:sp>
      <p:sp>
        <p:nvSpPr>
          <p:cNvPr id="131076"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1031"/>
          <p:cNvSpPr>
            <a:spLocks noGrp="1" noChangeArrowheads="1"/>
          </p:cNvSpPr>
          <p:nvPr>
            <p:ph type="sldNum" sz="quarter" idx="5"/>
          </p:nvPr>
        </p:nvSpPr>
        <p:spPr>
          <a:noFill/>
        </p:spPr>
        <p:txBody>
          <a:bodyPr/>
          <a:lstStyle/>
          <a:p>
            <a:fld id="{2D4710FD-B75B-47DD-B952-582B9093EE61}" type="slidenum">
              <a:rPr lang="en-US" smtClean="0"/>
              <a:pPr/>
              <a:t>34</a:t>
            </a:fld>
            <a:endParaRPr lang="en-US" smtClean="0"/>
          </a:p>
        </p:txBody>
      </p:sp>
      <p:sp>
        <p:nvSpPr>
          <p:cNvPr id="132099" name="Rectangle 2"/>
          <p:cNvSpPr>
            <a:spLocks noGrp="1" noRot="1" noChangeAspect="1" noChangeArrowheads="1" noTextEdit="1"/>
          </p:cNvSpPr>
          <p:nvPr>
            <p:ph type="sldImg"/>
          </p:nvPr>
        </p:nvSpPr>
        <p:spPr>
          <a:xfrm>
            <a:off x="1114425" y="698500"/>
            <a:ext cx="4648200" cy="3486150"/>
          </a:xfrm>
          <a:ln/>
        </p:spPr>
      </p:sp>
      <p:sp>
        <p:nvSpPr>
          <p:cNvPr id="132100" name="Rectangle 3"/>
          <p:cNvSpPr>
            <a:spLocks noGrp="1" noChangeArrowheads="1"/>
          </p:cNvSpPr>
          <p:nvPr>
            <p:ph type="body" idx="1"/>
          </p:nvPr>
        </p:nvSpPr>
        <p:spPr>
          <a:xfrm>
            <a:off x="912813" y="4416425"/>
            <a:ext cx="5032375" cy="4181475"/>
          </a:xfrm>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031"/>
          <p:cNvSpPr>
            <a:spLocks noGrp="1" noChangeArrowheads="1"/>
          </p:cNvSpPr>
          <p:nvPr>
            <p:ph type="sldNum" sz="quarter" idx="5"/>
          </p:nvPr>
        </p:nvSpPr>
        <p:spPr>
          <a:noFill/>
        </p:spPr>
        <p:txBody>
          <a:bodyPr/>
          <a:lstStyle/>
          <a:p>
            <a:fld id="{A3A6CEBA-2A3A-48EE-B1E4-14E1CA4DA450}" type="slidenum">
              <a:rPr lang="en-US" smtClean="0"/>
              <a:pPr/>
              <a:t>35</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031"/>
          <p:cNvSpPr>
            <a:spLocks noGrp="1" noChangeArrowheads="1"/>
          </p:cNvSpPr>
          <p:nvPr>
            <p:ph type="sldNum" sz="quarter" idx="5"/>
          </p:nvPr>
        </p:nvSpPr>
        <p:spPr>
          <a:noFill/>
        </p:spPr>
        <p:txBody>
          <a:bodyPr/>
          <a:lstStyle/>
          <a:p>
            <a:fld id="{5A01C972-B151-4E0A-865C-38E412B03DC9}" type="slidenum">
              <a:rPr lang="en-US" smtClean="0"/>
              <a:pPr/>
              <a:t>36</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031"/>
          <p:cNvSpPr>
            <a:spLocks noGrp="1" noChangeArrowheads="1"/>
          </p:cNvSpPr>
          <p:nvPr>
            <p:ph type="sldNum" sz="quarter" idx="5"/>
          </p:nvPr>
        </p:nvSpPr>
        <p:spPr>
          <a:noFill/>
        </p:spPr>
        <p:txBody>
          <a:bodyPr/>
          <a:lstStyle/>
          <a:p>
            <a:fld id="{2C1C4298-B5F9-4751-A34B-58A354CB13EC}" type="slidenum">
              <a:rPr lang="en-US" smtClean="0"/>
              <a:pPr/>
              <a:t>37</a:t>
            </a:fld>
            <a:endParaRPr 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031"/>
          <p:cNvSpPr>
            <a:spLocks noGrp="1" noChangeArrowheads="1"/>
          </p:cNvSpPr>
          <p:nvPr>
            <p:ph type="sldNum" sz="quarter" idx="5"/>
          </p:nvPr>
        </p:nvSpPr>
        <p:spPr>
          <a:noFill/>
        </p:spPr>
        <p:txBody>
          <a:bodyPr/>
          <a:lstStyle/>
          <a:p>
            <a:fld id="{15677528-8CB3-4819-8DAD-6E79D0C85F25}" type="slidenum">
              <a:rPr lang="en-US" smtClean="0"/>
              <a:pPr/>
              <a:t>38</a:t>
            </a:fld>
            <a:endParaRPr lang="en-US"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31"/>
          <p:cNvSpPr>
            <a:spLocks noGrp="1" noChangeArrowheads="1"/>
          </p:cNvSpPr>
          <p:nvPr>
            <p:ph type="sldNum" sz="quarter" idx="5"/>
          </p:nvPr>
        </p:nvSpPr>
        <p:spPr>
          <a:noFill/>
        </p:spPr>
        <p:txBody>
          <a:bodyPr/>
          <a:lstStyle/>
          <a:p>
            <a:fld id="{FA30E85A-C38D-4DE8-B21A-A2C93DCE429C}" type="slidenum">
              <a:rPr lang="en-US" smtClean="0"/>
              <a:pPr/>
              <a:t>39</a:t>
            </a:fld>
            <a:endParaRPr 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31"/>
          <p:cNvSpPr>
            <a:spLocks noGrp="1" noChangeArrowheads="1"/>
          </p:cNvSpPr>
          <p:nvPr>
            <p:ph type="sldNum" sz="quarter" idx="5"/>
          </p:nvPr>
        </p:nvSpPr>
        <p:spPr>
          <a:noFill/>
        </p:spPr>
        <p:txBody>
          <a:bodyPr/>
          <a:lstStyle/>
          <a:p>
            <a:fld id="{56CE3801-6DC3-41B4-8E79-1BBDE0DB3003}" type="slidenum">
              <a:rPr lang="en-US" smtClean="0"/>
              <a:pPr/>
              <a:t>40</a:t>
            </a:fld>
            <a:endParaRPr lang="en-US"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31"/>
          <p:cNvSpPr>
            <a:spLocks noGrp="1" noChangeArrowheads="1"/>
          </p:cNvSpPr>
          <p:nvPr>
            <p:ph type="sldNum" sz="quarter" idx="5"/>
          </p:nvPr>
        </p:nvSpPr>
        <p:spPr>
          <a:noFill/>
        </p:spPr>
        <p:txBody>
          <a:bodyPr/>
          <a:lstStyle/>
          <a:p>
            <a:fld id="{A07D3031-17CA-41FE-A211-52897D645C88}" type="slidenum">
              <a:rPr lang="en-US" smtClean="0"/>
              <a:pPr/>
              <a:t>42</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031"/>
          <p:cNvSpPr>
            <a:spLocks noGrp="1" noChangeArrowheads="1"/>
          </p:cNvSpPr>
          <p:nvPr>
            <p:ph type="sldNum" sz="quarter" idx="5"/>
          </p:nvPr>
        </p:nvSpPr>
        <p:spPr>
          <a:noFill/>
        </p:spPr>
        <p:txBody>
          <a:bodyPr/>
          <a:lstStyle/>
          <a:p>
            <a:fld id="{349EBED8-086F-4016-8CD9-4ABE4EA1CAF4}" type="slidenum">
              <a:rPr lang="en-US" smtClean="0"/>
              <a:pPr/>
              <a:t>43</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1031"/>
          <p:cNvSpPr>
            <a:spLocks noGrp="1" noChangeArrowheads="1"/>
          </p:cNvSpPr>
          <p:nvPr>
            <p:ph type="sldNum" sz="quarter" idx="5"/>
          </p:nvPr>
        </p:nvSpPr>
        <p:spPr>
          <a:noFill/>
        </p:spPr>
        <p:txBody>
          <a:bodyPr/>
          <a:lstStyle/>
          <a:p>
            <a:fld id="{A3758805-1581-403B-85EC-7E756E9D0B8F}" type="slidenum">
              <a:rPr lang="en-US" smtClean="0"/>
              <a:pPr/>
              <a:t>44</a:t>
            </a:fld>
            <a:endParaRPr lang="en-US" smtClean="0"/>
          </a:p>
        </p:txBody>
      </p:sp>
      <p:sp>
        <p:nvSpPr>
          <p:cNvPr id="141315" name="Rectangle 2"/>
          <p:cNvSpPr>
            <a:spLocks noGrp="1" noRot="1" noChangeAspect="1" noChangeArrowheads="1" noTextEdit="1"/>
          </p:cNvSpPr>
          <p:nvPr>
            <p:ph type="sldImg"/>
          </p:nvPr>
        </p:nvSpPr>
        <p:spPr>
          <a:xfrm>
            <a:off x="1109663" y="696913"/>
            <a:ext cx="4648200" cy="3486150"/>
          </a:xfrm>
          <a:ln/>
        </p:spPr>
      </p:sp>
      <p:sp>
        <p:nvSpPr>
          <p:cNvPr id="141316" name="Rectangle 3"/>
          <p:cNvSpPr>
            <a:spLocks noGrp="1" noChangeArrowheads="1"/>
          </p:cNvSpPr>
          <p:nvPr>
            <p:ph type="body" idx="1"/>
          </p:nvPr>
        </p:nvSpPr>
        <p:spPr>
          <a:xfrm>
            <a:off x="912813" y="4416425"/>
            <a:ext cx="5032375" cy="4183063"/>
          </a:xfrm>
          <a:noFill/>
          <a:ln/>
        </p:spPr>
        <p:txBody>
          <a:bodyPr/>
          <a:lstStyle/>
          <a:p>
            <a:pPr eaLnBrk="1" hangingPunct="1"/>
            <a:endParaRPr lang="en-GB"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1031"/>
          <p:cNvSpPr>
            <a:spLocks noGrp="1" noChangeArrowheads="1"/>
          </p:cNvSpPr>
          <p:nvPr>
            <p:ph type="sldNum" sz="quarter" idx="5"/>
          </p:nvPr>
        </p:nvSpPr>
        <p:spPr>
          <a:noFill/>
        </p:spPr>
        <p:txBody>
          <a:bodyPr/>
          <a:lstStyle/>
          <a:p>
            <a:fld id="{B2422CA1-E7BA-436B-B8A4-81BD012CB40A}" type="slidenum">
              <a:rPr lang="en-US" smtClean="0"/>
              <a:pPr/>
              <a:t>46</a:t>
            </a:fld>
            <a:endParaRPr lang="en-US" smtClean="0"/>
          </a:p>
        </p:txBody>
      </p:sp>
      <p:sp>
        <p:nvSpPr>
          <p:cNvPr id="142339" name="Rectangle 2"/>
          <p:cNvSpPr>
            <a:spLocks noGrp="1" noRot="1" noChangeAspect="1" noChangeArrowheads="1" noTextEdit="1"/>
          </p:cNvSpPr>
          <p:nvPr>
            <p:ph type="sldImg"/>
          </p:nvPr>
        </p:nvSpPr>
        <p:spPr>
          <a:xfrm>
            <a:off x="1109663" y="698500"/>
            <a:ext cx="4646612" cy="3484563"/>
          </a:xfrm>
          <a:ln/>
        </p:spPr>
      </p:sp>
      <p:sp>
        <p:nvSpPr>
          <p:cNvPr id="142340" name="Rectangle 3"/>
          <p:cNvSpPr>
            <a:spLocks noGrp="1" noChangeArrowheads="1"/>
          </p:cNvSpPr>
          <p:nvPr>
            <p:ph type="body" idx="1"/>
          </p:nvPr>
        </p:nvSpPr>
        <p:spPr>
          <a:xfrm>
            <a:off x="914400" y="4416425"/>
            <a:ext cx="5029200" cy="4181475"/>
          </a:xfrm>
          <a:noFill/>
          <a:ln/>
        </p:spPr>
        <p:txBody>
          <a:bodyPr/>
          <a:lstStyle/>
          <a:p>
            <a:pPr eaLnBrk="1" hangingPunct="1"/>
            <a:endParaRPr lang="en-GB"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31"/>
          <p:cNvSpPr>
            <a:spLocks noGrp="1" noChangeArrowheads="1"/>
          </p:cNvSpPr>
          <p:nvPr>
            <p:ph type="sldNum" sz="quarter" idx="5"/>
          </p:nvPr>
        </p:nvSpPr>
        <p:spPr>
          <a:noFill/>
        </p:spPr>
        <p:txBody>
          <a:bodyPr/>
          <a:lstStyle/>
          <a:p>
            <a:fld id="{CF9E5221-0C0F-473A-81F3-14AEE8FA377A}" type="slidenum">
              <a:rPr lang="en-US" smtClean="0"/>
              <a:pPr/>
              <a:t>47</a:t>
            </a:fld>
            <a:endParaRPr lang="en-US" smtClean="0"/>
          </a:p>
        </p:txBody>
      </p:sp>
      <p:sp>
        <p:nvSpPr>
          <p:cNvPr id="143363" name="Rectangle 2"/>
          <p:cNvSpPr>
            <a:spLocks noGrp="1" noRot="1" noChangeAspect="1" noChangeArrowheads="1" noTextEdit="1"/>
          </p:cNvSpPr>
          <p:nvPr>
            <p:ph type="sldImg"/>
          </p:nvPr>
        </p:nvSpPr>
        <p:spPr>
          <a:xfrm>
            <a:off x="1114425" y="698500"/>
            <a:ext cx="4646613" cy="3484563"/>
          </a:xfrm>
          <a:ln/>
        </p:spPr>
      </p:sp>
      <p:sp>
        <p:nvSpPr>
          <p:cNvPr id="143364" name="Rectangle 3"/>
          <p:cNvSpPr>
            <a:spLocks noGrp="1" noChangeArrowheads="1"/>
          </p:cNvSpPr>
          <p:nvPr>
            <p:ph type="body" idx="1"/>
          </p:nvPr>
        </p:nvSpPr>
        <p:spPr>
          <a:xfrm>
            <a:off x="919163" y="4414838"/>
            <a:ext cx="5019675" cy="4183062"/>
          </a:xfrm>
          <a:noFill/>
          <a:ln/>
        </p:spPr>
        <p:txBody>
          <a:bodyPr/>
          <a:lstStyle/>
          <a:p>
            <a:pPr eaLnBrk="1" hangingPunct="1"/>
            <a:endParaRPr lang="en-GB"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31"/>
          <p:cNvSpPr>
            <a:spLocks noGrp="1" noChangeArrowheads="1"/>
          </p:cNvSpPr>
          <p:nvPr>
            <p:ph type="sldNum" sz="quarter" idx="5"/>
          </p:nvPr>
        </p:nvSpPr>
        <p:spPr>
          <a:noFill/>
        </p:spPr>
        <p:txBody>
          <a:bodyPr/>
          <a:lstStyle/>
          <a:p>
            <a:fld id="{C6753827-BE47-4B3E-8248-FBBD7F19F08E}" type="slidenum">
              <a:rPr lang="en-US" smtClean="0"/>
              <a:pPr/>
              <a:t>49</a:t>
            </a:fld>
            <a:endParaRPr lang="en-US" smtClean="0"/>
          </a:p>
        </p:txBody>
      </p:sp>
      <p:sp>
        <p:nvSpPr>
          <p:cNvPr id="144387" name="Rectangle 2"/>
          <p:cNvSpPr>
            <a:spLocks noGrp="1" noRot="1" noChangeAspect="1" noChangeArrowheads="1" noTextEdit="1"/>
          </p:cNvSpPr>
          <p:nvPr>
            <p:ph type="sldImg"/>
          </p:nvPr>
        </p:nvSpPr>
        <p:spPr>
          <a:xfrm>
            <a:off x="1108075" y="700088"/>
            <a:ext cx="4641850" cy="3481387"/>
          </a:xfrm>
          <a:ln/>
        </p:spPr>
      </p:sp>
      <p:sp>
        <p:nvSpPr>
          <p:cNvPr id="144388" name="Rectangle 3"/>
          <p:cNvSpPr>
            <a:spLocks noGrp="1" noChangeArrowheads="1"/>
          </p:cNvSpPr>
          <p:nvPr>
            <p:ph type="body" idx="1"/>
          </p:nvPr>
        </p:nvSpPr>
        <p:spPr>
          <a:xfrm>
            <a:off x="915988" y="4414838"/>
            <a:ext cx="5026025" cy="4178300"/>
          </a:xfrm>
          <a:noFill/>
          <a:ln/>
        </p:spPr>
        <p:txBody>
          <a:bodyPr/>
          <a:lstStyle/>
          <a:p>
            <a:pPr eaLnBrk="1" hangingPunct="1"/>
            <a:endParaRPr lang="en-GB"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1031"/>
          <p:cNvSpPr>
            <a:spLocks noGrp="1" noChangeArrowheads="1"/>
          </p:cNvSpPr>
          <p:nvPr>
            <p:ph type="sldNum" sz="quarter" idx="5"/>
          </p:nvPr>
        </p:nvSpPr>
        <p:spPr>
          <a:noFill/>
        </p:spPr>
        <p:txBody>
          <a:bodyPr/>
          <a:lstStyle/>
          <a:p>
            <a:fld id="{1F0A88DF-54D5-44CB-98EF-EB19473A631C}" type="slidenum">
              <a:rPr lang="en-US" smtClean="0"/>
              <a:pPr/>
              <a:t>50</a:t>
            </a:fld>
            <a:endParaRPr lang="en-US" smtClean="0"/>
          </a:p>
        </p:txBody>
      </p:sp>
      <p:sp>
        <p:nvSpPr>
          <p:cNvPr id="145411" name="Rectangle 2"/>
          <p:cNvSpPr>
            <a:spLocks noGrp="1" noRot="1" noChangeAspect="1" noChangeArrowheads="1" noTextEdit="1"/>
          </p:cNvSpPr>
          <p:nvPr>
            <p:ph type="sldImg"/>
          </p:nvPr>
        </p:nvSpPr>
        <p:spPr>
          <a:xfrm>
            <a:off x="1104900" y="709613"/>
            <a:ext cx="4649788" cy="3487737"/>
          </a:xfrm>
          <a:ln/>
        </p:spPr>
      </p:sp>
      <p:sp>
        <p:nvSpPr>
          <p:cNvPr id="145412" name="Rectangle 3"/>
          <p:cNvSpPr>
            <a:spLocks noGrp="1" noChangeArrowheads="1"/>
          </p:cNvSpPr>
          <p:nvPr>
            <p:ph type="body" idx="1"/>
          </p:nvPr>
        </p:nvSpPr>
        <p:spPr>
          <a:xfrm>
            <a:off x="906463" y="4422775"/>
            <a:ext cx="5045075" cy="4164013"/>
          </a:xfrm>
          <a:noFill/>
          <a:ln/>
        </p:spPr>
        <p:txBody>
          <a:bodyPr lIns="89669" tIns="44841" rIns="89669" bIns="44841"/>
          <a:lstStyle/>
          <a:p>
            <a:pPr eaLnBrk="1" hangingPunct="1"/>
            <a:endParaRPr lang="en-GB"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031"/>
          <p:cNvSpPr>
            <a:spLocks noGrp="1" noChangeArrowheads="1"/>
          </p:cNvSpPr>
          <p:nvPr>
            <p:ph type="sldNum" sz="quarter" idx="5"/>
          </p:nvPr>
        </p:nvSpPr>
        <p:spPr>
          <a:noFill/>
        </p:spPr>
        <p:txBody>
          <a:bodyPr/>
          <a:lstStyle/>
          <a:p>
            <a:fld id="{C8794C5D-025C-4BF9-A1B1-FC72BE78B9D8}" type="slidenum">
              <a:rPr lang="en-US" smtClean="0"/>
              <a:pPr/>
              <a:t>52</a:t>
            </a:fld>
            <a:endParaRPr lang="en-US" smtClean="0"/>
          </a:p>
        </p:txBody>
      </p:sp>
      <p:sp>
        <p:nvSpPr>
          <p:cNvPr id="146435" name="Rectangle 2"/>
          <p:cNvSpPr>
            <a:spLocks noGrp="1" noRot="1" noChangeAspect="1" noChangeArrowheads="1" noTextEdit="1"/>
          </p:cNvSpPr>
          <p:nvPr>
            <p:ph type="sldImg"/>
          </p:nvPr>
        </p:nvSpPr>
        <p:spPr>
          <a:xfrm>
            <a:off x="1108075" y="696913"/>
            <a:ext cx="4649788" cy="3487737"/>
          </a:xfrm>
          <a:ln/>
        </p:spPr>
      </p:sp>
      <p:sp>
        <p:nvSpPr>
          <p:cNvPr id="146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1031"/>
          <p:cNvSpPr>
            <a:spLocks noGrp="1" noChangeArrowheads="1"/>
          </p:cNvSpPr>
          <p:nvPr>
            <p:ph type="sldNum" sz="quarter" idx="5"/>
          </p:nvPr>
        </p:nvSpPr>
        <p:spPr>
          <a:noFill/>
        </p:spPr>
        <p:txBody>
          <a:bodyPr/>
          <a:lstStyle/>
          <a:p>
            <a:fld id="{32176DA9-46D5-4B9B-9483-F4F5D4F2BCB1}" type="slidenum">
              <a:rPr lang="en-US" smtClean="0"/>
              <a:pPr/>
              <a:t>53</a:t>
            </a:fld>
            <a:endParaRPr lang="en-US" smtClean="0"/>
          </a:p>
        </p:txBody>
      </p:sp>
      <p:sp>
        <p:nvSpPr>
          <p:cNvPr id="147459" name="Rectangle 2"/>
          <p:cNvSpPr>
            <a:spLocks noGrp="1" noRot="1" noChangeAspect="1" noChangeArrowheads="1" noTextEdit="1"/>
          </p:cNvSpPr>
          <p:nvPr>
            <p:ph type="sldImg"/>
          </p:nvPr>
        </p:nvSpPr>
        <p:spPr>
          <a:xfrm>
            <a:off x="-693738" y="309563"/>
            <a:ext cx="4648201" cy="3486150"/>
          </a:xfrm>
          <a:ln/>
        </p:spPr>
      </p:sp>
      <p:sp>
        <p:nvSpPr>
          <p:cNvPr id="147460" name="Rectangle 3"/>
          <p:cNvSpPr>
            <a:spLocks noChangeArrowheads="1"/>
          </p:cNvSpPr>
          <p:nvPr/>
        </p:nvSpPr>
        <p:spPr bwMode="auto">
          <a:xfrm>
            <a:off x="3028950" y="463550"/>
            <a:ext cx="2741613" cy="4184650"/>
          </a:xfrm>
          <a:prstGeom prst="rect">
            <a:avLst/>
          </a:prstGeom>
          <a:noFill/>
          <a:ln w="9525">
            <a:noFill/>
            <a:miter lim="800000"/>
            <a:headEnd/>
            <a:tailEnd/>
          </a:ln>
        </p:spPr>
        <p:txBody>
          <a:bodyPr lIns="107016" tIns="53507" rIns="107016" bIns="53507"/>
          <a:lstStyle/>
          <a:p>
            <a:pPr algn="l" defTabSz="1069975">
              <a:spcBef>
                <a:spcPct val="30000"/>
              </a:spcBef>
            </a:pPr>
            <a:endParaRPr lang="en-US" sz="1300">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31"/>
          <p:cNvSpPr>
            <a:spLocks noGrp="1" noChangeArrowheads="1"/>
          </p:cNvSpPr>
          <p:nvPr>
            <p:ph type="sldNum" sz="quarter" idx="5"/>
          </p:nvPr>
        </p:nvSpPr>
        <p:spPr>
          <a:noFill/>
        </p:spPr>
        <p:txBody>
          <a:bodyPr/>
          <a:lstStyle/>
          <a:p>
            <a:fld id="{CE08E70B-BA50-4DD6-BC28-47B06A5F23FA}" type="slidenum">
              <a:rPr lang="en-US" smtClean="0"/>
              <a:pPr/>
              <a:t>55</a:t>
            </a:fld>
            <a:endParaRPr lang="en-US" smtClean="0"/>
          </a:p>
        </p:txBody>
      </p:sp>
      <p:sp>
        <p:nvSpPr>
          <p:cNvPr id="148483" name="Rectangle 2"/>
          <p:cNvSpPr>
            <a:spLocks noGrp="1" noRot="1" noChangeAspect="1" noChangeArrowheads="1" noTextEdit="1"/>
          </p:cNvSpPr>
          <p:nvPr>
            <p:ph type="sldImg"/>
          </p:nvPr>
        </p:nvSpPr>
        <p:spPr>
          <a:xfrm>
            <a:off x="1106488" y="698500"/>
            <a:ext cx="4648200" cy="3486150"/>
          </a:xfrm>
          <a:ln/>
        </p:spPr>
      </p:sp>
      <p:sp>
        <p:nvSpPr>
          <p:cNvPr id="148484"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1031"/>
          <p:cNvSpPr>
            <a:spLocks noGrp="1" noChangeArrowheads="1"/>
          </p:cNvSpPr>
          <p:nvPr>
            <p:ph type="sldNum" sz="quarter" idx="5"/>
          </p:nvPr>
        </p:nvSpPr>
        <p:spPr>
          <a:noFill/>
        </p:spPr>
        <p:txBody>
          <a:bodyPr/>
          <a:lstStyle/>
          <a:p>
            <a:fld id="{ADC9A1B1-AECA-41BF-AB09-E380D1E34DB5}" type="slidenum">
              <a:rPr lang="en-US" smtClean="0"/>
              <a:pPr/>
              <a:t>56</a:t>
            </a:fld>
            <a:endParaRPr lang="en-US" smtClean="0"/>
          </a:p>
        </p:txBody>
      </p:sp>
      <p:sp>
        <p:nvSpPr>
          <p:cNvPr id="149507" name="Rectangle 2"/>
          <p:cNvSpPr>
            <a:spLocks noGrp="1" noRot="1" noChangeAspect="1" noChangeArrowheads="1" noTextEdit="1"/>
          </p:cNvSpPr>
          <p:nvPr>
            <p:ph type="sldImg"/>
          </p:nvPr>
        </p:nvSpPr>
        <p:spPr>
          <a:xfrm>
            <a:off x="1109663" y="698500"/>
            <a:ext cx="4646612" cy="3484563"/>
          </a:xfrm>
          <a:ln/>
        </p:spPr>
      </p:sp>
      <p:sp>
        <p:nvSpPr>
          <p:cNvPr id="149508"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031"/>
          <p:cNvSpPr>
            <a:spLocks noGrp="1" noChangeArrowheads="1"/>
          </p:cNvSpPr>
          <p:nvPr>
            <p:ph type="sldNum" sz="quarter" idx="5"/>
          </p:nvPr>
        </p:nvSpPr>
        <p:spPr>
          <a:noFill/>
        </p:spPr>
        <p:txBody>
          <a:bodyPr/>
          <a:lstStyle/>
          <a:p>
            <a:fld id="{0E93FC82-CD92-43AA-B2A7-5ADFB54A98FE}" type="slidenum">
              <a:rPr lang="en-US" smtClean="0"/>
              <a:pPr/>
              <a:t>57</a:t>
            </a:fld>
            <a:endParaRPr lang="en-US"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1031"/>
          <p:cNvSpPr>
            <a:spLocks noGrp="1" noChangeArrowheads="1"/>
          </p:cNvSpPr>
          <p:nvPr>
            <p:ph type="sldNum" sz="quarter" idx="5"/>
          </p:nvPr>
        </p:nvSpPr>
        <p:spPr>
          <a:noFill/>
        </p:spPr>
        <p:txBody>
          <a:bodyPr/>
          <a:lstStyle/>
          <a:p>
            <a:fld id="{85F82EB9-3F80-45EC-9CB2-4640978ED1D9}" type="slidenum">
              <a:rPr lang="en-US" smtClean="0"/>
              <a:pPr/>
              <a:t>58</a:t>
            </a:fld>
            <a:endParaRPr lang="en-US"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xfrm>
            <a:off x="912813" y="4414838"/>
            <a:ext cx="5032375" cy="4184650"/>
          </a:xfrm>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031"/>
          <p:cNvSpPr>
            <a:spLocks noGrp="1" noChangeArrowheads="1"/>
          </p:cNvSpPr>
          <p:nvPr>
            <p:ph type="sldNum" sz="quarter" idx="5"/>
          </p:nvPr>
        </p:nvSpPr>
        <p:spPr>
          <a:noFill/>
        </p:spPr>
        <p:txBody>
          <a:bodyPr/>
          <a:lstStyle/>
          <a:p>
            <a:fld id="{7DF6E16D-D6E7-49F1-8903-C69F19A53528}" type="slidenum">
              <a:rPr lang="en-US" smtClean="0"/>
              <a:pPr/>
              <a:t>60</a:t>
            </a:fld>
            <a:endParaRPr lang="en-US" smtClean="0"/>
          </a:p>
        </p:txBody>
      </p:sp>
      <p:sp>
        <p:nvSpPr>
          <p:cNvPr id="152579" name="Rectangle 2"/>
          <p:cNvSpPr>
            <a:spLocks noGrp="1" noRot="1" noChangeAspect="1" noChangeArrowheads="1" noTextEdit="1"/>
          </p:cNvSpPr>
          <p:nvPr>
            <p:ph type="sldImg"/>
          </p:nvPr>
        </p:nvSpPr>
        <p:spPr>
          <a:xfrm>
            <a:off x="1106488" y="696913"/>
            <a:ext cx="4646612" cy="3484562"/>
          </a:xfrm>
          <a:ln/>
        </p:spPr>
      </p:sp>
      <p:sp>
        <p:nvSpPr>
          <p:cNvPr id="152580" name="Rectangle 3"/>
          <p:cNvSpPr>
            <a:spLocks noGrp="1" noChangeArrowheads="1"/>
          </p:cNvSpPr>
          <p:nvPr>
            <p:ph type="body" idx="1"/>
          </p:nvPr>
        </p:nvSpPr>
        <p:spPr>
          <a:xfrm>
            <a:off x="914400" y="4414838"/>
            <a:ext cx="5029200" cy="4184650"/>
          </a:xfrm>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031"/>
          <p:cNvSpPr>
            <a:spLocks noGrp="1" noChangeArrowheads="1"/>
          </p:cNvSpPr>
          <p:nvPr>
            <p:ph type="sldNum" sz="quarter" idx="5"/>
          </p:nvPr>
        </p:nvSpPr>
        <p:spPr>
          <a:noFill/>
        </p:spPr>
        <p:txBody>
          <a:bodyPr/>
          <a:lstStyle/>
          <a:p>
            <a:fld id="{B1419001-C33D-4FC0-A3DE-E473C7BC6DBA}" type="slidenum">
              <a:rPr lang="en-US" smtClean="0"/>
              <a:pPr/>
              <a:t>61</a:t>
            </a:fld>
            <a:endParaRPr lang="en-US" smtClean="0"/>
          </a:p>
        </p:txBody>
      </p:sp>
      <p:sp>
        <p:nvSpPr>
          <p:cNvPr id="153603" name="Rectangle 2"/>
          <p:cNvSpPr>
            <a:spLocks noGrp="1" noRot="1" noChangeAspect="1" noChangeArrowheads="1" noTextEdit="1"/>
          </p:cNvSpPr>
          <p:nvPr>
            <p:ph type="sldImg"/>
          </p:nvPr>
        </p:nvSpPr>
        <p:spPr>
          <a:xfrm>
            <a:off x="1108075" y="696913"/>
            <a:ext cx="4646613" cy="3484562"/>
          </a:xfrm>
          <a:ln/>
        </p:spPr>
      </p:sp>
      <p:sp>
        <p:nvSpPr>
          <p:cNvPr id="153604" name="Rectangle 3"/>
          <p:cNvSpPr>
            <a:spLocks noGrp="1" noChangeArrowheads="1"/>
          </p:cNvSpPr>
          <p:nvPr>
            <p:ph type="body" idx="1"/>
          </p:nvPr>
        </p:nvSpPr>
        <p:spPr>
          <a:xfrm>
            <a:off x="914400" y="4414838"/>
            <a:ext cx="5029200" cy="4184650"/>
          </a:xfrm>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031"/>
          <p:cNvSpPr>
            <a:spLocks noGrp="1" noChangeArrowheads="1"/>
          </p:cNvSpPr>
          <p:nvPr>
            <p:ph type="sldNum" sz="quarter" idx="5"/>
          </p:nvPr>
        </p:nvSpPr>
        <p:spPr>
          <a:noFill/>
        </p:spPr>
        <p:txBody>
          <a:bodyPr/>
          <a:lstStyle/>
          <a:p>
            <a:fld id="{D236E463-C862-4027-AFB5-39DC73C721FD}" type="slidenum">
              <a:rPr lang="en-US" smtClean="0"/>
              <a:pPr/>
              <a:t>62</a:t>
            </a:fld>
            <a:endParaRPr lang="en-US" smtClean="0"/>
          </a:p>
        </p:txBody>
      </p:sp>
      <p:sp>
        <p:nvSpPr>
          <p:cNvPr id="154627" name="Rectangle 2"/>
          <p:cNvSpPr>
            <a:spLocks noGrp="1" noRot="1" noChangeAspect="1" noChangeArrowheads="1" noTextEdit="1"/>
          </p:cNvSpPr>
          <p:nvPr>
            <p:ph type="sldImg"/>
          </p:nvPr>
        </p:nvSpPr>
        <p:spPr>
          <a:xfrm>
            <a:off x="1108075" y="698500"/>
            <a:ext cx="4646613" cy="3484563"/>
          </a:xfrm>
          <a:ln/>
        </p:spPr>
      </p:sp>
      <p:sp>
        <p:nvSpPr>
          <p:cNvPr id="154628" name="Rectangle 3"/>
          <p:cNvSpPr>
            <a:spLocks noGrp="1" noChangeArrowheads="1"/>
          </p:cNvSpPr>
          <p:nvPr>
            <p:ph type="body" idx="1"/>
          </p:nvPr>
        </p:nvSpPr>
        <p:spPr>
          <a:xfrm>
            <a:off x="914400" y="4414838"/>
            <a:ext cx="5029200" cy="4183062"/>
          </a:xfrm>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031"/>
          <p:cNvSpPr>
            <a:spLocks noGrp="1" noChangeArrowheads="1"/>
          </p:cNvSpPr>
          <p:nvPr>
            <p:ph type="sldNum" sz="quarter" idx="5"/>
          </p:nvPr>
        </p:nvSpPr>
        <p:spPr>
          <a:noFill/>
        </p:spPr>
        <p:txBody>
          <a:bodyPr/>
          <a:lstStyle/>
          <a:p>
            <a:fld id="{B2485A6E-3C67-4945-8B1E-BE07A9C63EBD}" type="slidenum">
              <a:rPr lang="en-US" smtClean="0"/>
              <a:pPr/>
              <a:t>63</a:t>
            </a:fld>
            <a:endParaRPr lang="en-US" smtClean="0"/>
          </a:p>
        </p:txBody>
      </p:sp>
      <p:sp>
        <p:nvSpPr>
          <p:cNvPr id="155651" name="Rectangle 2"/>
          <p:cNvSpPr>
            <a:spLocks noGrp="1" noRot="1" noChangeAspect="1" noChangeArrowheads="1" noTextEdit="1"/>
          </p:cNvSpPr>
          <p:nvPr>
            <p:ph type="sldImg"/>
          </p:nvPr>
        </p:nvSpPr>
        <p:spPr>
          <a:xfrm>
            <a:off x="1108075" y="698500"/>
            <a:ext cx="4646613" cy="3484563"/>
          </a:xfrm>
          <a:ln/>
        </p:spPr>
      </p:sp>
      <p:sp>
        <p:nvSpPr>
          <p:cNvPr id="155652" name="Rectangle 3"/>
          <p:cNvSpPr>
            <a:spLocks noGrp="1" noChangeArrowheads="1"/>
          </p:cNvSpPr>
          <p:nvPr>
            <p:ph type="body" idx="1"/>
          </p:nvPr>
        </p:nvSpPr>
        <p:spPr>
          <a:xfrm>
            <a:off x="914400" y="4414838"/>
            <a:ext cx="5029200" cy="4183062"/>
          </a:xfrm>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031"/>
          <p:cNvSpPr>
            <a:spLocks noGrp="1" noChangeArrowheads="1"/>
          </p:cNvSpPr>
          <p:nvPr>
            <p:ph type="sldNum" sz="quarter" idx="5"/>
          </p:nvPr>
        </p:nvSpPr>
        <p:spPr>
          <a:noFill/>
        </p:spPr>
        <p:txBody>
          <a:bodyPr/>
          <a:lstStyle/>
          <a:p>
            <a:fld id="{5D5BCD26-73B5-4590-9073-E99869868938}" type="slidenum">
              <a:rPr lang="en-US" smtClean="0"/>
              <a:pPr/>
              <a:t>64</a:t>
            </a:fld>
            <a:endParaRPr lang="en-US" smtClean="0"/>
          </a:p>
        </p:txBody>
      </p:sp>
      <p:sp>
        <p:nvSpPr>
          <p:cNvPr id="156675" name="Rectangle 2"/>
          <p:cNvSpPr>
            <a:spLocks noGrp="1" noRot="1" noChangeAspect="1" noChangeArrowheads="1" noTextEdit="1"/>
          </p:cNvSpPr>
          <p:nvPr>
            <p:ph type="sldImg"/>
          </p:nvPr>
        </p:nvSpPr>
        <p:spPr>
          <a:xfrm>
            <a:off x="1106488" y="696913"/>
            <a:ext cx="4648200" cy="3486150"/>
          </a:xfrm>
          <a:ln/>
        </p:spPr>
      </p:sp>
      <p:sp>
        <p:nvSpPr>
          <p:cNvPr id="156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1031"/>
          <p:cNvSpPr>
            <a:spLocks noGrp="1" noChangeArrowheads="1"/>
          </p:cNvSpPr>
          <p:nvPr>
            <p:ph type="sldNum" sz="quarter" idx="5"/>
          </p:nvPr>
        </p:nvSpPr>
        <p:spPr>
          <a:noFill/>
        </p:spPr>
        <p:txBody>
          <a:bodyPr/>
          <a:lstStyle/>
          <a:p>
            <a:fld id="{E10CAA86-DA30-4D2F-A576-551AF9CDDB2B}" type="slidenum">
              <a:rPr lang="en-US" smtClean="0"/>
              <a:pPr/>
              <a:t>65</a:t>
            </a:fld>
            <a:endParaRPr lang="en-US" smtClean="0"/>
          </a:p>
        </p:txBody>
      </p:sp>
      <p:sp>
        <p:nvSpPr>
          <p:cNvPr id="157699" name="Rectangle 2"/>
          <p:cNvSpPr>
            <a:spLocks noGrp="1" noRot="1" noChangeAspect="1" noChangeArrowheads="1" noTextEdit="1"/>
          </p:cNvSpPr>
          <p:nvPr>
            <p:ph type="sldImg"/>
          </p:nvPr>
        </p:nvSpPr>
        <p:spPr>
          <a:xfrm>
            <a:off x="-696913" y="309563"/>
            <a:ext cx="4648201" cy="3486150"/>
          </a:xfrm>
          <a:ln/>
        </p:spPr>
      </p:sp>
      <p:sp>
        <p:nvSpPr>
          <p:cNvPr id="157700" name="Rectangle 3"/>
          <p:cNvSpPr>
            <a:spLocks noChangeArrowheads="1"/>
          </p:cNvSpPr>
          <p:nvPr/>
        </p:nvSpPr>
        <p:spPr bwMode="auto">
          <a:xfrm>
            <a:off x="3030538" y="465138"/>
            <a:ext cx="2741612" cy="4181475"/>
          </a:xfrm>
          <a:prstGeom prst="rect">
            <a:avLst/>
          </a:prstGeom>
          <a:noFill/>
          <a:ln w="9525">
            <a:noFill/>
            <a:miter lim="800000"/>
            <a:headEnd/>
            <a:tailEnd/>
          </a:ln>
        </p:spPr>
        <p:txBody>
          <a:bodyPr lIns="90823" tIns="45411" rIns="90823" bIns="45411"/>
          <a:lstStyle/>
          <a:p>
            <a:pPr algn="l" defTabSz="908050">
              <a:spcBef>
                <a:spcPct val="30000"/>
              </a:spcBef>
            </a:pPr>
            <a:endParaRPr lang="en-US" sz="1200">
              <a:latin typeface="Times New Roman"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031"/>
          <p:cNvSpPr>
            <a:spLocks noGrp="1" noChangeArrowheads="1"/>
          </p:cNvSpPr>
          <p:nvPr>
            <p:ph type="sldNum" sz="quarter" idx="5"/>
          </p:nvPr>
        </p:nvSpPr>
        <p:spPr>
          <a:noFill/>
        </p:spPr>
        <p:txBody>
          <a:bodyPr/>
          <a:lstStyle/>
          <a:p>
            <a:fld id="{B3F6DEB0-6B9A-4B83-82C7-B2BAA3F4280E}" type="slidenum">
              <a:rPr lang="en-US" smtClean="0"/>
              <a:pPr/>
              <a:t>66</a:t>
            </a:fld>
            <a:endParaRPr lang="en-US" smtClean="0"/>
          </a:p>
        </p:txBody>
      </p:sp>
      <p:sp>
        <p:nvSpPr>
          <p:cNvPr id="158723" name="Rectangle 2"/>
          <p:cNvSpPr>
            <a:spLocks noGrp="1" noRot="1" noChangeAspect="1" noChangeArrowheads="1" noTextEdit="1"/>
          </p:cNvSpPr>
          <p:nvPr>
            <p:ph type="sldImg"/>
          </p:nvPr>
        </p:nvSpPr>
        <p:spPr>
          <a:xfrm>
            <a:off x="-696913" y="309563"/>
            <a:ext cx="4648201" cy="3486150"/>
          </a:xfrm>
          <a:ln/>
        </p:spPr>
      </p:sp>
      <p:sp>
        <p:nvSpPr>
          <p:cNvPr id="158724" name="Rectangle 3"/>
          <p:cNvSpPr>
            <a:spLocks noChangeArrowheads="1"/>
          </p:cNvSpPr>
          <p:nvPr/>
        </p:nvSpPr>
        <p:spPr bwMode="auto">
          <a:xfrm>
            <a:off x="3030538" y="465138"/>
            <a:ext cx="2741612" cy="4181475"/>
          </a:xfrm>
          <a:prstGeom prst="rect">
            <a:avLst/>
          </a:prstGeom>
          <a:noFill/>
          <a:ln w="9525">
            <a:noFill/>
            <a:miter lim="800000"/>
            <a:headEnd/>
            <a:tailEnd/>
          </a:ln>
        </p:spPr>
        <p:txBody>
          <a:bodyPr lIns="90823" tIns="45411" rIns="90823" bIns="45411"/>
          <a:lstStyle/>
          <a:p>
            <a:pPr algn="l" defTabSz="908050">
              <a:spcBef>
                <a:spcPct val="30000"/>
              </a:spcBef>
            </a:pPr>
            <a:endParaRPr lang="en-US" sz="1200">
              <a:latin typeface="Times New Roman"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031"/>
          <p:cNvSpPr>
            <a:spLocks noGrp="1" noChangeArrowheads="1"/>
          </p:cNvSpPr>
          <p:nvPr>
            <p:ph type="sldNum" sz="quarter" idx="5"/>
          </p:nvPr>
        </p:nvSpPr>
        <p:spPr>
          <a:noFill/>
        </p:spPr>
        <p:txBody>
          <a:bodyPr/>
          <a:lstStyle/>
          <a:p>
            <a:fld id="{328E70F4-38CE-4146-94F9-03CD6F68EB51}" type="slidenum">
              <a:rPr lang="en-US" smtClean="0"/>
              <a:pPr/>
              <a:t>68</a:t>
            </a:fld>
            <a:endParaRPr lang="en-US" smtClean="0"/>
          </a:p>
        </p:txBody>
      </p:sp>
      <p:sp>
        <p:nvSpPr>
          <p:cNvPr id="159747" name="Rectangle 2"/>
          <p:cNvSpPr>
            <a:spLocks noGrp="1" noRot="1" noChangeAspect="1" noChangeArrowheads="1" noTextEdit="1"/>
          </p:cNvSpPr>
          <p:nvPr>
            <p:ph type="sldImg"/>
          </p:nvPr>
        </p:nvSpPr>
        <p:spPr>
          <a:xfrm>
            <a:off x="-693738" y="309563"/>
            <a:ext cx="4648201" cy="3486150"/>
          </a:xfrm>
          <a:ln/>
        </p:spPr>
      </p:sp>
      <p:sp>
        <p:nvSpPr>
          <p:cNvPr id="159748" name="Rectangle 3"/>
          <p:cNvSpPr>
            <a:spLocks noChangeArrowheads="1"/>
          </p:cNvSpPr>
          <p:nvPr/>
        </p:nvSpPr>
        <p:spPr bwMode="auto">
          <a:xfrm>
            <a:off x="3028950" y="465138"/>
            <a:ext cx="2743200" cy="4183062"/>
          </a:xfrm>
          <a:prstGeom prst="rect">
            <a:avLst/>
          </a:prstGeom>
          <a:noFill/>
          <a:ln w="9525">
            <a:noFill/>
            <a:miter lim="800000"/>
            <a:headEnd/>
            <a:tailEnd/>
          </a:ln>
        </p:spPr>
        <p:txBody>
          <a:bodyPr lIns="91432" tIns="45715" rIns="91432" bIns="45715"/>
          <a:lstStyle/>
          <a:p>
            <a:pPr algn="l">
              <a:spcBef>
                <a:spcPct val="30000"/>
              </a:spcBef>
            </a:pPr>
            <a:endParaRPr lang="en-US" sz="1200">
              <a:latin typeface="Times New Roman" pitchFamily="18"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031"/>
          <p:cNvSpPr>
            <a:spLocks noGrp="1" noChangeArrowheads="1"/>
          </p:cNvSpPr>
          <p:nvPr>
            <p:ph type="sldNum" sz="quarter" idx="5"/>
          </p:nvPr>
        </p:nvSpPr>
        <p:spPr>
          <a:noFill/>
        </p:spPr>
        <p:txBody>
          <a:bodyPr/>
          <a:lstStyle/>
          <a:p>
            <a:fld id="{5CE89C03-298A-4107-AC60-83AE7C0376EB}" type="slidenum">
              <a:rPr lang="en-US" smtClean="0"/>
              <a:pPr/>
              <a:t>69</a:t>
            </a:fld>
            <a:endParaRPr lang="en-US" smtClean="0"/>
          </a:p>
        </p:txBody>
      </p:sp>
      <p:sp>
        <p:nvSpPr>
          <p:cNvPr id="160771" name="Rectangle 2"/>
          <p:cNvSpPr>
            <a:spLocks noGrp="1" noRot="1" noChangeAspect="1" noChangeArrowheads="1" noTextEdit="1"/>
          </p:cNvSpPr>
          <p:nvPr>
            <p:ph type="sldImg"/>
          </p:nvPr>
        </p:nvSpPr>
        <p:spPr>
          <a:xfrm>
            <a:off x="-693738" y="309563"/>
            <a:ext cx="4648201" cy="3486150"/>
          </a:xfrm>
          <a:ln/>
        </p:spPr>
      </p:sp>
      <p:sp>
        <p:nvSpPr>
          <p:cNvPr id="160772" name="Rectangle 3"/>
          <p:cNvSpPr>
            <a:spLocks noChangeArrowheads="1"/>
          </p:cNvSpPr>
          <p:nvPr/>
        </p:nvSpPr>
        <p:spPr bwMode="auto">
          <a:xfrm>
            <a:off x="3028950" y="465138"/>
            <a:ext cx="2743200" cy="4183062"/>
          </a:xfrm>
          <a:prstGeom prst="rect">
            <a:avLst/>
          </a:prstGeom>
          <a:noFill/>
          <a:ln w="9525">
            <a:noFill/>
            <a:miter lim="800000"/>
            <a:headEnd/>
            <a:tailEnd/>
          </a:ln>
        </p:spPr>
        <p:txBody>
          <a:bodyPr lIns="91432" tIns="45715" rIns="91432" bIns="45715"/>
          <a:lstStyle/>
          <a:p>
            <a:pPr algn="l">
              <a:spcBef>
                <a:spcPct val="30000"/>
              </a:spcBef>
            </a:pPr>
            <a:endParaRPr lang="en-US" sz="1200">
              <a:latin typeface="Times New Roman"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031"/>
          <p:cNvSpPr>
            <a:spLocks noGrp="1" noChangeArrowheads="1"/>
          </p:cNvSpPr>
          <p:nvPr>
            <p:ph type="sldNum" sz="quarter" idx="5"/>
          </p:nvPr>
        </p:nvSpPr>
        <p:spPr>
          <a:noFill/>
        </p:spPr>
        <p:txBody>
          <a:bodyPr/>
          <a:lstStyle/>
          <a:p>
            <a:fld id="{169DB0A5-5795-4262-BA62-5CC451A22551}" type="slidenum">
              <a:rPr lang="en-US" smtClean="0"/>
              <a:pPr/>
              <a:t>70</a:t>
            </a:fld>
            <a:endParaRPr lang="en-US" smtClean="0"/>
          </a:p>
        </p:txBody>
      </p:sp>
      <p:sp>
        <p:nvSpPr>
          <p:cNvPr id="161795" name="Rectangle 2"/>
          <p:cNvSpPr>
            <a:spLocks noGrp="1" noRot="1" noChangeAspect="1" noChangeArrowheads="1" noTextEdit="1"/>
          </p:cNvSpPr>
          <p:nvPr>
            <p:ph type="sldImg"/>
          </p:nvPr>
        </p:nvSpPr>
        <p:spPr>
          <a:xfrm>
            <a:off x="-693738" y="309563"/>
            <a:ext cx="4648201" cy="3486150"/>
          </a:xfrm>
          <a:ln/>
        </p:spPr>
      </p:sp>
      <p:sp>
        <p:nvSpPr>
          <p:cNvPr id="161796" name="Rectangle 3"/>
          <p:cNvSpPr>
            <a:spLocks noChangeArrowheads="1"/>
          </p:cNvSpPr>
          <p:nvPr/>
        </p:nvSpPr>
        <p:spPr bwMode="auto">
          <a:xfrm>
            <a:off x="3028950" y="465138"/>
            <a:ext cx="2743200" cy="4183062"/>
          </a:xfrm>
          <a:prstGeom prst="rect">
            <a:avLst/>
          </a:prstGeom>
          <a:noFill/>
          <a:ln w="9525">
            <a:noFill/>
            <a:miter lim="800000"/>
            <a:headEnd/>
            <a:tailEnd/>
          </a:ln>
        </p:spPr>
        <p:txBody>
          <a:bodyPr lIns="91432" tIns="45715" rIns="91432" bIns="45715"/>
          <a:lstStyle/>
          <a:p>
            <a:pPr algn="l">
              <a:spcBef>
                <a:spcPct val="30000"/>
              </a:spcBef>
            </a:pPr>
            <a:endParaRPr lang="en-US" sz="1200">
              <a:latin typeface="Times New Roman" pitchFamily="18"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031"/>
          <p:cNvSpPr>
            <a:spLocks noGrp="1" noChangeArrowheads="1"/>
          </p:cNvSpPr>
          <p:nvPr>
            <p:ph type="sldNum" sz="quarter" idx="5"/>
          </p:nvPr>
        </p:nvSpPr>
        <p:spPr>
          <a:noFill/>
        </p:spPr>
        <p:txBody>
          <a:bodyPr/>
          <a:lstStyle/>
          <a:p>
            <a:fld id="{2F59BA18-D254-4A8E-8F42-B608C7F29301}" type="slidenum">
              <a:rPr lang="en-US" smtClean="0"/>
              <a:pPr/>
              <a:t>71</a:t>
            </a:fld>
            <a:endParaRPr lang="en-US"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1031"/>
          <p:cNvSpPr>
            <a:spLocks noGrp="1" noChangeArrowheads="1"/>
          </p:cNvSpPr>
          <p:nvPr>
            <p:ph type="sldNum" sz="quarter" idx="5"/>
          </p:nvPr>
        </p:nvSpPr>
        <p:spPr>
          <a:noFill/>
        </p:spPr>
        <p:txBody>
          <a:bodyPr/>
          <a:lstStyle/>
          <a:p>
            <a:fld id="{3781F0FE-A9D8-48BA-80DD-9EE51B989CC8}" type="slidenum">
              <a:rPr lang="en-US" smtClean="0"/>
              <a:pPr/>
              <a:t>73</a:t>
            </a:fld>
            <a:endParaRPr 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031"/>
          <p:cNvSpPr>
            <a:spLocks noGrp="1" noChangeArrowheads="1"/>
          </p:cNvSpPr>
          <p:nvPr>
            <p:ph type="sldNum" sz="quarter" idx="5"/>
          </p:nvPr>
        </p:nvSpPr>
        <p:spPr>
          <a:noFill/>
        </p:spPr>
        <p:txBody>
          <a:bodyPr/>
          <a:lstStyle/>
          <a:p>
            <a:fld id="{12313F30-1A73-4F19-B486-BE6B345D7CD6}" type="slidenum">
              <a:rPr lang="en-US" smtClean="0"/>
              <a:pPr/>
              <a:t>74</a:t>
            </a:fld>
            <a:endParaRPr 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1031"/>
          <p:cNvSpPr>
            <a:spLocks noGrp="1" noChangeArrowheads="1"/>
          </p:cNvSpPr>
          <p:nvPr>
            <p:ph type="sldNum" sz="quarter" idx="5"/>
          </p:nvPr>
        </p:nvSpPr>
        <p:spPr>
          <a:noFill/>
        </p:spPr>
        <p:txBody>
          <a:bodyPr/>
          <a:lstStyle/>
          <a:p>
            <a:fld id="{7601EB92-022C-4CE3-A314-A8A10B3C16D1}" type="slidenum">
              <a:rPr lang="en-US" smtClean="0"/>
              <a:pPr/>
              <a:t>75</a:t>
            </a:fld>
            <a:endParaRPr lang="en-US" smtClean="0"/>
          </a:p>
        </p:txBody>
      </p:sp>
      <p:sp>
        <p:nvSpPr>
          <p:cNvPr id="165891" name="Rectangle 2"/>
          <p:cNvSpPr>
            <a:spLocks noGrp="1" noRot="1" noChangeAspect="1" noChangeArrowheads="1" noTextEdit="1"/>
          </p:cNvSpPr>
          <p:nvPr>
            <p:ph type="sldImg"/>
          </p:nvPr>
        </p:nvSpPr>
        <p:spPr>
          <a:xfrm>
            <a:off x="1111250" y="698500"/>
            <a:ext cx="4646613" cy="3484563"/>
          </a:xfrm>
          <a:ln/>
        </p:spPr>
      </p:sp>
      <p:sp>
        <p:nvSpPr>
          <p:cNvPr id="165892" name="Rectangle 3"/>
          <p:cNvSpPr>
            <a:spLocks noGrp="1" noChangeArrowheads="1"/>
          </p:cNvSpPr>
          <p:nvPr>
            <p:ph type="body" idx="1"/>
          </p:nvPr>
        </p:nvSpPr>
        <p:spPr>
          <a:xfrm>
            <a:off x="912813" y="4416425"/>
            <a:ext cx="5032375" cy="4181475"/>
          </a:xfrm>
          <a:noFill/>
          <a:ln/>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031"/>
          <p:cNvSpPr>
            <a:spLocks noGrp="1" noChangeArrowheads="1"/>
          </p:cNvSpPr>
          <p:nvPr>
            <p:ph type="sldNum" sz="quarter" idx="5"/>
          </p:nvPr>
        </p:nvSpPr>
        <p:spPr>
          <a:noFill/>
        </p:spPr>
        <p:txBody>
          <a:bodyPr/>
          <a:lstStyle/>
          <a:p>
            <a:fld id="{600BAE38-2CFB-4C4A-9FB7-E7B21C0F077D}" type="slidenum">
              <a:rPr lang="en-US" smtClean="0"/>
              <a:pPr/>
              <a:t>76</a:t>
            </a:fld>
            <a:endParaRPr lang="en-US" smtClean="0"/>
          </a:p>
        </p:txBody>
      </p:sp>
      <p:sp>
        <p:nvSpPr>
          <p:cNvPr id="166915" name="Rectangle 2"/>
          <p:cNvSpPr>
            <a:spLocks noGrp="1" noRot="1" noChangeAspect="1" noChangeArrowheads="1" noTextEdit="1"/>
          </p:cNvSpPr>
          <p:nvPr>
            <p:ph type="sldImg"/>
          </p:nvPr>
        </p:nvSpPr>
        <p:spPr>
          <a:xfrm>
            <a:off x="1103313" y="696913"/>
            <a:ext cx="4649787" cy="3487737"/>
          </a:xfrm>
          <a:ln/>
        </p:spPr>
      </p:sp>
      <p:sp>
        <p:nvSpPr>
          <p:cNvPr id="166916"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1031"/>
          <p:cNvSpPr>
            <a:spLocks noGrp="1" noChangeArrowheads="1"/>
          </p:cNvSpPr>
          <p:nvPr>
            <p:ph type="sldNum" sz="quarter" idx="5"/>
          </p:nvPr>
        </p:nvSpPr>
        <p:spPr>
          <a:noFill/>
        </p:spPr>
        <p:txBody>
          <a:bodyPr/>
          <a:lstStyle/>
          <a:p>
            <a:fld id="{C865F818-2A34-4EAE-82D7-1A35B4185C84}" type="slidenum">
              <a:rPr lang="en-US" smtClean="0"/>
              <a:pPr/>
              <a:t>77</a:t>
            </a:fld>
            <a:endParaRPr lang="en-US" smtClean="0"/>
          </a:p>
        </p:txBody>
      </p:sp>
      <p:sp>
        <p:nvSpPr>
          <p:cNvPr id="167939" name="Rectangle 2"/>
          <p:cNvSpPr>
            <a:spLocks noGrp="1" noRot="1" noChangeAspect="1" noChangeArrowheads="1" noTextEdit="1"/>
          </p:cNvSpPr>
          <p:nvPr>
            <p:ph type="sldImg"/>
          </p:nvPr>
        </p:nvSpPr>
        <p:spPr>
          <a:xfrm>
            <a:off x="1103313" y="696913"/>
            <a:ext cx="4649787" cy="3487737"/>
          </a:xfrm>
          <a:ln/>
        </p:spPr>
      </p:sp>
      <p:sp>
        <p:nvSpPr>
          <p:cNvPr id="167940"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031"/>
          <p:cNvSpPr>
            <a:spLocks noGrp="1" noChangeArrowheads="1"/>
          </p:cNvSpPr>
          <p:nvPr>
            <p:ph type="sldNum" sz="quarter" idx="5"/>
          </p:nvPr>
        </p:nvSpPr>
        <p:spPr>
          <a:noFill/>
        </p:spPr>
        <p:txBody>
          <a:bodyPr/>
          <a:lstStyle/>
          <a:p>
            <a:fld id="{7C4C5117-027B-4663-B728-B2F6F6740142}" type="slidenum">
              <a:rPr lang="en-US" smtClean="0"/>
              <a:pPr/>
              <a:t>78</a:t>
            </a:fld>
            <a:endParaRPr lang="en-US" smtClean="0"/>
          </a:p>
        </p:txBody>
      </p:sp>
      <p:sp>
        <p:nvSpPr>
          <p:cNvPr id="168963" name="Rectangle 2"/>
          <p:cNvSpPr>
            <a:spLocks noGrp="1" noRot="1" noChangeAspect="1" noChangeArrowheads="1" noTextEdit="1"/>
          </p:cNvSpPr>
          <p:nvPr>
            <p:ph type="sldImg"/>
          </p:nvPr>
        </p:nvSpPr>
        <p:spPr>
          <a:xfrm>
            <a:off x="1103313" y="696913"/>
            <a:ext cx="4649787" cy="3487737"/>
          </a:xfrm>
          <a:ln/>
        </p:spPr>
      </p:sp>
      <p:sp>
        <p:nvSpPr>
          <p:cNvPr id="168964"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1031"/>
          <p:cNvSpPr>
            <a:spLocks noGrp="1" noChangeArrowheads="1"/>
          </p:cNvSpPr>
          <p:nvPr>
            <p:ph type="sldNum" sz="quarter" idx="5"/>
          </p:nvPr>
        </p:nvSpPr>
        <p:spPr>
          <a:noFill/>
        </p:spPr>
        <p:txBody>
          <a:bodyPr/>
          <a:lstStyle/>
          <a:p>
            <a:fld id="{6EC1E0AF-8873-4CFB-9EE6-15C9BE1AD9F6}" type="slidenum">
              <a:rPr lang="en-US" smtClean="0"/>
              <a:pPr/>
              <a:t>80</a:t>
            </a:fld>
            <a:endParaRPr lang="en-US" smtClean="0"/>
          </a:p>
        </p:txBody>
      </p:sp>
      <p:sp>
        <p:nvSpPr>
          <p:cNvPr id="169987" name="Rectangle 2"/>
          <p:cNvSpPr>
            <a:spLocks noGrp="1" noRot="1" noChangeAspect="1" noChangeArrowheads="1" noTextEdit="1"/>
          </p:cNvSpPr>
          <p:nvPr>
            <p:ph type="sldImg"/>
          </p:nvPr>
        </p:nvSpPr>
        <p:spPr>
          <a:xfrm>
            <a:off x="1108075" y="698500"/>
            <a:ext cx="4648200" cy="3486150"/>
          </a:xfrm>
          <a:ln/>
        </p:spPr>
      </p:sp>
      <p:sp>
        <p:nvSpPr>
          <p:cNvPr id="169988"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031"/>
          <p:cNvSpPr>
            <a:spLocks noGrp="1" noChangeArrowheads="1"/>
          </p:cNvSpPr>
          <p:nvPr>
            <p:ph type="sldNum" sz="quarter" idx="5"/>
          </p:nvPr>
        </p:nvSpPr>
        <p:spPr>
          <a:noFill/>
        </p:spPr>
        <p:txBody>
          <a:bodyPr/>
          <a:lstStyle/>
          <a:p>
            <a:fld id="{1726215B-D7A7-456F-8E46-61361B8DDD86}" type="slidenum">
              <a:rPr lang="en-US" smtClean="0"/>
              <a:pPr/>
              <a:t>81</a:t>
            </a:fld>
            <a:endParaRPr lang="en-US"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xfrm>
            <a:off x="914400" y="4418013"/>
            <a:ext cx="5029200" cy="4181475"/>
          </a:xfrm>
          <a:noFill/>
          <a:ln/>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1031"/>
          <p:cNvSpPr>
            <a:spLocks noGrp="1" noChangeArrowheads="1"/>
          </p:cNvSpPr>
          <p:nvPr>
            <p:ph type="sldNum" sz="quarter" idx="5"/>
          </p:nvPr>
        </p:nvSpPr>
        <p:spPr>
          <a:noFill/>
        </p:spPr>
        <p:txBody>
          <a:bodyPr/>
          <a:lstStyle/>
          <a:p>
            <a:fld id="{3B004466-98AD-47A4-9E72-4A62CBC4CF12}" type="slidenum">
              <a:rPr lang="en-US" smtClean="0"/>
              <a:pPr/>
              <a:t>82</a:t>
            </a:fld>
            <a:endParaRPr lang="en-US"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xfrm>
            <a:off x="914400" y="4418013"/>
            <a:ext cx="5029200" cy="4181475"/>
          </a:xfrm>
          <a:noFill/>
          <a:ln/>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031"/>
          <p:cNvSpPr>
            <a:spLocks noGrp="1" noChangeArrowheads="1"/>
          </p:cNvSpPr>
          <p:nvPr>
            <p:ph type="sldNum" sz="quarter" idx="5"/>
          </p:nvPr>
        </p:nvSpPr>
        <p:spPr>
          <a:noFill/>
        </p:spPr>
        <p:txBody>
          <a:bodyPr/>
          <a:lstStyle/>
          <a:p>
            <a:fld id="{E4430755-07A0-4FAD-96CA-E395AFD5A63A}" type="slidenum">
              <a:rPr lang="en-US" smtClean="0"/>
              <a:pPr/>
              <a:t>83</a:t>
            </a:fld>
            <a:endParaRPr lang="en-US" smtClean="0"/>
          </a:p>
        </p:txBody>
      </p:sp>
      <p:sp>
        <p:nvSpPr>
          <p:cNvPr id="173059" name="Rectangle 2"/>
          <p:cNvSpPr>
            <a:spLocks noGrp="1" noRot="1" noChangeAspect="1" noChangeArrowheads="1" noTextEdit="1"/>
          </p:cNvSpPr>
          <p:nvPr>
            <p:ph type="sldImg"/>
          </p:nvPr>
        </p:nvSpPr>
        <p:spPr>
          <a:xfrm>
            <a:off x="1108075" y="698500"/>
            <a:ext cx="4648200" cy="3486150"/>
          </a:xfrm>
          <a:ln/>
        </p:spPr>
      </p:sp>
      <p:sp>
        <p:nvSpPr>
          <p:cNvPr id="173060"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1031"/>
          <p:cNvSpPr>
            <a:spLocks noGrp="1" noChangeArrowheads="1"/>
          </p:cNvSpPr>
          <p:nvPr>
            <p:ph type="sldNum" sz="quarter" idx="5"/>
          </p:nvPr>
        </p:nvSpPr>
        <p:spPr>
          <a:noFill/>
        </p:spPr>
        <p:txBody>
          <a:bodyPr/>
          <a:lstStyle/>
          <a:p>
            <a:fld id="{28D30C95-25C8-43A2-95BC-F17EE51F8EA1}" type="slidenum">
              <a:rPr lang="en-US" smtClean="0"/>
              <a:pPr/>
              <a:t>84</a:t>
            </a:fld>
            <a:endParaRPr lang="en-US" smtClean="0"/>
          </a:p>
        </p:txBody>
      </p:sp>
      <p:sp>
        <p:nvSpPr>
          <p:cNvPr id="174083" name="Rectangle 2"/>
          <p:cNvSpPr>
            <a:spLocks noGrp="1" noRot="1" noChangeAspect="1" noChangeArrowheads="1" noTextEdit="1"/>
          </p:cNvSpPr>
          <p:nvPr>
            <p:ph type="sldImg"/>
          </p:nvPr>
        </p:nvSpPr>
        <p:spPr>
          <a:xfrm>
            <a:off x="1108075" y="698500"/>
            <a:ext cx="4648200" cy="3486150"/>
          </a:xfrm>
          <a:ln/>
        </p:spPr>
      </p:sp>
      <p:sp>
        <p:nvSpPr>
          <p:cNvPr id="174084"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1031"/>
          <p:cNvSpPr>
            <a:spLocks noGrp="1" noChangeArrowheads="1"/>
          </p:cNvSpPr>
          <p:nvPr>
            <p:ph type="sldNum" sz="quarter" idx="5"/>
          </p:nvPr>
        </p:nvSpPr>
        <p:spPr>
          <a:noFill/>
        </p:spPr>
        <p:txBody>
          <a:bodyPr/>
          <a:lstStyle/>
          <a:p>
            <a:fld id="{39605853-FDEB-405E-B12A-8218FD09FAB8}" type="slidenum">
              <a:rPr lang="en-US" smtClean="0"/>
              <a:pPr/>
              <a:t>85</a:t>
            </a:fld>
            <a:endParaRPr lang="en-US" smtClean="0"/>
          </a:p>
        </p:txBody>
      </p:sp>
      <p:sp>
        <p:nvSpPr>
          <p:cNvPr id="175107" name="Rectangle 2"/>
          <p:cNvSpPr>
            <a:spLocks noGrp="1" noRot="1" noChangeAspect="1" noChangeArrowheads="1" noTextEdit="1"/>
          </p:cNvSpPr>
          <p:nvPr>
            <p:ph type="sldImg"/>
          </p:nvPr>
        </p:nvSpPr>
        <p:spPr>
          <a:xfrm>
            <a:off x="1108075" y="698500"/>
            <a:ext cx="4648200" cy="3486150"/>
          </a:xfrm>
          <a:ln/>
        </p:spPr>
      </p:sp>
      <p:sp>
        <p:nvSpPr>
          <p:cNvPr id="175108"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1031"/>
          <p:cNvSpPr>
            <a:spLocks noGrp="1" noChangeArrowheads="1"/>
          </p:cNvSpPr>
          <p:nvPr>
            <p:ph type="sldNum" sz="quarter" idx="5"/>
          </p:nvPr>
        </p:nvSpPr>
        <p:spPr>
          <a:noFill/>
        </p:spPr>
        <p:txBody>
          <a:bodyPr/>
          <a:lstStyle/>
          <a:p>
            <a:fld id="{47881F0E-679C-441D-ABD9-FE691D024C72}" type="slidenum">
              <a:rPr lang="en-US" smtClean="0"/>
              <a:pPr/>
              <a:t>86</a:t>
            </a:fld>
            <a:endParaRPr lang="en-US" smtClean="0"/>
          </a:p>
        </p:txBody>
      </p:sp>
      <p:sp>
        <p:nvSpPr>
          <p:cNvPr id="176131" name="Rectangle 2"/>
          <p:cNvSpPr>
            <a:spLocks noGrp="1" noRot="1" noChangeAspect="1" noChangeArrowheads="1" noTextEdit="1"/>
          </p:cNvSpPr>
          <p:nvPr>
            <p:ph type="sldImg"/>
          </p:nvPr>
        </p:nvSpPr>
        <p:spPr>
          <a:xfrm>
            <a:off x="1108075" y="698500"/>
            <a:ext cx="4648200" cy="3486150"/>
          </a:xfrm>
          <a:ln/>
        </p:spPr>
      </p:sp>
      <p:sp>
        <p:nvSpPr>
          <p:cNvPr id="176132"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031"/>
          <p:cNvSpPr>
            <a:spLocks noGrp="1" noChangeArrowheads="1"/>
          </p:cNvSpPr>
          <p:nvPr>
            <p:ph type="sldNum" sz="quarter" idx="5"/>
          </p:nvPr>
        </p:nvSpPr>
        <p:spPr>
          <a:noFill/>
        </p:spPr>
        <p:txBody>
          <a:bodyPr/>
          <a:lstStyle/>
          <a:p>
            <a:fld id="{B97AD918-550C-4B1C-AAF6-D789C9E25240}" type="slidenum">
              <a:rPr lang="en-US" smtClean="0"/>
              <a:pPr/>
              <a:t>87</a:t>
            </a:fld>
            <a:endParaRPr lang="en-US" smtClean="0"/>
          </a:p>
        </p:txBody>
      </p:sp>
      <p:sp>
        <p:nvSpPr>
          <p:cNvPr id="177155" name="Rectangle 2"/>
          <p:cNvSpPr>
            <a:spLocks noGrp="1" noRot="1" noChangeAspect="1" noChangeArrowheads="1" noTextEdit="1"/>
          </p:cNvSpPr>
          <p:nvPr>
            <p:ph type="sldImg"/>
          </p:nvPr>
        </p:nvSpPr>
        <p:spPr>
          <a:xfrm>
            <a:off x="1108075" y="698500"/>
            <a:ext cx="4648200" cy="3486150"/>
          </a:xfrm>
          <a:ln/>
        </p:spPr>
      </p:sp>
      <p:sp>
        <p:nvSpPr>
          <p:cNvPr id="177156"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1031"/>
          <p:cNvSpPr>
            <a:spLocks noGrp="1" noChangeArrowheads="1"/>
          </p:cNvSpPr>
          <p:nvPr>
            <p:ph type="sldNum" sz="quarter" idx="5"/>
          </p:nvPr>
        </p:nvSpPr>
        <p:spPr>
          <a:noFill/>
        </p:spPr>
        <p:txBody>
          <a:bodyPr/>
          <a:lstStyle/>
          <a:p>
            <a:fld id="{51D33545-3DC0-426B-99CA-C046A72D6A32}" type="slidenum">
              <a:rPr lang="en-US" smtClean="0"/>
              <a:pPr/>
              <a:t>88</a:t>
            </a:fld>
            <a:endParaRPr lang="en-US" smtClean="0"/>
          </a:p>
        </p:txBody>
      </p:sp>
      <p:sp>
        <p:nvSpPr>
          <p:cNvPr id="178179" name="Rectangle 2"/>
          <p:cNvSpPr>
            <a:spLocks noGrp="1" noRot="1" noChangeAspect="1" noChangeArrowheads="1" noTextEdit="1"/>
          </p:cNvSpPr>
          <p:nvPr>
            <p:ph type="sldImg"/>
          </p:nvPr>
        </p:nvSpPr>
        <p:spPr>
          <a:xfrm>
            <a:off x="1108075" y="698500"/>
            <a:ext cx="4648200" cy="3486150"/>
          </a:xfrm>
          <a:ln/>
        </p:spPr>
      </p:sp>
      <p:sp>
        <p:nvSpPr>
          <p:cNvPr id="178180"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1031"/>
          <p:cNvSpPr>
            <a:spLocks noGrp="1" noChangeArrowheads="1"/>
          </p:cNvSpPr>
          <p:nvPr>
            <p:ph type="sldNum" sz="quarter" idx="5"/>
          </p:nvPr>
        </p:nvSpPr>
        <p:spPr>
          <a:noFill/>
        </p:spPr>
        <p:txBody>
          <a:bodyPr/>
          <a:lstStyle/>
          <a:p>
            <a:fld id="{318D4EA6-5ABC-4FFF-9F00-F3C4B2E6A3C3}" type="slidenum">
              <a:rPr lang="en-US" smtClean="0"/>
              <a:pPr/>
              <a:t>89</a:t>
            </a:fld>
            <a:endParaRPr lang="en-US" smtClean="0"/>
          </a:p>
        </p:txBody>
      </p:sp>
      <p:sp>
        <p:nvSpPr>
          <p:cNvPr id="179203" name="Rectangle 2"/>
          <p:cNvSpPr>
            <a:spLocks noGrp="1" noRot="1" noChangeAspect="1" noChangeArrowheads="1" noTextEdit="1"/>
          </p:cNvSpPr>
          <p:nvPr>
            <p:ph type="sldImg"/>
          </p:nvPr>
        </p:nvSpPr>
        <p:spPr>
          <a:xfrm>
            <a:off x="1108075" y="698500"/>
            <a:ext cx="4648200" cy="3486150"/>
          </a:xfrm>
          <a:ln/>
        </p:spPr>
      </p:sp>
      <p:sp>
        <p:nvSpPr>
          <p:cNvPr id="179204"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1031"/>
          <p:cNvSpPr>
            <a:spLocks noGrp="1" noChangeArrowheads="1"/>
          </p:cNvSpPr>
          <p:nvPr>
            <p:ph type="sldNum" sz="quarter" idx="5"/>
          </p:nvPr>
        </p:nvSpPr>
        <p:spPr>
          <a:noFill/>
        </p:spPr>
        <p:txBody>
          <a:bodyPr/>
          <a:lstStyle/>
          <a:p>
            <a:fld id="{5BE80FCE-8352-458E-9D5D-00B182C9279F}" type="slidenum">
              <a:rPr lang="en-US" smtClean="0"/>
              <a:pPr/>
              <a:t>90</a:t>
            </a:fld>
            <a:endParaRPr lang="en-US" smtClean="0"/>
          </a:p>
        </p:txBody>
      </p:sp>
      <p:sp>
        <p:nvSpPr>
          <p:cNvPr id="180227" name="Rectangle 2"/>
          <p:cNvSpPr>
            <a:spLocks noGrp="1" noRot="1" noChangeAspect="1" noChangeArrowheads="1" noTextEdit="1"/>
          </p:cNvSpPr>
          <p:nvPr>
            <p:ph type="sldImg"/>
          </p:nvPr>
        </p:nvSpPr>
        <p:spPr>
          <a:xfrm>
            <a:off x="1108075" y="698500"/>
            <a:ext cx="4648200" cy="3486150"/>
          </a:xfrm>
          <a:ln/>
        </p:spPr>
      </p:sp>
      <p:sp>
        <p:nvSpPr>
          <p:cNvPr id="180228"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1031"/>
          <p:cNvSpPr>
            <a:spLocks noGrp="1" noChangeArrowheads="1"/>
          </p:cNvSpPr>
          <p:nvPr>
            <p:ph type="sldNum" sz="quarter" idx="5"/>
          </p:nvPr>
        </p:nvSpPr>
        <p:spPr>
          <a:noFill/>
        </p:spPr>
        <p:txBody>
          <a:bodyPr/>
          <a:lstStyle/>
          <a:p>
            <a:fld id="{A147692A-9068-447E-BD52-3B376015E26E}" type="slidenum">
              <a:rPr lang="en-US" smtClean="0"/>
              <a:pPr/>
              <a:t>91</a:t>
            </a:fld>
            <a:endParaRPr lang="en-US" smtClean="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1031"/>
          <p:cNvSpPr>
            <a:spLocks noGrp="1" noChangeArrowheads="1"/>
          </p:cNvSpPr>
          <p:nvPr>
            <p:ph type="sldNum" sz="quarter" idx="5"/>
          </p:nvPr>
        </p:nvSpPr>
        <p:spPr>
          <a:noFill/>
        </p:spPr>
        <p:txBody>
          <a:bodyPr/>
          <a:lstStyle/>
          <a:p>
            <a:fld id="{07CB222B-5AE6-48AB-87D7-9AD5B9D20DB3}" type="slidenum">
              <a:rPr lang="en-US" smtClean="0"/>
              <a:pPr/>
              <a:t>92</a:t>
            </a:fld>
            <a:endParaRPr lang="en-US" smtClean="0"/>
          </a:p>
        </p:txBody>
      </p:sp>
      <p:sp>
        <p:nvSpPr>
          <p:cNvPr id="182275" name="Rectangle 2"/>
          <p:cNvSpPr>
            <a:spLocks noGrp="1" noRot="1" noChangeAspect="1" noChangeArrowheads="1" noTextEdit="1"/>
          </p:cNvSpPr>
          <p:nvPr>
            <p:ph type="sldImg"/>
          </p:nvPr>
        </p:nvSpPr>
        <p:spPr>
          <a:xfrm>
            <a:off x="1108075" y="698500"/>
            <a:ext cx="4648200" cy="3486150"/>
          </a:xfrm>
          <a:ln/>
        </p:spPr>
      </p:sp>
      <p:sp>
        <p:nvSpPr>
          <p:cNvPr id="182276"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1031"/>
          <p:cNvSpPr>
            <a:spLocks noGrp="1" noChangeArrowheads="1"/>
          </p:cNvSpPr>
          <p:nvPr>
            <p:ph type="sldNum" sz="quarter" idx="5"/>
          </p:nvPr>
        </p:nvSpPr>
        <p:spPr>
          <a:noFill/>
        </p:spPr>
        <p:txBody>
          <a:bodyPr/>
          <a:lstStyle/>
          <a:p>
            <a:fld id="{9C12DB2F-C1D1-4A0C-B4E0-27EAC5D08B9B}" type="slidenum">
              <a:rPr lang="en-US" smtClean="0"/>
              <a:pPr/>
              <a:t>93</a:t>
            </a:fld>
            <a:endParaRPr lang="en-US" smtClean="0"/>
          </a:p>
        </p:txBody>
      </p:sp>
      <p:sp>
        <p:nvSpPr>
          <p:cNvPr id="183299" name="Rectangle 2"/>
          <p:cNvSpPr>
            <a:spLocks noGrp="1" noRot="1" noChangeAspect="1" noChangeArrowheads="1" noTextEdit="1"/>
          </p:cNvSpPr>
          <p:nvPr>
            <p:ph type="sldImg"/>
          </p:nvPr>
        </p:nvSpPr>
        <p:spPr>
          <a:xfrm>
            <a:off x="1108075" y="698500"/>
            <a:ext cx="4648200" cy="3486150"/>
          </a:xfrm>
          <a:ln/>
        </p:spPr>
      </p:sp>
      <p:sp>
        <p:nvSpPr>
          <p:cNvPr id="183300"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1031"/>
          <p:cNvSpPr>
            <a:spLocks noGrp="1" noChangeArrowheads="1"/>
          </p:cNvSpPr>
          <p:nvPr>
            <p:ph type="sldNum" sz="quarter" idx="5"/>
          </p:nvPr>
        </p:nvSpPr>
        <p:spPr>
          <a:noFill/>
        </p:spPr>
        <p:txBody>
          <a:bodyPr/>
          <a:lstStyle/>
          <a:p>
            <a:fld id="{B0BEFC70-0FBC-4C81-9467-4B335E72AE2D}" type="slidenum">
              <a:rPr lang="en-US" smtClean="0"/>
              <a:pPr/>
              <a:t>94</a:t>
            </a:fld>
            <a:endParaRPr lang="en-US"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1031"/>
          <p:cNvSpPr>
            <a:spLocks noGrp="1" noChangeArrowheads="1"/>
          </p:cNvSpPr>
          <p:nvPr>
            <p:ph type="sldNum" sz="quarter" idx="5"/>
          </p:nvPr>
        </p:nvSpPr>
        <p:spPr>
          <a:noFill/>
        </p:spPr>
        <p:txBody>
          <a:bodyPr/>
          <a:lstStyle/>
          <a:p>
            <a:fld id="{A6F3A513-8FDB-4D47-B7F5-CBC5E6052459}" type="slidenum">
              <a:rPr lang="en-US" smtClean="0"/>
              <a:pPr/>
              <a:t>95</a:t>
            </a:fld>
            <a:endParaRPr lang="en-US" smtClean="0"/>
          </a:p>
        </p:txBody>
      </p:sp>
      <p:sp>
        <p:nvSpPr>
          <p:cNvPr id="185347" name="Rectangle 2"/>
          <p:cNvSpPr>
            <a:spLocks noGrp="1" noRot="1" noChangeAspect="1" noChangeArrowheads="1" noTextEdit="1"/>
          </p:cNvSpPr>
          <p:nvPr>
            <p:ph type="sldImg"/>
          </p:nvPr>
        </p:nvSpPr>
        <p:spPr>
          <a:xfrm>
            <a:off x="1104900" y="698500"/>
            <a:ext cx="4648200" cy="3486150"/>
          </a:xfrm>
          <a:ln/>
        </p:spPr>
      </p:sp>
      <p:sp>
        <p:nvSpPr>
          <p:cNvPr id="185348" name="Rectangle 3"/>
          <p:cNvSpPr>
            <a:spLocks noGrp="1" noChangeArrowheads="1"/>
          </p:cNvSpPr>
          <p:nvPr>
            <p:ph type="body" idx="1"/>
          </p:nvPr>
        </p:nvSpPr>
        <p:spPr>
          <a:xfrm>
            <a:off x="914400" y="4416425"/>
            <a:ext cx="5029200" cy="4181475"/>
          </a:xfrm>
          <a:noFill/>
          <a:ln/>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1031"/>
          <p:cNvSpPr>
            <a:spLocks noGrp="1" noChangeArrowheads="1"/>
          </p:cNvSpPr>
          <p:nvPr>
            <p:ph type="sldNum" sz="quarter" idx="5"/>
          </p:nvPr>
        </p:nvSpPr>
        <p:spPr>
          <a:noFill/>
        </p:spPr>
        <p:txBody>
          <a:bodyPr/>
          <a:lstStyle/>
          <a:p>
            <a:fld id="{F036656A-78EE-4F55-8349-68D056CE9E80}" type="slidenum">
              <a:rPr lang="en-US" smtClean="0"/>
              <a:pPr/>
              <a:t>96</a:t>
            </a:fld>
            <a:endParaRPr lang="en-US"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31"/>
          <p:cNvSpPr>
            <a:spLocks noGrp="1" noChangeArrowheads="1"/>
          </p:cNvSpPr>
          <p:nvPr>
            <p:ph type="sldNum" sz="quarter" idx="5"/>
          </p:nvPr>
        </p:nvSpPr>
        <p:spPr>
          <a:noFill/>
        </p:spPr>
        <p:txBody>
          <a:bodyPr/>
          <a:lstStyle/>
          <a:p>
            <a:fld id="{C15204DF-1631-467B-B967-0A2C64A63667}" type="slidenum">
              <a:rPr lang="en-US" smtClean="0"/>
              <a:pPr/>
              <a:t>97</a:t>
            </a:fld>
            <a:endParaRPr lang="en-US"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xfrm>
            <a:off x="912813" y="4416425"/>
            <a:ext cx="5032375" cy="4183063"/>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Line - Title Master"/>
          <p:cNvSpPr>
            <a:spLocks noChangeShapeType="1"/>
          </p:cNvSpPr>
          <p:nvPr/>
        </p:nvSpPr>
        <p:spPr bwMode="auto">
          <a:xfrm>
            <a:off x="455613" y="6105525"/>
            <a:ext cx="8688387" cy="0"/>
          </a:xfrm>
          <a:prstGeom prst="line">
            <a:avLst/>
          </a:prstGeom>
          <a:noFill/>
          <a:ln w="63500">
            <a:solidFill>
              <a:srgbClr val="0066CC"/>
            </a:solidFill>
            <a:round/>
            <a:headEnd type="none" w="sm" len="sm"/>
            <a:tailEnd type="none" w="sm" len="sm"/>
          </a:ln>
          <a:effectLst/>
        </p:spPr>
        <p:txBody>
          <a:bodyPr wrap="none" anchor="ctr"/>
          <a:lstStyle/>
          <a:p>
            <a:pPr>
              <a:defRPr/>
            </a:pPr>
            <a:endParaRPr lang="en-US"/>
          </a:p>
        </p:txBody>
      </p:sp>
      <p:sp>
        <p:nvSpPr>
          <p:cNvPr id="5" name="Conf Stamp - Title Master" hidden="1"/>
          <p:cNvSpPr txBox="1">
            <a:spLocks noChangeArrowheads="1"/>
          </p:cNvSpPr>
          <p:nvPr/>
        </p:nvSpPr>
        <p:spPr bwMode="auto">
          <a:xfrm>
            <a:off x="103188" y="50800"/>
            <a:ext cx="850900" cy="128588"/>
          </a:xfrm>
          <a:prstGeom prst="rect">
            <a:avLst/>
          </a:prstGeom>
          <a:noFill/>
          <a:ln w="9525">
            <a:noFill/>
            <a:miter lim="800000"/>
            <a:headEnd/>
            <a:tailEnd/>
          </a:ln>
          <a:effectLst/>
        </p:spPr>
        <p:txBody>
          <a:bodyPr wrap="none" lIns="0" tIns="0" rIns="0" bIns="0">
            <a:spAutoFit/>
          </a:bodyPr>
          <a:lstStyle/>
          <a:p>
            <a:pPr marL="266700" indent="-266700" algn="l">
              <a:lnSpc>
                <a:spcPct val="94000"/>
              </a:lnSpc>
              <a:spcBef>
                <a:spcPct val="50000"/>
              </a:spcBef>
              <a:buClr>
                <a:schemeClr val="tx2"/>
              </a:buClr>
              <a:buSzPct val="120000"/>
              <a:buFont typeface="Wingdings" pitchFamily="2" charset="2"/>
              <a:buNone/>
              <a:defRPr/>
            </a:pPr>
            <a:r>
              <a:rPr lang="en-US" sz="900" b="1">
                <a:solidFill>
                  <a:srgbClr val="000000"/>
                </a:solidFill>
              </a:rPr>
              <a:t>CONFIDENTIAL</a:t>
            </a:r>
          </a:p>
        </p:txBody>
      </p:sp>
      <p:sp>
        <p:nvSpPr>
          <p:cNvPr id="36867" name="MASTER_ITEMTitle"/>
          <p:cNvSpPr>
            <a:spLocks noGrp="1" noChangeArrowheads="1"/>
          </p:cNvSpPr>
          <p:nvPr>
            <p:ph type="ctrTitle"/>
          </p:nvPr>
        </p:nvSpPr>
        <p:spPr bwMode="white">
          <a:xfrm>
            <a:off x="3762375" y="2790825"/>
            <a:ext cx="4933950" cy="942975"/>
          </a:xfrm>
        </p:spPr>
        <p:txBody>
          <a:bodyPr anchor="t"/>
          <a:lstStyle>
            <a:lvl1pPr>
              <a:defRPr/>
            </a:lvl1pPr>
          </a:lstStyle>
          <a:p>
            <a:r>
              <a:rPr lang="en-US" smtClean="0"/>
              <a:t>Click to edit Master title style</a:t>
            </a:r>
            <a:endParaRPr lang="en-US"/>
          </a:p>
        </p:txBody>
      </p:sp>
      <p:sp>
        <p:nvSpPr>
          <p:cNvPr id="36868" name="MASTER_ITEMSubtitle"/>
          <p:cNvSpPr>
            <a:spLocks noGrp="1" noChangeArrowheads="1"/>
          </p:cNvSpPr>
          <p:nvPr>
            <p:ph type="subTitle" idx="1"/>
          </p:nvPr>
        </p:nvSpPr>
        <p:spPr bwMode="white">
          <a:xfrm>
            <a:off x="3762375" y="3810000"/>
            <a:ext cx="4933950" cy="571500"/>
          </a:xfrm>
        </p:spPr>
        <p:txBody>
          <a:bodyPr/>
          <a:lstStyle>
            <a:lvl1pPr>
              <a:lnSpc>
                <a:spcPts val="1800"/>
              </a:lnSpc>
              <a:defRPr sz="1800" b="0">
                <a:solidFill>
                  <a:schemeClr val="tx1"/>
                </a:solidFill>
              </a:defRPr>
            </a:lvl1pPr>
          </a:lstStyle>
          <a:p>
            <a:r>
              <a:rPr lang="en-US" smtClean="0"/>
              <a:t>Click to edit Master subtitle style</a:t>
            </a:r>
            <a:endParaRPr lang="en-US"/>
          </a:p>
        </p:txBody>
      </p:sp>
      <p:sp>
        <p:nvSpPr>
          <p:cNvPr id="6" name="Page Number - Title Master"/>
          <p:cNvSpPr>
            <a:spLocks noGrp="1" noChangeArrowheads="1"/>
          </p:cNvSpPr>
          <p:nvPr>
            <p:ph type="sldNum" sz="quarter" idx="10"/>
          </p:nvPr>
        </p:nvSpPr>
        <p:spPr>
          <a:xfrm>
            <a:off x="0" y="6454775"/>
            <a:ext cx="9074150" cy="182563"/>
          </a:xfrm>
        </p:spPr>
        <p:txBody>
          <a:bodyPr>
            <a:spAutoFit/>
          </a:bodyPr>
          <a:lstStyle>
            <a:lvl1pPr>
              <a:defRPr/>
            </a:lvl1pPr>
          </a:lstStyle>
          <a:p>
            <a:fld id="{5F098FB0-AF09-4735-8D4B-5C1A3CDF5A35}" type="slidenum">
              <a:rPr/>
              <a:pPr/>
              <a:t>‹#›</a:t>
            </a:fld>
            <a:endParaRPr lang="en-US"/>
          </a:p>
        </p:txBody>
      </p:sp>
      <p:sp>
        <p:nvSpPr>
          <p:cNvPr id="10" name="Line - Title Master"/>
          <p:cNvSpPr>
            <a:spLocks noChangeShapeType="1"/>
          </p:cNvSpPr>
          <p:nvPr userDrawn="1"/>
        </p:nvSpPr>
        <p:spPr bwMode="auto">
          <a:xfrm>
            <a:off x="443346" y="1926095"/>
            <a:ext cx="8688387" cy="0"/>
          </a:xfrm>
          <a:prstGeom prst="line">
            <a:avLst/>
          </a:prstGeom>
          <a:noFill/>
          <a:ln w="63500">
            <a:solidFill>
              <a:srgbClr val="0066CC"/>
            </a:solidFill>
            <a:round/>
            <a:headEnd type="none" w="sm" len="sm"/>
            <a:tailEnd type="none" w="sm" len="sm"/>
          </a:ln>
          <a:effectLst/>
        </p:spPr>
        <p:txBody>
          <a:bodyPr wrap="none" anchor="ctr"/>
          <a:lstStyle/>
          <a:p>
            <a:pPr>
              <a:defRPr/>
            </a:pPr>
            <a:endParaRPr lang="en-US"/>
          </a:p>
        </p:txBody>
      </p:sp>
      <p:pic>
        <p:nvPicPr>
          <p:cNvPr id="233478" name="Picture 6" descr="http://blog.lib.umn.edu/hartz051/architecture/Milwaukee-Art-Museum.jpg"/>
          <p:cNvPicPr>
            <a:picLocks noChangeAspect="1" noChangeArrowheads="1"/>
          </p:cNvPicPr>
          <p:nvPr userDrawn="1"/>
        </p:nvPicPr>
        <p:blipFill>
          <a:blip r:embed="rId2" cstate="print"/>
          <a:srcRect l="11061" t="13037" r="1818" b="33024"/>
          <a:stretch>
            <a:fillRect/>
          </a:stretch>
        </p:blipFill>
        <p:spPr bwMode="auto">
          <a:xfrm>
            <a:off x="443346" y="147776"/>
            <a:ext cx="3461042" cy="1607127"/>
          </a:xfrm>
          <a:prstGeom prst="rect">
            <a:avLst/>
          </a:prstGeom>
          <a:noFill/>
        </p:spPr>
      </p:pic>
      <p:sp>
        <p:nvSpPr>
          <p:cNvPr id="12" name="TextBox 11"/>
          <p:cNvSpPr txBox="1"/>
          <p:nvPr userDrawn="1"/>
        </p:nvSpPr>
        <p:spPr>
          <a:xfrm>
            <a:off x="7712363" y="110835"/>
            <a:ext cx="1302327" cy="692497"/>
          </a:xfrm>
          <a:prstGeom prst="rect">
            <a:avLst/>
          </a:prstGeom>
          <a:solidFill>
            <a:srgbClr val="0070C0"/>
          </a:solidFill>
          <a:ln>
            <a:solidFill>
              <a:schemeClr val="tx1"/>
            </a:solidFill>
          </a:ln>
        </p:spPr>
        <p:txBody>
          <a:bodyPr wrap="square" rtlCol="0">
            <a:spAutoFit/>
          </a:bodyPr>
          <a:lstStyle/>
          <a:p>
            <a:r>
              <a:rPr lang="el-GR" sz="2800" b="1" dirty="0" smtClean="0">
                <a:ln>
                  <a:noFill/>
                </a:ln>
                <a:solidFill>
                  <a:srgbClr val="F8F8F8"/>
                </a:solidFill>
              </a:rPr>
              <a:t>βεχα</a:t>
            </a:r>
            <a:endParaRPr lang="en-US" sz="2800" b="1" dirty="0" smtClean="0">
              <a:ln>
                <a:noFill/>
              </a:ln>
              <a:solidFill>
                <a:srgbClr val="F8F8F8"/>
              </a:solidFill>
            </a:endParaRPr>
          </a:p>
          <a:p>
            <a:r>
              <a:rPr lang="en-US" sz="1050" b="1" dirty="0" smtClean="0">
                <a:ln>
                  <a:noFill/>
                </a:ln>
                <a:solidFill>
                  <a:srgbClr val="F8F8F8"/>
                </a:solidFill>
              </a:rPr>
              <a:t>Capital Advisors</a:t>
            </a:r>
            <a:endParaRPr lang="en-US" sz="2000" b="1" dirty="0">
              <a:ln>
                <a:noFill/>
              </a:ln>
              <a:solidFill>
                <a:srgbClr val="F8F8F8"/>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solidFill>
          <a:srgbClr val="FFFFFF"/>
        </a:solidFill>
        <a:effectLst/>
      </p:bgPr>
    </p:bg>
    <p:spTree>
      <p:nvGrpSpPr>
        <p:cNvPr id="1" name=""/>
        <p:cNvGrpSpPr/>
        <p:nvPr/>
      </p:nvGrpSpPr>
      <p:grpSpPr>
        <a:xfrm>
          <a:off x="0" y="0"/>
          <a:ext cx="0" cy="0"/>
          <a:chOff x="0" y="0"/>
          <a:chExt cx="0" cy="0"/>
        </a:xfrm>
      </p:grpSpPr>
      <p:sp>
        <p:nvSpPr>
          <p:cNvPr id="4" name="Line - Title Master"/>
          <p:cNvSpPr>
            <a:spLocks noChangeShapeType="1"/>
          </p:cNvSpPr>
          <p:nvPr/>
        </p:nvSpPr>
        <p:spPr bwMode="auto">
          <a:xfrm>
            <a:off x="455613" y="6105525"/>
            <a:ext cx="8688387" cy="0"/>
          </a:xfrm>
          <a:prstGeom prst="line">
            <a:avLst/>
          </a:prstGeom>
          <a:noFill/>
          <a:ln w="63500">
            <a:solidFill>
              <a:srgbClr val="0066CC"/>
            </a:solidFill>
            <a:round/>
            <a:headEnd type="none" w="sm" len="sm"/>
            <a:tailEnd type="none" w="sm" len="sm"/>
          </a:ln>
          <a:effectLst/>
        </p:spPr>
        <p:txBody>
          <a:bodyPr wrap="none" anchor="ctr"/>
          <a:lstStyle/>
          <a:p>
            <a:pPr>
              <a:defRPr/>
            </a:pPr>
            <a:endParaRPr lang="en-US"/>
          </a:p>
        </p:txBody>
      </p:sp>
      <p:sp>
        <p:nvSpPr>
          <p:cNvPr id="5" name="Conf Stamp - Title Master" hidden="1"/>
          <p:cNvSpPr txBox="1">
            <a:spLocks noChangeArrowheads="1"/>
          </p:cNvSpPr>
          <p:nvPr/>
        </p:nvSpPr>
        <p:spPr bwMode="auto">
          <a:xfrm>
            <a:off x="103188" y="50800"/>
            <a:ext cx="850900" cy="128588"/>
          </a:xfrm>
          <a:prstGeom prst="rect">
            <a:avLst/>
          </a:prstGeom>
          <a:noFill/>
          <a:ln w="9525">
            <a:noFill/>
            <a:miter lim="800000"/>
            <a:headEnd/>
            <a:tailEnd/>
          </a:ln>
          <a:effectLst/>
        </p:spPr>
        <p:txBody>
          <a:bodyPr wrap="none" lIns="0" tIns="0" rIns="0" bIns="0">
            <a:spAutoFit/>
          </a:bodyPr>
          <a:lstStyle/>
          <a:p>
            <a:pPr marL="266700" indent="-266700" algn="l">
              <a:lnSpc>
                <a:spcPct val="94000"/>
              </a:lnSpc>
              <a:spcBef>
                <a:spcPct val="50000"/>
              </a:spcBef>
              <a:buClr>
                <a:schemeClr val="tx2"/>
              </a:buClr>
              <a:buSzPct val="120000"/>
              <a:buFont typeface="Wingdings" pitchFamily="2" charset="2"/>
              <a:buNone/>
              <a:defRPr/>
            </a:pPr>
            <a:r>
              <a:rPr lang="en-US" sz="900" b="1">
                <a:solidFill>
                  <a:srgbClr val="000000"/>
                </a:solidFill>
              </a:rPr>
              <a:t>CONFIDENTIAL</a:t>
            </a:r>
          </a:p>
        </p:txBody>
      </p:sp>
      <p:sp>
        <p:nvSpPr>
          <p:cNvPr id="36867" name="MASTER_ITEMTitle"/>
          <p:cNvSpPr>
            <a:spLocks noGrp="1" noChangeArrowheads="1"/>
          </p:cNvSpPr>
          <p:nvPr>
            <p:ph type="ctrTitle"/>
          </p:nvPr>
        </p:nvSpPr>
        <p:spPr bwMode="white">
          <a:xfrm>
            <a:off x="5038725" y="2648829"/>
            <a:ext cx="3657600" cy="942975"/>
          </a:xfrm>
        </p:spPr>
        <p:txBody>
          <a:bodyPr anchor="t"/>
          <a:lstStyle>
            <a:lvl1pPr>
              <a:defRPr/>
            </a:lvl1pPr>
          </a:lstStyle>
          <a:p>
            <a:r>
              <a:rPr lang="en-US" smtClean="0"/>
              <a:t>Click to edit Master title style</a:t>
            </a:r>
            <a:endParaRPr lang="en-US" dirty="0"/>
          </a:p>
        </p:txBody>
      </p:sp>
      <p:sp>
        <p:nvSpPr>
          <p:cNvPr id="36868" name="MASTER_ITEMSubtitle"/>
          <p:cNvSpPr>
            <a:spLocks noGrp="1" noChangeArrowheads="1"/>
          </p:cNvSpPr>
          <p:nvPr>
            <p:ph type="subTitle" idx="1"/>
          </p:nvPr>
        </p:nvSpPr>
        <p:spPr bwMode="white">
          <a:xfrm>
            <a:off x="447675" y="1276350"/>
            <a:ext cx="4933950" cy="571500"/>
          </a:xfrm>
        </p:spPr>
        <p:txBody>
          <a:bodyPr/>
          <a:lstStyle>
            <a:lvl1pPr>
              <a:lnSpc>
                <a:spcPts val="1800"/>
              </a:lnSpc>
              <a:defRPr sz="1800" b="0">
                <a:solidFill>
                  <a:schemeClr val="tx1"/>
                </a:solidFill>
              </a:defRPr>
            </a:lvl1pPr>
          </a:lstStyle>
          <a:p>
            <a:r>
              <a:rPr lang="en-US" smtClean="0"/>
              <a:t>Click to edit Master subtitle style</a:t>
            </a:r>
            <a:endParaRPr lang="en-US"/>
          </a:p>
        </p:txBody>
      </p:sp>
      <p:sp>
        <p:nvSpPr>
          <p:cNvPr id="6" name="Page Number - Title Master"/>
          <p:cNvSpPr>
            <a:spLocks noGrp="1" noChangeArrowheads="1"/>
          </p:cNvSpPr>
          <p:nvPr>
            <p:ph type="sldNum" sz="quarter" idx="10"/>
          </p:nvPr>
        </p:nvSpPr>
        <p:spPr>
          <a:xfrm>
            <a:off x="0" y="6454775"/>
            <a:ext cx="9074150" cy="182563"/>
          </a:xfrm>
        </p:spPr>
        <p:txBody>
          <a:bodyPr>
            <a:spAutoFit/>
          </a:bodyPr>
          <a:lstStyle>
            <a:lvl1pPr>
              <a:defRPr/>
            </a:lvl1pPr>
          </a:lstStyle>
          <a:p>
            <a:fld id="{5F098FB0-AF09-4735-8D4B-5C1A3CDF5A35}" type="slidenum">
              <a:rPr/>
              <a:pPr/>
              <a:t>‹#›</a:t>
            </a:fld>
            <a:endParaRPr lang="en-US"/>
          </a:p>
        </p:txBody>
      </p:sp>
      <p:sp>
        <p:nvSpPr>
          <p:cNvPr id="10" name="Line - Title Master"/>
          <p:cNvSpPr>
            <a:spLocks noChangeShapeType="1"/>
          </p:cNvSpPr>
          <p:nvPr userDrawn="1"/>
        </p:nvSpPr>
        <p:spPr bwMode="auto">
          <a:xfrm>
            <a:off x="443346" y="1926095"/>
            <a:ext cx="8688387" cy="0"/>
          </a:xfrm>
          <a:prstGeom prst="line">
            <a:avLst/>
          </a:prstGeom>
          <a:noFill/>
          <a:ln w="63500">
            <a:solidFill>
              <a:srgbClr val="0066CC"/>
            </a:solidFill>
            <a:round/>
            <a:headEnd type="none" w="sm" len="sm"/>
            <a:tailEnd type="none" w="sm" len="sm"/>
          </a:ln>
          <a:effectLst/>
        </p:spPr>
        <p:txBody>
          <a:bodyPr wrap="none" anchor="ctr"/>
          <a:lstStyle/>
          <a:p>
            <a:pPr>
              <a:defRPr/>
            </a:pPr>
            <a:endParaRPr lang="en-US"/>
          </a:p>
        </p:txBody>
      </p:sp>
      <p:sp>
        <p:nvSpPr>
          <p:cNvPr id="9" name="TextBox 8"/>
          <p:cNvSpPr txBox="1"/>
          <p:nvPr userDrawn="1"/>
        </p:nvSpPr>
        <p:spPr>
          <a:xfrm>
            <a:off x="7712363" y="110835"/>
            <a:ext cx="1302327" cy="692497"/>
          </a:xfrm>
          <a:prstGeom prst="rect">
            <a:avLst/>
          </a:prstGeom>
          <a:solidFill>
            <a:srgbClr val="0070C0"/>
          </a:solidFill>
          <a:ln>
            <a:solidFill>
              <a:schemeClr val="tx1"/>
            </a:solidFill>
          </a:ln>
        </p:spPr>
        <p:txBody>
          <a:bodyPr wrap="square" rtlCol="0">
            <a:spAutoFit/>
          </a:bodyPr>
          <a:lstStyle/>
          <a:p>
            <a:r>
              <a:rPr lang="el-GR" sz="2800" b="1" dirty="0" smtClean="0">
                <a:ln>
                  <a:noFill/>
                </a:ln>
                <a:solidFill>
                  <a:srgbClr val="F8F8F8"/>
                </a:solidFill>
              </a:rPr>
              <a:t>βεχα</a:t>
            </a:r>
            <a:endParaRPr lang="en-US" sz="2800" b="1" dirty="0" smtClean="0">
              <a:ln>
                <a:noFill/>
              </a:ln>
              <a:solidFill>
                <a:srgbClr val="F8F8F8"/>
              </a:solidFill>
            </a:endParaRPr>
          </a:p>
          <a:p>
            <a:r>
              <a:rPr lang="en-US" sz="1050" b="1" dirty="0" smtClean="0">
                <a:ln>
                  <a:noFill/>
                </a:ln>
                <a:solidFill>
                  <a:srgbClr val="F8F8F8"/>
                </a:solidFill>
              </a:rPr>
              <a:t>Capital Advisors</a:t>
            </a:r>
            <a:endParaRPr lang="en-US" sz="2000" b="1" dirty="0">
              <a:ln>
                <a:noFill/>
              </a:ln>
              <a:solidFill>
                <a:srgbClr val="F8F8F8"/>
              </a:solidFill>
            </a:endParaRPr>
          </a:p>
        </p:txBody>
      </p:sp>
      <p:pic>
        <p:nvPicPr>
          <p:cNvPr id="11" name="Picture 10" descr="http://upload.wikimedia.org/wikipedia/commons/7/79/Milwaukee_Art_Museum_1_(Mulad).jpg"/>
          <p:cNvPicPr>
            <a:picLocks noChangeAspect="1" noChangeArrowheads="1"/>
          </p:cNvPicPr>
          <p:nvPr userDrawn="1"/>
        </p:nvPicPr>
        <p:blipFill>
          <a:blip r:embed="rId2" cstate="print"/>
          <a:srcRect l="17411" t="8498" r="18229" b="28000"/>
          <a:stretch>
            <a:fillRect/>
          </a:stretch>
        </p:blipFill>
        <p:spPr bwMode="auto">
          <a:xfrm>
            <a:off x="443346" y="2648829"/>
            <a:ext cx="4156364" cy="2733963"/>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05C124E3-FA92-4DC8-997C-379A095C3A32}" type="slidenum">
              <a: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21297A05-B8BE-4C8B-BF68-449A0D31C7BC}" type="slidenum">
              <a: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3372" y="44450"/>
            <a:ext cx="6399213" cy="8223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73372" y="1141413"/>
            <a:ext cx="3810000" cy="4268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5850" y="1141413"/>
            <a:ext cx="3810000" cy="4268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BC4DA7E9-761E-433E-B836-3CB08FC53C99}" type="slidenum">
              <a: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57286ED8-C340-45A6-960D-E8677E3F6C58}" type="slidenum">
              <a: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D00C0D6-9979-4C9A-80B9-1910E7523039}" type="slidenum">
              <a: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F2801D2-0E5D-4703-A0D1-7C5337458BCF}" type="slidenum">
              <a: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6E206C47-5626-471E-B87D-6ED1F49DDEF4}" type="slidenum">
              <a: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4450"/>
            <a:ext cx="1943100" cy="5365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4450"/>
            <a:ext cx="5676900" cy="5365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0B32201-8508-4A70-B7FD-EE5E9355BE41}" type="slidenum">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rgbClr val="FFFFFF"/>
        </a:solidFill>
        <a:effectLst/>
      </p:bgPr>
    </p:bg>
    <p:spTree>
      <p:nvGrpSpPr>
        <p:cNvPr id="1" name=""/>
        <p:cNvGrpSpPr/>
        <p:nvPr/>
      </p:nvGrpSpPr>
      <p:grpSpPr>
        <a:xfrm>
          <a:off x="0" y="0"/>
          <a:ext cx="0" cy="0"/>
          <a:chOff x="0" y="0"/>
          <a:chExt cx="0" cy="0"/>
        </a:xfrm>
      </p:grpSpPr>
      <p:sp>
        <p:nvSpPr>
          <p:cNvPr id="3" name="Line - Title Master"/>
          <p:cNvSpPr>
            <a:spLocks noChangeShapeType="1"/>
          </p:cNvSpPr>
          <p:nvPr/>
        </p:nvSpPr>
        <p:spPr bwMode="auto">
          <a:xfrm>
            <a:off x="442913" y="6105525"/>
            <a:ext cx="8688387" cy="0"/>
          </a:xfrm>
          <a:prstGeom prst="line">
            <a:avLst/>
          </a:prstGeom>
          <a:noFill/>
          <a:ln w="63500">
            <a:solidFill>
              <a:srgbClr val="0066CC"/>
            </a:solidFill>
            <a:round/>
            <a:headEnd type="none" w="sm" len="sm"/>
            <a:tailEnd type="none" w="sm" len="sm"/>
          </a:ln>
          <a:effectLst/>
        </p:spPr>
        <p:txBody>
          <a:bodyPr wrap="none" anchor="ctr"/>
          <a:lstStyle/>
          <a:p>
            <a:pPr>
              <a:defRPr/>
            </a:pPr>
            <a:endParaRPr lang="en-US"/>
          </a:p>
        </p:txBody>
      </p:sp>
      <p:sp>
        <p:nvSpPr>
          <p:cNvPr id="4" name="Conf Stamp - Title Master" hidden="1"/>
          <p:cNvSpPr txBox="1">
            <a:spLocks noChangeArrowheads="1"/>
          </p:cNvSpPr>
          <p:nvPr/>
        </p:nvSpPr>
        <p:spPr bwMode="auto">
          <a:xfrm>
            <a:off x="103188" y="50800"/>
            <a:ext cx="850900" cy="128588"/>
          </a:xfrm>
          <a:prstGeom prst="rect">
            <a:avLst/>
          </a:prstGeom>
          <a:noFill/>
          <a:ln w="9525">
            <a:noFill/>
            <a:miter lim="800000"/>
            <a:headEnd/>
            <a:tailEnd/>
          </a:ln>
          <a:effectLst/>
        </p:spPr>
        <p:txBody>
          <a:bodyPr wrap="none" lIns="0" tIns="0" rIns="0" bIns="0">
            <a:spAutoFit/>
          </a:bodyPr>
          <a:lstStyle/>
          <a:p>
            <a:pPr marL="266700" indent="-266700" algn="l">
              <a:lnSpc>
                <a:spcPct val="94000"/>
              </a:lnSpc>
              <a:spcBef>
                <a:spcPct val="50000"/>
              </a:spcBef>
              <a:buClr>
                <a:schemeClr val="tx2"/>
              </a:buClr>
              <a:buSzPct val="120000"/>
              <a:buFont typeface="Wingdings" pitchFamily="2" charset="2"/>
              <a:buNone/>
              <a:defRPr/>
            </a:pPr>
            <a:r>
              <a:rPr lang="en-US" sz="900" b="1">
                <a:solidFill>
                  <a:srgbClr val="000000"/>
                </a:solidFill>
              </a:rPr>
              <a:t>CONFIDENTIAL</a:t>
            </a:r>
          </a:p>
        </p:txBody>
      </p:sp>
      <p:sp>
        <p:nvSpPr>
          <p:cNvPr id="5" name="Line - Title Master"/>
          <p:cNvSpPr>
            <a:spLocks noChangeShapeType="1"/>
          </p:cNvSpPr>
          <p:nvPr userDrawn="1"/>
        </p:nvSpPr>
        <p:spPr bwMode="auto">
          <a:xfrm>
            <a:off x="442913" y="1935163"/>
            <a:ext cx="8688387" cy="0"/>
          </a:xfrm>
          <a:prstGeom prst="line">
            <a:avLst/>
          </a:prstGeom>
          <a:noFill/>
          <a:ln w="63500">
            <a:solidFill>
              <a:srgbClr val="0066CC"/>
            </a:solidFill>
            <a:round/>
            <a:headEnd type="none" w="sm" len="sm"/>
            <a:tailEnd type="none" w="sm" len="sm"/>
          </a:ln>
          <a:effectLst/>
        </p:spPr>
        <p:txBody>
          <a:bodyPr wrap="none" anchor="ctr"/>
          <a:lstStyle/>
          <a:p>
            <a:pPr>
              <a:defRPr/>
            </a:pPr>
            <a:endParaRPr lang="en-US"/>
          </a:p>
        </p:txBody>
      </p:sp>
      <p:pic>
        <p:nvPicPr>
          <p:cNvPr id="6" name="Picture 12" descr="http://upload.wikimedia.org/wikipedia/commons/7/79/Milwaukee_Art_Museum_1_(Mulad).jpg"/>
          <p:cNvPicPr>
            <a:picLocks noChangeAspect="1" noChangeArrowheads="1"/>
          </p:cNvPicPr>
          <p:nvPr userDrawn="1"/>
        </p:nvPicPr>
        <p:blipFill>
          <a:blip r:embed="rId2" cstate="print"/>
          <a:srcRect l="17410" t="8498" r="18230" b="28000"/>
          <a:stretch>
            <a:fillRect/>
          </a:stretch>
        </p:blipFill>
        <p:spPr bwMode="auto">
          <a:xfrm>
            <a:off x="442913" y="2649538"/>
            <a:ext cx="4156075" cy="2733675"/>
          </a:xfrm>
          <a:prstGeom prst="rect">
            <a:avLst/>
          </a:prstGeom>
          <a:noFill/>
          <a:ln w="9525">
            <a:noFill/>
            <a:miter lim="800000"/>
            <a:headEnd/>
            <a:tailEnd/>
          </a:ln>
        </p:spPr>
      </p:pic>
      <p:sp>
        <p:nvSpPr>
          <p:cNvPr id="7" name="Title - Slide Master"/>
          <p:cNvSpPr txBox="1">
            <a:spLocks noChangeArrowheads="1"/>
          </p:cNvSpPr>
          <p:nvPr userDrawn="1"/>
        </p:nvSpPr>
        <p:spPr bwMode="auto">
          <a:xfrm>
            <a:off x="442913" y="995363"/>
            <a:ext cx="6399212" cy="822325"/>
          </a:xfrm>
          <a:prstGeom prst="rect">
            <a:avLst/>
          </a:prstGeom>
          <a:noFill/>
          <a:ln w="9525">
            <a:noFill/>
            <a:miter lim="800000"/>
            <a:headEnd/>
            <a:tailEnd/>
          </a:ln>
        </p:spPr>
        <p:txBody>
          <a:bodyPr lIns="0" tIns="0" rIns="0" bIns="0" anchor="b"/>
          <a:lstStyle/>
          <a:p>
            <a:pPr algn="l" defTabSz="728663" eaLnBrk="0" hangingPunct="0">
              <a:lnSpc>
                <a:spcPts val="2700"/>
              </a:lnSpc>
              <a:defRPr/>
            </a:pPr>
            <a:r>
              <a:rPr lang="en-US" sz="2400" b="1" kern="0" dirty="0" smtClean="0">
                <a:latin typeface="+mj-lt"/>
                <a:ea typeface="+mj-ea"/>
                <a:cs typeface="+mj-cs"/>
              </a:rPr>
              <a:t>Corporate Financial Checkup</a:t>
            </a:r>
            <a:endParaRPr lang="en-US" sz="2400" b="1" kern="0" dirty="0">
              <a:latin typeface="+mj-lt"/>
              <a:ea typeface="+mj-ea"/>
              <a:cs typeface="+mj-cs"/>
            </a:endParaRPr>
          </a:p>
        </p:txBody>
      </p:sp>
      <p:sp>
        <p:nvSpPr>
          <p:cNvPr id="36867" name="MASTER_ITEMTitle"/>
          <p:cNvSpPr>
            <a:spLocks noGrp="1" noChangeArrowheads="1"/>
          </p:cNvSpPr>
          <p:nvPr>
            <p:ph type="ctrTitle"/>
          </p:nvPr>
        </p:nvSpPr>
        <p:spPr bwMode="white">
          <a:xfrm>
            <a:off x="4775199" y="2641587"/>
            <a:ext cx="3921125" cy="1443182"/>
          </a:xfrm>
        </p:spPr>
        <p:txBody>
          <a:bodyPr anchor="t"/>
          <a:lstStyle>
            <a:lvl1pPr>
              <a:defRPr/>
            </a:lvl1pPr>
          </a:lstStyle>
          <a:p>
            <a:r>
              <a:rPr lang="en-US" dirty="0"/>
              <a:t>Section Title</a:t>
            </a:r>
          </a:p>
        </p:txBody>
      </p:sp>
      <p:sp>
        <p:nvSpPr>
          <p:cNvPr id="9" name="Page Number - Title Master"/>
          <p:cNvSpPr>
            <a:spLocks noGrp="1" noChangeArrowheads="1"/>
          </p:cNvSpPr>
          <p:nvPr>
            <p:ph type="sldNum" sz="quarter" idx="10"/>
          </p:nvPr>
        </p:nvSpPr>
        <p:spPr>
          <a:xfrm>
            <a:off x="0" y="6454775"/>
            <a:ext cx="9074150" cy="182563"/>
          </a:xfrm>
        </p:spPr>
        <p:txBody>
          <a:bodyPr>
            <a:spAutoFit/>
          </a:bodyPr>
          <a:lstStyle>
            <a:lvl1pPr>
              <a:defRPr/>
            </a:lvl1pPr>
          </a:lstStyle>
          <a:p>
            <a:pPr>
              <a:defRPr/>
            </a:pPr>
            <a:fld id="{2949663A-9EAE-4F59-85C8-20FEF8EA4EF0}" type="slidenum">
              <a:rPr/>
              <a:pPr>
                <a:defRPr/>
              </a:pPr>
              <a:t>‹#›</a:t>
            </a:fld>
            <a:endParaRPr lang="en-US"/>
          </a:p>
        </p:txBody>
      </p:sp>
      <p:sp>
        <p:nvSpPr>
          <p:cNvPr id="10" name="TextBox 9"/>
          <p:cNvSpPr txBox="1"/>
          <p:nvPr userDrawn="1"/>
        </p:nvSpPr>
        <p:spPr>
          <a:xfrm>
            <a:off x="7712363" y="110835"/>
            <a:ext cx="1302327" cy="692497"/>
          </a:xfrm>
          <a:prstGeom prst="rect">
            <a:avLst/>
          </a:prstGeom>
          <a:solidFill>
            <a:srgbClr val="0070C0"/>
          </a:solidFill>
          <a:ln>
            <a:solidFill>
              <a:schemeClr val="tx1"/>
            </a:solidFill>
          </a:ln>
        </p:spPr>
        <p:txBody>
          <a:bodyPr wrap="square" rtlCol="0">
            <a:spAutoFit/>
          </a:bodyPr>
          <a:lstStyle/>
          <a:p>
            <a:r>
              <a:rPr lang="el-GR" sz="2800" b="1" dirty="0" smtClean="0">
                <a:ln>
                  <a:noFill/>
                </a:ln>
                <a:solidFill>
                  <a:srgbClr val="F8F8F8"/>
                </a:solidFill>
              </a:rPr>
              <a:t>βεχα</a:t>
            </a:r>
            <a:endParaRPr lang="en-US" sz="2800" b="1" dirty="0" smtClean="0">
              <a:ln>
                <a:noFill/>
              </a:ln>
              <a:solidFill>
                <a:srgbClr val="F8F8F8"/>
              </a:solidFill>
            </a:endParaRPr>
          </a:p>
          <a:p>
            <a:r>
              <a:rPr lang="en-US" sz="1050" b="1" dirty="0" smtClean="0">
                <a:ln>
                  <a:noFill/>
                </a:ln>
                <a:solidFill>
                  <a:srgbClr val="F8F8F8"/>
                </a:solidFill>
              </a:rPr>
              <a:t>Capital Advisors</a:t>
            </a:r>
            <a:endParaRPr lang="en-US" sz="2000" b="1" dirty="0">
              <a:ln>
                <a:noFill/>
              </a:ln>
              <a:solidFill>
                <a:srgbClr val="F8F8F8"/>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3372" y="44450"/>
            <a:ext cx="6399213" cy="822325"/>
          </a:xfrm>
        </p:spPr>
        <p:txBody>
          <a:bodyPr/>
          <a:lstStyle/>
          <a:p>
            <a:r>
              <a:rPr lang="en-US" smtClean="0"/>
              <a:t>Click to edit Master title style</a:t>
            </a:r>
            <a:endParaRPr lang="en-US"/>
          </a:p>
        </p:txBody>
      </p:sp>
      <p:sp>
        <p:nvSpPr>
          <p:cNvPr id="3" name="Page Number - Slide Master"/>
          <p:cNvSpPr>
            <a:spLocks noGrp="1" noChangeArrowheads="1"/>
          </p:cNvSpPr>
          <p:nvPr>
            <p:ph type="sldNum" sz="quarter" idx="10"/>
          </p:nvPr>
        </p:nvSpPr>
        <p:spPr>
          <a:ln/>
        </p:spPr>
        <p:txBody>
          <a:bodyPr/>
          <a:lstStyle>
            <a:lvl1pPr>
              <a:defRPr/>
            </a:lvl1pPr>
          </a:lstStyle>
          <a:p>
            <a:pPr>
              <a:defRPr/>
            </a:pPr>
            <a:fld id="{9C661EA8-3592-4B8A-AD20-D8546FCB2EE0}" type="slidenum">
              <a:rPr/>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51" name="Page Number - Slide Master"/>
          <p:cNvSpPr>
            <a:spLocks noGrp="1" noChangeArrowheads="1"/>
          </p:cNvSpPr>
          <p:nvPr>
            <p:ph type="sldNum" sz="quarter" idx="4"/>
          </p:nvPr>
        </p:nvSpPr>
        <p:spPr bwMode="auto">
          <a:xfrm>
            <a:off x="0" y="6526213"/>
            <a:ext cx="9072563" cy="182562"/>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eaLnBrk="0" hangingPunct="0">
              <a:spcBef>
                <a:spcPct val="50000"/>
              </a:spcBef>
              <a:defRPr sz="1200" b="1" noProof="1"/>
            </a:lvl1pPr>
          </a:lstStyle>
          <a:p>
            <a:fld id="{7DAE68EF-2F75-4946-B5C3-187C58196F7A}" type="slidenum">
              <a:rPr/>
              <a:pPr/>
              <a:t>‹#›</a:t>
            </a:fld>
            <a:endParaRPr lang="en-US"/>
          </a:p>
        </p:txBody>
      </p:sp>
      <p:sp>
        <p:nvSpPr>
          <p:cNvPr id="35853" name="Line - Slide Master"/>
          <p:cNvSpPr>
            <a:spLocks noChangeAspect="1" noChangeShapeType="1"/>
          </p:cNvSpPr>
          <p:nvPr/>
        </p:nvSpPr>
        <p:spPr bwMode="auto">
          <a:xfrm>
            <a:off x="0" y="923925"/>
            <a:ext cx="9144000" cy="0"/>
          </a:xfrm>
          <a:prstGeom prst="line">
            <a:avLst/>
          </a:prstGeom>
          <a:noFill/>
          <a:ln w="25400">
            <a:solidFill>
              <a:schemeClr val="accent1"/>
            </a:solidFill>
            <a:round/>
            <a:headEnd/>
            <a:tailEnd/>
          </a:ln>
          <a:effectLst/>
        </p:spPr>
        <p:txBody>
          <a:bodyPr wrap="none" tIns="9144" bIns="9144" anchor="ctr"/>
          <a:lstStyle/>
          <a:p>
            <a:pPr>
              <a:defRPr/>
            </a:pPr>
            <a:endParaRPr lang="en-US"/>
          </a:p>
        </p:txBody>
      </p:sp>
      <p:sp>
        <p:nvSpPr>
          <p:cNvPr id="35854" name="Conf Stamp - Slide Master" hidden="1"/>
          <p:cNvSpPr txBox="1">
            <a:spLocks noChangeArrowheads="1"/>
          </p:cNvSpPr>
          <p:nvPr/>
        </p:nvSpPr>
        <p:spPr bwMode="auto">
          <a:xfrm>
            <a:off x="103188" y="50800"/>
            <a:ext cx="1600200" cy="136525"/>
          </a:xfrm>
          <a:prstGeom prst="rect">
            <a:avLst/>
          </a:prstGeom>
          <a:noFill/>
          <a:ln w="12700">
            <a:noFill/>
            <a:miter lim="800000"/>
            <a:headEnd/>
            <a:tailEnd/>
          </a:ln>
          <a:effectLst/>
        </p:spPr>
        <p:txBody>
          <a:bodyPr lIns="0" tIns="0" rIns="0" bIns="0" anchor="b">
            <a:spAutoFit/>
          </a:bodyPr>
          <a:lstStyle/>
          <a:p>
            <a:pPr algn="l" defTabSz="950913" eaLnBrk="0" hangingPunct="0">
              <a:spcBef>
                <a:spcPct val="50000"/>
              </a:spcBef>
              <a:defRPr/>
            </a:pPr>
            <a:r>
              <a:rPr lang="en-US" sz="900" b="1" noProof="1"/>
              <a:t>CONFIDENTIAL</a:t>
            </a:r>
          </a:p>
        </p:txBody>
      </p:sp>
      <p:sp>
        <p:nvSpPr>
          <p:cNvPr id="7173" name="Title - Slide Master"/>
          <p:cNvSpPr>
            <a:spLocks noGrp="1" noChangeArrowheads="1"/>
          </p:cNvSpPr>
          <p:nvPr>
            <p:ph type="title"/>
          </p:nvPr>
        </p:nvSpPr>
        <p:spPr bwMode="auto">
          <a:xfrm>
            <a:off x="473372" y="44450"/>
            <a:ext cx="6399213" cy="8223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35856" name="Draft Stamp - Slide Master" hidden="1"/>
          <p:cNvSpPr txBox="1">
            <a:spLocks noChangeArrowheads="1"/>
          </p:cNvSpPr>
          <p:nvPr/>
        </p:nvSpPr>
        <p:spPr bwMode="ltGray">
          <a:xfrm>
            <a:off x="0" y="1371600"/>
            <a:ext cx="685800" cy="4203700"/>
          </a:xfrm>
          <a:prstGeom prst="rect">
            <a:avLst/>
          </a:prstGeom>
          <a:noFill/>
          <a:ln w="9525">
            <a:noFill/>
            <a:miter lim="800000"/>
            <a:headEnd/>
            <a:tailEnd/>
          </a:ln>
          <a:effectLst/>
        </p:spPr>
        <p:txBody>
          <a:bodyPr>
            <a:spAutoFit/>
          </a:bodyPr>
          <a:lstStyle/>
          <a:p>
            <a:pPr algn="l" eaLnBrk="0" hangingPunct="0">
              <a:spcBef>
                <a:spcPct val="50000"/>
              </a:spcBef>
              <a:defRPr/>
            </a:pPr>
            <a:r>
              <a:rPr lang="en-US" sz="5400" noProof="1">
                <a:solidFill>
                  <a:srgbClr val="C0C0C0"/>
                </a:solidFill>
                <a:latin typeface="Arial Black" pitchFamily="34" charset="0"/>
              </a:rPr>
              <a:t>DRAFT</a:t>
            </a:r>
          </a:p>
        </p:txBody>
      </p:sp>
      <p:sp>
        <p:nvSpPr>
          <p:cNvPr id="7175" name="SubTitle - Slide Master"/>
          <p:cNvSpPr>
            <a:spLocks noGrp="1" noChangeArrowheads="1"/>
          </p:cNvSpPr>
          <p:nvPr>
            <p:ph type="body" idx="1"/>
          </p:nvPr>
        </p:nvSpPr>
        <p:spPr bwMode="auto">
          <a:xfrm>
            <a:off x="473371" y="1141413"/>
            <a:ext cx="8222953" cy="42687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2"/>
            <a:r>
              <a:rPr lang="en-US" dirty="0" smtClean="0"/>
              <a:t>Bullet level one</a:t>
            </a:r>
          </a:p>
          <a:p>
            <a:pPr lvl="3"/>
            <a:r>
              <a:rPr lang="en-US" dirty="0" smtClean="0"/>
              <a:t>Bullet level two</a:t>
            </a:r>
          </a:p>
          <a:p>
            <a:pPr lvl="4"/>
            <a:r>
              <a:rPr lang="en-US" dirty="0" smtClean="0"/>
              <a:t>Bullet level three</a:t>
            </a:r>
          </a:p>
        </p:txBody>
      </p:sp>
      <p:sp>
        <p:nvSpPr>
          <p:cNvPr id="10" name="TextBox 9"/>
          <p:cNvSpPr txBox="1"/>
          <p:nvPr/>
        </p:nvSpPr>
        <p:spPr>
          <a:xfrm>
            <a:off x="7712363" y="110835"/>
            <a:ext cx="1302327" cy="692497"/>
          </a:xfrm>
          <a:prstGeom prst="rect">
            <a:avLst/>
          </a:prstGeom>
          <a:solidFill>
            <a:srgbClr val="0070C0"/>
          </a:solidFill>
          <a:ln>
            <a:solidFill>
              <a:schemeClr val="tx1"/>
            </a:solidFill>
          </a:ln>
        </p:spPr>
        <p:txBody>
          <a:bodyPr wrap="square" rtlCol="0">
            <a:spAutoFit/>
          </a:bodyPr>
          <a:lstStyle/>
          <a:p>
            <a:r>
              <a:rPr lang="el-GR" sz="2800" b="1" dirty="0" smtClean="0">
                <a:ln>
                  <a:noFill/>
                </a:ln>
                <a:solidFill>
                  <a:srgbClr val="F8F8F8"/>
                </a:solidFill>
              </a:rPr>
              <a:t>βεχα</a:t>
            </a:r>
            <a:endParaRPr lang="en-US" sz="2800" b="1" dirty="0" smtClean="0">
              <a:ln>
                <a:noFill/>
              </a:ln>
              <a:solidFill>
                <a:srgbClr val="F8F8F8"/>
              </a:solidFill>
            </a:endParaRPr>
          </a:p>
          <a:p>
            <a:r>
              <a:rPr lang="en-US" sz="1050" b="1" dirty="0" smtClean="0">
                <a:ln>
                  <a:noFill/>
                </a:ln>
                <a:solidFill>
                  <a:srgbClr val="F8F8F8"/>
                </a:solidFill>
              </a:rPr>
              <a:t>Capital Advisors</a:t>
            </a:r>
            <a:endParaRPr lang="en-US" sz="2000" b="1" dirty="0">
              <a:ln>
                <a:noFill/>
              </a:ln>
              <a:solidFill>
                <a:srgbClr val="F8F8F8"/>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85" r:id="rId2"/>
    <p:sldLayoutId id="2147483674" r:id="rId3"/>
    <p:sldLayoutId id="2147483675" r:id="rId4"/>
    <p:sldLayoutId id="2147483676" r:id="rId5"/>
    <p:sldLayoutId id="2147483677" r:id="rId6"/>
    <p:sldLayoutId id="2147483680" r:id="rId7"/>
    <p:sldLayoutId id="2147483681" r:id="rId8"/>
    <p:sldLayoutId id="2147483682" r:id="rId9"/>
    <p:sldLayoutId id="2147483683" r:id="rId10"/>
    <p:sldLayoutId id="2147483686" r:id="rId11"/>
    <p:sldLayoutId id="2147483687" r:id="rId12"/>
  </p:sldLayoutIdLst>
  <p:hf hdr="0" ftr="0" dt="0"/>
  <p:txStyles>
    <p:titleStyle>
      <a:lvl1pPr algn="l" defTabSz="728663" rtl="0" eaLnBrk="1" fontAlgn="base" hangingPunct="1">
        <a:lnSpc>
          <a:spcPts val="2700"/>
        </a:lnSpc>
        <a:spcBef>
          <a:spcPct val="0"/>
        </a:spcBef>
        <a:spcAft>
          <a:spcPct val="0"/>
        </a:spcAft>
        <a:defRPr sz="2400" b="1">
          <a:solidFill>
            <a:schemeClr val="tx1"/>
          </a:solidFill>
          <a:latin typeface="+mj-lt"/>
          <a:ea typeface="+mj-ea"/>
          <a:cs typeface="+mj-cs"/>
        </a:defRPr>
      </a:lvl1pPr>
      <a:lvl2pPr algn="l" defTabSz="728663" rtl="0" eaLnBrk="1" fontAlgn="base" hangingPunct="1">
        <a:lnSpc>
          <a:spcPts val="2700"/>
        </a:lnSpc>
        <a:spcBef>
          <a:spcPct val="0"/>
        </a:spcBef>
        <a:spcAft>
          <a:spcPct val="0"/>
        </a:spcAft>
        <a:defRPr sz="2400" b="1">
          <a:solidFill>
            <a:schemeClr val="tx1"/>
          </a:solidFill>
          <a:latin typeface="Arial" pitchFamily="34" charset="0"/>
        </a:defRPr>
      </a:lvl2pPr>
      <a:lvl3pPr algn="l" defTabSz="728663" rtl="0" eaLnBrk="1" fontAlgn="base" hangingPunct="1">
        <a:lnSpc>
          <a:spcPts val="2700"/>
        </a:lnSpc>
        <a:spcBef>
          <a:spcPct val="0"/>
        </a:spcBef>
        <a:spcAft>
          <a:spcPct val="0"/>
        </a:spcAft>
        <a:defRPr sz="2400" b="1">
          <a:solidFill>
            <a:schemeClr val="tx1"/>
          </a:solidFill>
          <a:latin typeface="Arial" pitchFamily="34" charset="0"/>
        </a:defRPr>
      </a:lvl3pPr>
      <a:lvl4pPr algn="l" defTabSz="728663" rtl="0" eaLnBrk="1" fontAlgn="base" hangingPunct="1">
        <a:lnSpc>
          <a:spcPts val="2700"/>
        </a:lnSpc>
        <a:spcBef>
          <a:spcPct val="0"/>
        </a:spcBef>
        <a:spcAft>
          <a:spcPct val="0"/>
        </a:spcAft>
        <a:defRPr sz="2400" b="1">
          <a:solidFill>
            <a:schemeClr val="tx1"/>
          </a:solidFill>
          <a:latin typeface="Arial" pitchFamily="34" charset="0"/>
        </a:defRPr>
      </a:lvl4pPr>
      <a:lvl5pPr algn="l" defTabSz="728663" rtl="0" eaLnBrk="1" fontAlgn="base" hangingPunct="1">
        <a:lnSpc>
          <a:spcPts val="2700"/>
        </a:lnSpc>
        <a:spcBef>
          <a:spcPct val="0"/>
        </a:spcBef>
        <a:spcAft>
          <a:spcPct val="0"/>
        </a:spcAft>
        <a:defRPr sz="2400" b="1">
          <a:solidFill>
            <a:schemeClr val="tx1"/>
          </a:solidFill>
          <a:latin typeface="Arial" pitchFamily="34" charset="0"/>
        </a:defRPr>
      </a:lvl5pPr>
      <a:lvl6pPr marL="457200" algn="l" defTabSz="728663" rtl="0" eaLnBrk="1" fontAlgn="base" hangingPunct="1">
        <a:lnSpc>
          <a:spcPts val="2700"/>
        </a:lnSpc>
        <a:spcBef>
          <a:spcPct val="0"/>
        </a:spcBef>
        <a:spcAft>
          <a:spcPct val="0"/>
        </a:spcAft>
        <a:defRPr sz="2400" b="1">
          <a:solidFill>
            <a:schemeClr val="tx1"/>
          </a:solidFill>
          <a:latin typeface="Arial" pitchFamily="34" charset="0"/>
        </a:defRPr>
      </a:lvl6pPr>
      <a:lvl7pPr marL="914400" algn="l" defTabSz="728663" rtl="0" eaLnBrk="1" fontAlgn="base" hangingPunct="1">
        <a:lnSpc>
          <a:spcPts val="2700"/>
        </a:lnSpc>
        <a:spcBef>
          <a:spcPct val="0"/>
        </a:spcBef>
        <a:spcAft>
          <a:spcPct val="0"/>
        </a:spcAft>
        <a:defRPr sz="2400" b="1">
          <a:solidFill>
            <a:schemeClr val="tx1"/>
          </a:solidFill>
          <a:latin typeface="Arial" pitchFamily="34" charset="0"/>
        </a:defRPr>
      </a:lvl7pPr>
      <a:lvl8pPr marL="1371600" algn="l" defTabSz="728663" rtl="0" eaLnBrk="1" fontAlgn="base" hangingPunct="1">
        <a:lnSpc>
          <a:spcPts val="2700"/>
        </a:lnSpc>
        <a:spcBef>
          <a:spcPct val="0"/>
        </a:spcBef>
        <a:spcAft>
          <a:spcPct val="0"/>
        </a:spcAft>
        <a:defRPr sz="2400" b="1">
          <a:solidFill>
            <a:schemeClr val="tx1"/>
          </a:solidFill>
          <a:latin typeface="Arial" pitchFamily="34" charset="0"/>
        </a:defRPr>
      </a:lvl8pPr>
      <a:lvl9pPr marL="1828800" algn="l" defTabSz="728663" rtl="0" eaLnBrk="1" fontAlgn="base" hangingPunct="1">
        <a:lnSpc>
          <a:spcPts val="2700"/>
        </a:lnSpc>
        <a:spcBef>
          <a:spcPct val="0"/>
        </a:spcBef>
        <a:spcAft>
          <a:spcPct val="0"/>
        </a:spcAft>
        <a:defRPr sz="2400" b="1">
          <a:solidFill>
            <a:schemeClr val="tx1"/>
          </a:solidFill>
          <a:latin typeface="Arial" pitchFamily="34" charset="0"/>
        </a:defRPr>
      </a:lvl9pPr>
    </p:titleStyle>
    <p:bodyStyle>
      <a:lvl1pPr marL="342900" indent="-342900" algn="l" rtl="0" eaLnBrk="1" fontAlgn="base" hangingPunct="1">
        <a:spcBef>
          <a:spcPct val="50000"/>
        </a:spcBef>
        <a:spcAft>
          <a:spcPct val="0"/>
        </a:spcAft>
        <a:buClr>
          <a:schemeClr val="accent2"/>
        </a:buClr>
        <a:buFont typeface="Symbol" pitchFamily="18" charset="2"/>
        <a:defRPr sz="1400" b="1">
          <a:solidFill>
            <a:schemeClr val="accent1"/>
          </a:solidFill>
          <a:latin typeface="+mn-lt"/>
          <a:ea typeface="+mn-ea"/>
          <a:cs typeface="+mn-cs"/>
        </a:defRPr>
      </a:lvl1pPr>
      <a:lvl2pPr marL="1588" indent="455613" algn="l" rtl="0" eaLnBrk="1" fontAlgn="base" hangingPunct="1">
        <a:spcBef>
          <a:spcPct val="50000"/>
        </a:spcBef>
        <a:spcAft>
          <a:spcPct val="0"/>
        </a:spcAft>
        <a:buClr>
          <a:srgbClr val="0066CC"/>
        </a:buClr>
        <a:buSzPct val="75000"/>
        <a:buFont typeface="Wingdings 3" pitchFamily="18" charset="2"/>
        <a:defRPr sz="1400">
          <a:solidFill>
            <a:schemeClr val="tx1"/>
          </a:solidFill>
          <a:latin typeface="+mn-lt"/>
        </a:defRPr>
      </a:lvl2pPr>
      <a:lvl3pPr marL="228600" indent="-225425" algn="l" rtl="0" eaLnBrk="1" fontAlgn="base" hangingPunct="1">
        <a:spcBef>
          <a:spcPct val="50000"/>
        </a:spcBef>
        <a:spcAft>
          <a:spcPct val="0"/>
        </a:spcAft>
        <a:buClr>
          <a:schemeClr val="accent1"/>
        </a:buClr>
        <a:buSzPct val="85000"/>
        <a:buFont typeface="Wingdings 3" pitchFamily="18" charset="2"/>
        <a:buChar char=""/>
        <a:defRPr sz="1400" b="0">
          <a:solidFill>
            <a:schemeClr val="tx1"/>
          </a:solidFill>
          <a:latin typeface="Arial Narrow" pitchFamily="34" charset="0"/>
        </a:defRPr>
      </a:lvl3pPr>
      <a:lvl4pPr marL="457200" indent="-227013" algn="l" rtl="0" eaLnBrk="1" fontAlgn="base" hangingPunct="1">
        <a:spcBef>
          <a:spcPct val="35000"/>
        </a:spcBef>
        <a:spcAft>
          <a:spcPct val="0"/>
        </a:spcAft>
        <a:buClr>
          <a:schemeClr val="accent1"/>
        </a:buClr>
        <a:buSzPct val="110000"/>
        <a:buFont typeface="Wingdings" pitchFamily="2" charset="2"/>
        <a:buChar char="§"/>
        <a:defRPr sz="1400" b="0">
          <a:solidFill>
            <a:schemeClr val="tx1"/>
          </a:solidFill>
          <a:latin typeface="Arial Narrow" pitchFamily="34" charset="0"/>
        </a:defRPr>
      </a:lvl4pPr>
      <a:lvl5pPr marL="685800" indent="-227013" algn="l" rtl="0" eaLnBrk="1" fontAlgn="base" hangingPunct="1">
        <a:spcBef>
          <a:spcPct val="20000"/>
        </a:spcBef>
        <a:spcAft>
          <a:spcPct val="0"/>
        </a:spcAft>
        <a:buClr>
          <a:schemeClr val="accent1"/>
        </a:buClr>
        <a:buChar char="–"/>
        <a:defRPr sz="1400" b="0">
          <a:solidFill>
            <a:schemeClr val="tx1"/>
          </a:solidFill>
          <a:latin typeface="Arial Narrow" pitchFamily="34" charset="0"/>
        </a:defRPr>
      </a:lvl5pPr>
      <a:lvl6pPr marL="1143000" indent="-227013" algn="l" rtl="0" eaLnBrk="1" fontAlgn="base" hangingPunct="1">
        <a:spcBef>
          <a:spcPct val="20000"/>
        </a:spcBef>
        <a:spcAft>
          <a:spcPct val="0"/>
        </a:spcAft>
        <a:buClr>
          <a:schemeClr val="accent1"/>
        </a:buClr>
        <a:buChar char="–"/>
        <a:defRPr sz="1400">
          <a:solidFill>
            <a:schemeClr val="tx1"/>
          </a:solidFill>
          <a:latin typeface="+mn-lt"/>
        </a:defRPr>
      </a:lvl6pPr>
      <a:lvl7pPr marL="1600200" indent="-227013" algn="l" rtl="0" eaLnBrk="1" fontAlgn="base" hangingPunct="1">
        <a:spcBef>
          <a:spcPct val="20000"/>
        </a:spcBef>
        <a:spcAft>
          <a:spcPct val="0"/>
        </a:spcAft>
        <a:buClr>
          <a:schemeClr val="accent1"/>
        </a:buClr>
        <a:buChar char="–"/>
        <a:defRPr sz="1400">
          <a:solidFill>
            <a:schemeClr val="tx1"/>
          </a:solidFill>
          <a:latin typeface="+mn-lt"/>
        </a:defRPr>
      </a:lvl7pPr>
      <a:lvl8pPr marL="2057400" indent="-227013" algn="l" rtl="0" eaLnBrk="1" fontAlgn="base" hangingPunct="1">
        <a:spcBef>
          <a:spcPct val="20000"/>
        </a:spcBef>
        <a:spcAft>
          <a:spcPct val="0"/>
        </a:spcAft>
        <a:buClr>
          <a:schemeClr val="accent1"/>
        </a:buClr>
        <a:buChar char="–"/>
        <a:defRPr sz="1400">
          <a:solidFill>
            <a:schemeClr val="tx1"/>
          </a:solidFill>
          <a:latin typeface="+mn-lt"/>
        </a:defRPr>
      </a:lvl8pPr>
      <a:lvl9pPr marL="2514600" indent="-227013" algn="l" rtl="0" eaLnBrk="1" fontAlgn="base" hangingPunct="1">
        <a:spcBef>
          <a:spcPct val="20000"/>
        </a:spcBef>
        <a:spcAft>
          <a:spcPct val="0"/>
        </a:spcAft>
        <a:buClr>
          <a:schemeClr val="accent1"/>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3.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slideLayout" Target="../slideLayouts/slideLayout12.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image" Target="../media/image6.emf"/><Relationship Id="rId2" Type="http://schemas.openxmlformats.org/officeDocument/2006/relationships/tags" Target="../tags/tag22.xml"/><Relationship Id="rId16" Type="http://schemas.openxmlformats.org/officeDocument/2006/relationships/image" Target="../media/image5.emf"/><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image" Target="../media/image4.emf"/><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slideLayout" Target="../slideLayouts/slideLayout12.xml"/><Relationship Id="rId18" Type="http://schemas.openxmlformats.org/officeDocument/2006/relationships/image" Target="../media/image10.emf"/><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image" Target="../media/image9.wmf"/><Relationship Id="rId2" Type="http://schemas.openxmlformats.org/officeDocument/2006/relationships/tags" Target="../tags/tag34.xml"/><Relationship Id="rId16" Type="http://schemas.openxmlformats.org/officeDocument/2006/relationships/image" Target="../media/image8.wmf"/><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image" Target="../media/image7.emf"/><Relationship Id="rId10" Type="http://schemas.openxmlformats.org/officeDocument/2006/relationships/tags" Target="../tags/tag42.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11.em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oleObject" Target="../embeddings/oleObject1.bin"/><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notesSlide" Target="../notesSlides/notesSlide10.xml"/><Relationship Id="rId2" Type="http://schemas.openxmlformats.org/officeDocument/2006/relationships/tags" Target="../tags/tag48.xml"/><Relationship Id="rId1" Type="http://schemas.openxmlformats.org/officeDocument/2006/relationships/vmlDrawing" Target="../drawings/vmlDrawing1.vml"/><Relationship Id="rId6" Type="http://schemas.openxmlformats.org/officeDocument/2006/relationships/tags" Target="../tags/tag52.xml"/><Relationship Id="rId11" Type="http://schemas.openxmlformats.org/officeDocument/2006/relationships/slideLayout" Target="../slideLayouts/slideLayout12.xml"/><Relationship Id="rId5" Type="http://schemas.openxmlformats.org/officeDocument/2006/relationships/tags" Target="../tags/tag5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oleObject" Target="../embeddings/Microsoft_Office_Excel_97-2003_Worksheet1.xls"/></Relationships>
</file>

<file path=ppt/slides/_rels/slide16.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hyperlink" Target="http://www.ebay.com/" TargetMode="Externa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image" Target="../media/image15.emf"/><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image" Target="../media/image14.emf"/><Relationship Id="rId5" Type="http://schemas.openxmlformats.org/officeDocument/2006/relationships/tags" Target="../tags/tag61.xml"/><Relationship Id="rId10" Type="http://schemas.openxmlformats.org/officeDocument/2006/relationships/notesSlide" Target="../notesSlides/notesSlide11.xml"/><Relationship Id="rId4" Type="http://schemas.openxmlformats.org/officeDocument/2006/relationships/tags" Target="../tags/tag60.xml"/><Relationship Id="rId9" Type="http://schemas.openxmlformats.org/officeDocument/2006/relationships/slideLayout" Target="../slideLayouts/slideLayout12.xml"/><Relationship Id="rId14" Type="http://schemas.openxmlformats.org/officeDocument/2006/relationships/image" Target="../media/image16.emf"/></Relationships>
</file>

<file path=ppt/slides/_rels/slide17.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oleObject" Target="../embeddings/oleObject3.bin"/><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oleObject" Target="../embeddings/oleObject2.bin"/><Relationship Id="rId2" Type="http://schemas.openxmlformats.org/officeDocument/2006/relationships/tags" Target="../tags/tag65.xml"/><Relationship Id="rId16" Type="http://schemas.openxmlformats.org/officeDocument/2006/relationships/notesSlide" Target="../notesSlides/notesSlide12.xml"/><Relationship Id="rId20" Type="http://schemas.openxmlformats.org/officeDocument/2006/relationships/oleObject" Target="../embeddings/Microsoft_Office_Excel_97-2003_Worksheet3.xls"/><Relationship Id="rId1" Type="http://schemas.openxmlformats.org/officeDocument/2006/relationships/vmlDrawing" Target="../drawings/vmlDrawing2.v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ags" Target="../tags/tag68.xml"/><Relationship Id="rId15" Type="http://schemas.openxmlformats.org/officeDocument/2006/relationships/slideLayout" Target="../slideLayouts/slideLayout3.xml"/><Relationship Id="rId10" Type="http://schemas.openxmlformats.org/officeDocument/2006/relationships/tags" Target="../tags/tag73.xml"/><Relationship Id="rId19" Type="http://schemas.openxmlformats.org/officeDocument/2006/relationships/oleObject" Target="../embeddings/Microsoft_Office_Excel_97-2003_Worksheet2.xls"/><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s>
</file>

<file path=ppt/slides/_rels/slide18.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tags" Target="../tags/tag90.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tags" Target="../tags/tag89.xml"/><Relationship Id="rId17" Type="http://schemas.openxmlformats.org/officeDocument/2006/relationships/notesSlide" Target="../notesSlides/notesSlide13.xml"/><Relationship Id="rId2" Type="http://schemas.openxmlformats.org/officeDocument/2006/relationships/tags" Target="../tags/tag79.xml"/><Relationship Id="rId16" Type="http://schemas.openxmlformats.org/officeDocument/2006/relationships/slideLayout" Target="../slideLayouts/slideLayout3.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5" Type="http://schemas.openxmlformats.org/officeDocument/2006/relationships/tags" Target="../tags/tag82.xml"/><Relationship Id="rId15" Type="http://schemas.openxmlformats.org/officeDocument/2006/relationships/tags" Target="../tags/tag92.xml"/><Relationship Id="rId10" Type="http://schemas.openxmlformats.org/officeDocument/2006/relationships/tags" Target="../tags/tag87.xml"/><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s>
</file>

<file path=ppt/slides/_rels/slide19.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notesSlide" Target="../notesSlides/notesSlide14.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slideLayout" Target="../slideLayouts/slideLayout12.xml"/><Relationship Id="rId5" Type="http://schemas.openxmlformats.org/officeDocument/2006/relationships/tags" Target="../tags/tag97.xml"/><Relationship Id="rId10" Type="http://schemas.openxmlformats.org/officeDocument/2006/relationships/tags" Target="../tags/tag102.xml"/><Relationship Id="rId4" Type="http://schemas.openxmlformats.org/officeDocument/2006/relationships/tags" Target="../tags/tag96.xml"/><Relationship Id="rId9" Type="http://schemas.openxmlformats.org/officeDocument/2006/relationships/tags" Target="../tags/tag10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3.xml"/><Relationship Id="rId1" Type="http://schemas.openxmlformats.org/officeDocument/2006/relationships/vmlDrawing" Target="../drawings/vmlDrawing3.vml"/><Relationship Id="rId5" Type="http://schemas.openxmlformats.org/officeDocument/2006/relationships/oleObject" Target="../embeddings/Microsoft_Office_Excel_97-2003_Worksheet4.xls"/><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slideLayout" Target="../slideLayouts/slideLayout3.xml"/><Relationship Id="rId1" Type="http://schemas.openxmlformats.org/officeDocument/2006/relationships/tags" Target="../tags/tag104.xml"/></Relationships>
</file>

<file path=ppt/slides/_rels/slide2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slideLayout" Target="../slideLayouts/slideLayout3.xml"/><Relationship Id="rId1" Type="http://schemas.openxmlformats.org/officeDocument/2006/relationships/tags" Target="../tags/tag105.xml"/></Relationships>
</file>

<file path=ppt/slides/_rels/slide2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tags" Target="../tags/tag108.xml"/><Relationship Id="rId7" Type="http://schemas.openxmlformats.org/officeDocument/2006/relationships/notesSlide" Target="../notesSlides/notesSlide16.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slideLayout" Target="../slideLayouts/slideLayout3.xml"/><Relationship Id="rId5" Type="http://schemas.openxmlformats.org/officeDocument/2006/relationships/tags" Target="../tags/tag110.xml"/><Relationship Id="rId4" Type="http://schemas.openxmlformats.org/officeDocument/2006/relationships/tags" Target="../tags/tag109.xml"/><Relationship Id="rId9" Type="http://schemas.openxmlformats.org/officeDocument/2006/relationships/image" Target="../media/image25.emf"/></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3.xml"/><Relationship Id="rId7" Type="http://schemas.openxmlformats.org/officeDocument/2006/relationships/slideLayout" Target="../slideLayouts/slideLayout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10" Type="http://schemas.openxmlformats.org/officeDocument/2006/relationships/image" Target="../media/image27.emf"/><Relationship Id="rId4" Type="http://schemas.openxmlformats.org/officeDocument/2006/relationships/tags" Target="../tags/tag114.xml"/><Relationship Id="rId9" Type="http://schemas.openxmlformats.org/officeDocument/2006/relationships/image" Target="../media/image26.emf"/></Relationships>
</file>

<file path=ppt/slides/_rels/slide25.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tags" Target="../tags/tag119.xml"/><Relationship Id="rId7" Type="http://schemas.openxmlformats.org/officeDocument/2006/relationships/notesSlide" Target="../notesSlides/notesSlide18.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Layout" Target="../slideLayouts/slideLayout3.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image" Target="../media/image29.wmf"/></Relationships>
</file>

<file path=ppt/slides/_rels/slide26.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image" Target="../media/image30.emf"/><Relationship Id="rId5" Type="http://schemas.openxmlformats.org/officeDocument/2006/relationships/tags" Target="../tags/tag126.xml"/><Relationship Id="rId10" Type="http://schemas.openxmlformats.org/officeDocument/2006/relationships/notesSlide" Target="../notesSlides/notesSlide19.xml"/><Relationship Id="rId4" Type="http://schemas.openxmlformats.org/officeDocument/2006/relationships/tags" Target="../tags/tag125.xml"/><Relationship Id="rId9"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image" Target="../media/image32.wmf"/><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image" Target="../media/image31.wmf"/><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notesSlide" Target="../notesSlides/notesSlide20.xml"/><Relationship Id="rId5" Type="http://schemas.openxmlformats.org/officeDocument/2006/relationships/tags" Target="../tags/tag134.xml"/><Relationship Id="rId10" Type="http://schemas.openxmlformats.org/officeDocument/2006/relationships/slideLayout" Target="../slideLayouts/slideLayout5.xml"/><Relationship Id="rId4" Type="http://schemas.openxmlformats.org/officeDocument/2006/relationships/tags" Target="../tags/tag133.xml"/><Relationship Id="rId9" Type="http://schemas.openxmlformats.org/officeDocument/2006/relationships/tags" Target="../tags/tag138.xml"/></Relationships>
</file>

<file path=ppt/slides/_rels/slide2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141.xml"/><Relationship Id="rId7" Type="http://schemas.openxmlformats.org/officeDocument/2006/relationships/notesSlide" Target="../notesSlides/notesSlide21.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slideLayout" Target="../slideLayouts/slideLayout3.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image" Target="../media/image34.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8" Type="http://schemas.openxmlformats.org/officeDocument/2006/relationships/tags" Target="../tags/tag150.xml"/><Relationship Id="rId3" Type="http://schemas.openxmlformats.org/officeDocument/2006/relationships/tags" Target="../tags/tag145.xml"/><Relationship Id="rId7" Type="http://schemas.openxmlformats.org/officeDocument/2006/relationships/tags" Target="../tags/tag149.xml"/><Relationship Id="rId12" Type="http://schemas.openxmlformats.org/officeDocument/2006/relationships/oleObject" Target="../embeddings/oleObject5.bin"/><Relationship Id="rId2" Type="http://schemas.openxmlformats.org/officeDocument/2006/relationships/tags" Target="../tags/tag144.xml"/><Relationship Id="rId1" Type="http://schemas.openxmlformats.org/officeDocument/2006/relationships/vmlDrawing" Target="../drawings/vmlDrawing4.vml"/><Relationship Id="rId6" Type="http://schemas.openxmlformats.org/officeDocument/2006/relationships/tags" Target="../tags/tag148.xml"/><Relationship Id="rId11" Type="http://schemas.openxmlformats.org/officeDocument/2006/relationships/oleObject" Target="../embeddings/oleObject4.bin"/><Relationship Id="rId5" Type="http://schemas.openxmlformats.org/officeDocument/2006/relationships/tags" Target="../tags/tag147.xml"/><Relationship Id="rId10" Type="http://schemas.openxmlformats.org/officeDocument/2006/relationships/notesSlide" Target="../notesSlides/notesSlide22.xml"/><Relationship Id="rId4" Type="http://schemas.openxmlformats.org/officeDocument/2006/relationships/tags" Target="../tags/tag146.xml"/><Relationship Id="rId9"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image" Target="../media/image37.emf"/><Relationship Id="rId3" Type="http://schemas.openxmlformats.org/officeDocument/2006/relationships/tags" Target="../tags/tag153.xml"/><Relationship Id="rId7" Type="http://schemas.openxmlformats.org/officeDocument/2006/relationships/tags" Target="../tags/tag157.xml"/><Relationship Id="rId12" Type="http://schemas.openxmlformats.org/officeDocument/2006/relationships/notesSlide" Target="../notesSlides/notesSlide23.xml"/><Relationship Id="rId2" Type="http://schemas.openxmlformats.org/officeDocument/2006/relationships/tags" Target="../tags/tag152.xml"/><Relationship Id="rId16" Type="http://schemas.openxmlformats.org/officeDocument/2006/relationships/image" Target="../media/image40.emf"/><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slideLayout" Target="../slideLayouts/slideLayout3.xml"/><Relationship Id="rId5" Type="http://schemas.openxmlformats.org/officeDocument/2006/relationships/tags" Target="../tags/tag155.xml"/><Relationship Id="rId15" Type="http://schemas.openxmlformats.org/officeDocument/2006/relationships/image" Target="../media/image39.emf"/><Relationship Id="rId10" Type="http://schemas.openxmlformats.org/officeDocument/2006/relationships/tags" Target="../tags/tag160.xml"/><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image" Target="../media/image38.emf"/></Relationships>
</file>

<file path=ppt/slides/_rels/slide32.xml.rels><?xml version="1.0" encoding="UTF-8" standalone="yes"?>
<Relationships xmlns="http://schemas.openxmlformats.org/package/2006/relationships"><Relationship Id="rId8" Type="http://schemas.openxmlformats.org/officeDocument/2006/relationships/tags" Target="../tags/tag168.xml"/><Relationship Id="rId13" Type="http://schemas.openxmlformats.org/officeDocument/2006/relationships/image" Target="../media/image42.wmf"/><Relationship Id="rId3" Type="http://schemas.openxmlformats.org/officeDocument/2006/relationships/tags" Target="../tags/tag163.xml"/><Relationship Id="rId7" Type="http://schemas.openxmlformats.org/officeDocument/2006/relationships/tags" Target="../tags/tag167.xml"/><Relationship Id="rId12" Type="http://schemas.openxmlformats.org/officeDocument/2006/relationships/image" Target="../media/image41.wmf"/><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11" Type="http://schemas.openxmlformats.org/officeDocument/2006/relationships/notesSlide" Target="../notesSlides/notesSlide24.xml"/><Relationship Id="rId5" Type="http://schemas.openxmlformats.org/officeDocument/2006/relationships/tags" Target="../tags/tag165.xml"/><Relationship Id="rId10" Type="http://schemas.openxmlformats.org/officeDocument/2006/relationships/slideLayout" Target="../slideLayouts/slideLayout3.xml"/><Relationship Id="rId4" Type="http://schemas.openxmlformats.org/officeDocument/2006/relationships/tags" Target="../tags/tag164.xml"/><Relationship Id="rId9" Type="http://schemas.openxmlformats.org/officeDocument/2006/relationships/tags" Target="../tags/tag169.xml"/></Relationships>
</file>

<file path=ppt/slides/_rels/slide33.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image" Target="../media/image43.emf"/><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5.xml"/><Relationship Id="rId5" Type="http://schemas.openxmlformats.org/officeDocument/2006/relationships/slideLayout" Target="../slideLayouts/slideLayout3.xml"/><Relationship Id="rId4" Type="http://schemas.openxmlformats.org/officeDocument/2006/relationships/tags" Target="../tags/tag173.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image" Target="../media/image46.wmf"/><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45.wmf"/><Relationship Id="rId5" Type="http://schemas.openxmlformats.org/officeDocument/2006/relationships/tags" Target="../tags/tag178.xml"/><Relationship Id="rId10" Type="http://schemas.openxmlformats.org/officeDocument/2006/relationships/image" Target="../media/image44.wmf"/><Relationship Id="rId4" Type="http://schemas.openxmlformats.org/officeDocument/2006/relationships/tags" Target="../tags/tag177.xml"/><Relationship Id="rId9"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tags" Target="../tags/tag183.xml"/><Relationship Id="rId7" Type="http://schemas.openxmlformats.org/officeDocument/2006/relationships/notesSlide" Target="../notesSlides/notesSlide27.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3.xml"/><Relationship Id="rId11" Type="http://schemas.openxmlformats.org/officeDocument/2006/relationships/image" Target="../media/image50.wmf"/><Relationship Id="rId5" Type="http://schemas.openxmlformats.org/officeDocument/2006/relationships/tags" Target="../tags/tag185.xml"/><Relationship Id="rId10" Type="http://schemas.openxmlformats.org/officeDocument/2006/relationships/image" Target="../media/image49.wmf"/><Relationship Id="rId4" Type="http://schemas.openxmlformats.org/officeDocument/2006/relationships/tags" Target="../tags/tag184.xml"/><Relationship Id="rId9" Type="http://schemas.openxmlformats.org/officeDocument/2006/relationships/image" Target="../media/image48.wmf"/></Relationships>
</file>

<file path=ppt/slides/_rels/slide36.xml.rels><?xml version="1.0" encoding="UTF-8" standalone="yes"?>
<Relationships xmlns="http://schemas.openxmlformats.org/package/2006/relationships"><Relationship Id="rId8" Type="http://schemas.openxmlformats.org/officeDocument/2006/relationships/tags" Target="../tags/tag193.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image" Target="../media/image52.wmf"/><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image" Target="../media/image51.emf"/><Relationship Id="rId5" Type="http://schemas.openxmlformats.org/officeDocument/2006/relationships/tags" Target="../tags/tag190.xml"/><Relationship Id="rId10" Type="http://schemas.openxmlformats.org/officeDocument/2006/relationships/notesSlide" Target="../notesSlides/notesSlide28.xml"/><Relationship Id="rId4" Type="http://schemas.openxmlformats.org/officeDocument/2006/relationships/tags" Target="../tags/tag189.xml"/><Relationship Id="rId9"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notesSlide" Target="../notesSlides/notesSlide29.xml"/><Relationship Id="rId3" Type="http://schemas.openxmlformats.org/officeDocument/2006/relationships/tags" Target="../tags/tag196.xml"/><Relationship Id="rId7" Type="http://schemas.openxmlformats.org/officeDocument/2006/relationships/tags" Target="../tags/tag200.xml"/><Relationship Id="rId12" Type="http://schemas.openxmlformats.org/officeDocument/2006/relationships/slideLayout" Target="../slideLayouts/slideLayout3.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11" Type="http://schemas.openxmlformats.org/officeDocument/2006/relationships/tags" Target="../tags/tag204.xml"/><Relationship Id="rId5" Type="http://schemas.openxmlformats.org/officeDocument/2006/relationships/tags" Target="../tags/tag198.xml"/><Relationship Id="rId15" Type="http://schemas.openxmlformats.org/officeDocument/2006/relationships/image" Target="../media/image54.emf"/><Relationship Id="rId10" Type="http://schemas.openxmlformats.org/officeDocument/2006/relationships/tags" Target="../tags/tag203.xml"/><Relationship Id="rId4" Type="http://schemas.openxmlformats.org/officeDocument/2006/relationships/tags" Target="../tags/tag197.xml"/><Relationship Id="rId9" Type="http://schemas.openxmlformats.org/officeDocument/2006/relationships/tags" Target="../tags/tag202.xml"/><Relationship Id="rId14" Type="http://schemas.openxmlformats.org/officeDocument/2006/relationships/image" Target="../media/image53.emf"/></Relationships>
</file>

<file path=ppt/slides/_rels/slide3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tags" Target="../tags/tag207.xml"/><Relationship Id="rId7" Type="http://schemas.openxmlformats.org/officeDocument/2006/relationships/notesSlide" Target="../notesSlides/notesSlide30.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slideLayout" Target="../slideLayouts/slideLayout3.xml"/><Relationship Id="rId5" Type="http://schemas.openxmlformats.org/officeDocument/2006/relationships/tags" Target="../tags/tag209.xml"/><Relationship Id="rId4" Type="http://schemas.openxmlformats.org/officeDocument/2006/relationships/tags" Target="../tags/tag208.xml"/></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212.xml"/><Relationship Id="rId7" Type="http://schemas.openxmlformats.org/officeDocument/2006/relationships/tags" Target="../tags/tag216.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image" Target="../media/image57.emf"/><Relationship Id="rId5" Type="http://schemas.openxmlformats.org/officeDocument/2006/relationships/tags" Target="../tags/tag214.xml"/><Relationship Id="rId10" Type="http://schemas.openxmlformats.org/officeDocument/2006/relationships/image" Target="../media/image56.emf"/><Relationship Id="rId4" Type="http://schemas.openxmlformats.org/officeDocument/2006/relationships/tags" Target="../tags/tag213.xml"/><Relationship Id="rId9" Type="http://schemas.openxmlformats.org/officeDocument/2006/relationships/notesSlide" Target="../notesSlides/notesSlide31.xml"/></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19.xml"/><Relationship Id="rId7" Type="http://schemas.openxmlformats.org/officeDocument/2006/relationships/slideLayout" Target="../slideLayouts/slideLayout12.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image" Target="../media/image58.emf"/></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25.xml"/><Relationship Id="rId7" Type="http://schemas.openxmlformats.org/officeDocument/2006/relationships/slideLayout" Target="../slideLayouts/slideLayout5.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tags" Target="../tags/tag228.xml"/><Relationship Id="rId5" Type="http://schemas.openxmlformats.org/officeDocument/2006/relationships/tags" Target="../tags/tag227.xml"/><Relationship Id="rId10" Type="http://schemas.openxmlformats.org/officeDocument/2006/relationships/image" Target="../media/image55.jpeg"/><Relationship Id="rId4" Type="http://schemas.openxmlformats.org/officeDocument/2006/relationships/tags" Target="../tags/tag226.xml"/><Relationship Id="rId9" Type="http://schemas.openxmlformats.org/officeDocument/2006/relationships/image" Target="../media/image59.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31.xml"/><Relationship Id="rId7" Type="http://schemas.openxmlformats.org/officeDocument/2006/relationships/slideLayout" Target="../slideLayouts/slideLayout3.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9" Type="http://schemas.openxmlformats.org/officeDocument/2006/relationships/image" Target="../media/image60.emf"/></Relationships>
</file>

<file path=ppt/slides/_rels/slide44.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tags" Target="../tags/tag237.xml"/><Relationship Id="rId7" Type="http://schemas.openxmlformats.org/officeDocument/2006/relationships/notesSlide" Target="../notesSlides/notesSlide35.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5.xml"/><Relationship Id="rId5" Type="http://schemas.openxmlformats.org/officeDocument/2006/relationships/tags" Target="../tags/tag239.xml"/><Relationship Id="rId4" Type="http://schemas.openxmlformats.org/officeDocument/2006/relationships/tags" Target="../tags/tag238.xml"/><Relationship Id="rId9" Type="http://schemas.openxmlformats.org/officeDocument/2006/relationships/image" Target="../media/image62.emf"/></Relationships>
</file>

<file path=ppt/slides/_rels/slide45.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image" Target="../media/image63.emf"/><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notesSlide" Target="../notesSlides/notesSlide36.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slideLayout" Target="../slideLayouts/slideLayout3.xml"/><Relationship Id="rId5" Type="http://schemas.openxmlformats.org/officeDocument/2006/relationships/tags" Target="../tags/tag244.xml"/><Relationship Id="rId10" Type="http://schemas.openxmlformats.org/officeDocument/2006/relationships/tags" Target="../tags/tag249.xml"/><Relationship Id="rId4" Type="http://schemas.openxmlformats.org/officeDocument/2006/relationships/tags" Target="../tags/tag243.xml"/><Relationship Id="rId9" Type="http://schemas.openxmlformats.org/officeDocument/2006/relationships/tags" Target="../tags/tag248.xml"/><Relationship Id="rId14" Type="http://schemas.openxmlformats.org/officeDocument/2006/relationships/image" Target="../media/image64.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8" Type="http://schemas.openxmlformats.org/officeDocument/2006/relationships/tags" Target="../tags/tag257.xml"/><Relationship Id="rId3" Type="http://schemas.openxmlformats.org/officeDocument/2006/relationships/tags" Target="../tags/tag252.xml"/><Relationship Id="rId7" Type="http://schemas.openxmlformats.org/officeDocument/2006/relationships/tags" Target="../tags/tag256.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notesSlide" Target="../notesSlides/notesSlide37.xml"/><Relationship Id="rId5" Type="http://schemas.openxmlformats.org/officeDocument/2006/relationships/tags" Target="../tags/tag254.xml"/><Relationship Id="rId10" Type="http://schemas.openxmlformats.org/officeDocument/2006/relationships/slideLayout" Target="../slideLayouts/slideLayout3.xml"/><Relationship Id="rId4" Type="http://schemas.openxmlformats.org/officeDocument/2006/relationships/tags" Target="../tags/tag253.xml"/><Relationship Id="rId9" Type="http://schemas.openxmlformats.org/officeDocument/2006/relationships/tags" Target="../tags/tag258.xml"/></Relationships>
</file>

<file path=ppt/slides/_rels/slide48.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tags" Target="../tags/tag261.xml"/><Relationship Id="rId7" Type="http://schemas.openxmlformats.org/officeDocument/2006/relationships/notesSlide" Target="../notesSlides/notesSlide38.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Layout" Target="../slideLayouts/slideLayout12.xml"/><Relationship Id="rId5" Type="http://schemas.openxmlformats.org/officeDocument/2006/relationships/tags" Target="../tags/tag263.xml"/><Relationship Id="rId4" Type="http://schemas.openxmlformats.org/officeDocument/2006/relationships/tags" Target="../tags/tag262.xml"/></Relationships>
</file>

<file path=ppt/slides/_rels/slide49.xml.rels><?xml version="1.0" encoding="UTF-8" standalone="yes"?>
<Relationships xmlns="http://schemas.openxmlformats.org/package/2006/relationships"><Relationship Id="rId3" Type="http://schemas.openxmlformats.org/officeDocument/2006/relationships/tags" Target="../tags/tag266.xml"/><Relationship Id="rId2" Type="http://schemas.openxmlformats.org/officeDocument/2006/relationships/tags" Target="../tags/tag265.xml"/><Relationship Id="rId1" Type="http://schemas.openxmlformats.org/officeDocument/2006/relationships/tags" Target="../tags/tag264.xml"/><Relationship Id="rId5" Type="http://schemas.openxmlformats.org/officeDocument/2006/relationships/image" Target="../media/image66.emf"/><Relationship Id="rId4"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notesSlide" Target="../notesSlides/notesSlide39.xml"/><Relationship Id="rId5" Type="http://schemas.openxmlformats.org/officeDocument/2006/relationships/slideLayout" Target="../slideLayouts/slideLayout3.xml"/><Relationship Id="rId4" Type="http://schemas.openxmlformats.org/officeDocument/2006/relationships/tags" Target="../tags/tag270.xml"/></Relationships>
</file>

<file path=ppt/slides/_rels/slide51.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273.xml"/><Relationship Id="rId7" Type="http://schemas.openxmlformats.org/officeDocument/2006/relationships/tags" Target="../tags/tag277.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5" Type="http://schemas.openxmlformats.org/officeDocument/2006/relationships/tags" Target="../tags/tag275.xml"/><Relationship Id="rId10" Type="http://schemas.openxmlformats.org/officeDocument/2006/relationships/image" Target="../media/image67.wmf"/><Relationship Id="rId4" Type="http://schemas.openxmlformats.org/officeDocument/2006/relationships/tags" Target="../tags/tag274.xml"/><Relationship Id="rId9"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8" Type="http://schemas.openxmlformats.org/officeDocument/2006/relationships/tags" Target="../tags/tag285.xml"/><Relationship Id="rId13" Type="http://schemas.openxmlformats.org/officeDocument/2006/relationships/image" Target="../media/image68.emf"/><Relationship Id="rId3" Type="http://schemas.openxmlformats.org/officeDocument/2006/relationships/tags" Target="../tags/tag280.xml"/><Relationship Id="rId7" Type="http://schemas.openxmlformats.org/officeDocument/2006/relationships/tags" Target="../tags/tag284.xml"/><Relationship Id="rId12" Type="http://schemas.openxmlformats.org/officeDocument/2006/relationships/notesSlide" Target="../notesSlides/notesSlide41.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tags" Target="../tags/tag283.xml"/><Relationship Id="rId11" Type="http://schemas.openxmlformats.org/officeDocument/2006/relationships/slideLayout" Target="../slideLayouts/slideLayout3.xml"/><Relationship Id="rId5" Type="http://schemas.openxmlformats.org/officeDocument/2006/relationships/tags" Target="../tags/tag282.xml"/><Relationship Id="rId10" Type="http://schemas.openxmlformats.org/officeDocument/2006/relationships/tags" Target="../tags/tag287.xml"/><Relationship Id="rId4" Type="http://schemas.openxmlformats.org/officeDocument/2006/relationships/tags" Target="../tags/tag281.xml"/><Relationship Id="rId9" Type="http://schemas.openxmlformats.org/officeDocument/2006/relationships/tags" Target="../tags/tag286.xml"/></Relationships>
</file>

<file path=ppt/slides/_rels/slide54.xml.rels><?xml version="1.0" encoding="UTF-8" standalone="yes"?>
<Relationships xmlns="http://schemas.openxmlformats.org/package/2006/relationships"><Relationship Id="rId8" Type="http://schemas.openxmlformats.org/officeDocument/2006/relationships/tags" Target="../tags/tag295.xml"/><Relationship Id="rId13" Type="http://schemas.openxmlformats.org/officeDocument/2006/relationships/tags" Target="../tags/tag300.xml"/><Relationship Id="rId18" Type="http://schemas.openxmlformats.org/officeDocument/2006/relationships/image" Target="../media/image70.emf"/><Relationship Id="rId3" Type="http://schemas.openxmlformats.org/officeDocument/2006/relationships/tags" Target="../tags/tag290.xml"/><Relationship Id="rId7" Type="http://schemas.openxmlformats.org/officeDocument/2006/relationships/tags" Target="../tags/tag294.xml"/><Relationship Id="rId12" Type="http://schemas.openxmlformats.org/officeDocument/2006/relationships/tags" Target="../tags/tag299.xml"/><Relationship Id="rId17" Type="http://schemas.openxmlformats.org/officeDocument/2006/relationships/image" Target="../media/image69.emf"/><Relationship Id="rId2" Type="http://schemas.openxmlformats.org/officeDocument/2006/relationships/tags" Target="../tags/tag289.xml"/><Relationship Id="rId16" Type="http://schemas.openxmlformats.org/officeDocument/2006/relationships/notesSlide" Target="../notesSlides/notesSlide42.xml"/><Relationship Id="rId1" Type="http://schemas.openxmlformats.org/officeDocument/2006/relationships/tags" Target="../tags/tag288.xml"/><Relationship Id="rId6" Type="http://schemas.openxmlformats.org/officeDocument/2006/relationships/tags" Target="../tags/tag293.xml"/><Relationship Id="rId11" Type="http://schemas.openxmlformats.org/officeDocument/2006/relationships/tags" Target="../tags/tag298.xml"/><Relationship Id="rId5" Type="http://schemas.openxmlformats.org/officeDocument/2006/relationships/tags" Target="../tags/tag292.xml"/><Relationship Id="rId15" Type="http://schemas.openxmlformats.org/officeDocument/2006/relationships/slideLayout" Target="../slideLayouts/slideLayout12.xml"/><Relationship Id="rId10" Type="http://schemas.openxmlformats.org/officeDocument/2006/relationships/tags" Target="../tags/tag297.xml"/><Relationship Id="rId19" Type="http://schemas.openxmlformats.org/officeDocument/2006/relationships/image" Target="../media/image71.emf"/><Relationship Id="rId4" Type="http://schemas.openxmlformats.org/officeDocument/2006/relationships/tags" Target="../tags/tag291.xml"/><Relationship Id="rId9" Type="http://schemas.openxmlformats.org/officeDocument/2006/relationships/tags" Target="../tags/tag296.xml"/><Relationship Id="rId14" Type="http://schemas.openxmlformats.org/officeDocument/2006/relationships/tags" Target="../tags/tag30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304.xml"/><Relationship Id="rId7" Type="http://schemas.openxmlformats.org/officeDocument/2006/relationships/slideLayout" Target="../slideLayouts/slideLayout3.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 Id="rId9" Type="http://schemas.openxmlformats.org/officeDocument/2006/relationships/image" Target="../media/image72.wmf"/></Relationships>
</file>

<file path=ppt/slides/_rels/slide57.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10.xml"/><Relationship Id="rId7" Type="http://schemas.openxmlformats.org/officeDocument/2006/relationships/tags" Target="../tags/tag314.xml"/><Relationship Id="rId2" Type="http://schemas.openxmlformats.org/officeDocument/2006/relationships/tags" Target="../tags/tag309.xml"/><Relationship Id="rId1" Type="http://schemas.openxmlformats.org/officeDocument/2006/relationships/tags" Target="../tags/tag308.xml"/><Relationship Id="rId6" Type="http://schemas.openxmlformats.org/officeDocument/2006/relationships/tags" Target="../tags/tag313.xml"/><Relationship Id="rId11" Type="http://schemas.openxmlformats.org/officeDocument/2006/relationships/image" Target="../media/image74.wmf"/><Relationship Id="rId5" Type="http://schemas.openxmlformats.org/officeDocument/2006/relationships/tags" Target="../tags/tag312.xml"/><Relationship Id="rId10" Type="http://schemas.openxmlformats.org/officeDocument/2006/relationships/image" Target="../media/image73.wmf"/><Relationship Id="rId4" Type="http://schemas.openxmlformats.org/officeDocument/2006/relationships/tags" Target="../tags/tag311.xml"/><Relationship Id="rId9" Type="http://schemas.openxmlformats.org/officeDocument/2006/relationships/notesSlide" Target="../notesSlides/notesSlide44.xml"/></Relationships>
</file>

<file path=ppt/slides/_rels/slide5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notesSlide" Target="../notesSlides/notesSlide45.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slideLayout" Target="../slideLayouts/slideLayout3.xml"/><Relationship Id="rId17" Type="http://schemas.openxmlformats.org/officeDocument/2006/relationships/image" Target="../media/image78.wmf"/><Relationship Id="rId2" Type="http://schemas.openxmlformats.org/officeDocument/2006/relationships/tags" Target="../tags/tag316.xml"/><Relationship Id="rId16" Type="http://schemas.openxmlformats.org/officeDocument/2006/relationships/image" Target="../media/image77.wmf"/><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tags" Target="../tags/tag325.xml"/><Relationship Id="rId5" Type="http://schemas.openxmlformats.org/officeDocument/2006/relationships/tags" Target="../tags/tag319.xml"/><Relationship Id="rId15" Type="http://schemas.openxmlformats.org/officeDocument/2006/relationships/image" Target="../media/image76.wmf"/><Relationship Id="rId10" Type="http://schemas.openxmlformats.org/officeDocument/2006/relationships/tags" Target="../tags/tag324.xml"/><Relationship Id="rId4" Type="http://schemas.openxmlformats.org/officeDocument/2006/relationships/tags" Target="../tags/tag318.xml"/><Relationship Id="rId9" Type="http://schemas.openxmlformats.org/officeDocument/2006/relationships/tags" Target="../tags/tag323.xml"/><Relationship Id="rId14" Type="http://schemas.openxmlformats.org/officeDocument/2006/relationships/image" Target="../media/image75.wmf"/></Relationships>
</file>

<file path=ppt/slides/_rels/slide59.x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tags" Target="../tags/tag328.xml"/><Relationship Id="rId7" Type="http://schemas.openxmlformats.org/officeDocument/2006/relationships/notesSlide" Target="../notesSlides/notesSlide4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3.xml"/><Relationship Id="rId5" Type="http://schemas.openxmlformats.org/officeDocument/2006/relationships/tags" Target="../tags/tag330.xml"/><Relationship Id="rId4" Type="http://schemas.openxmlformats.org/officeDocument/2006/relationships/tags" Target="../tags/tag3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8" Type="http://schemas.openxmlformats.org/officeDocument/2006/relationships/notesSlide" Target="../notesSlides/notesSlide47.xml"/><Relationship Id="rId3" Type="http://schemas.openxmlformats.org/officeDocument/2006/relationships/tags" Target="../tags/tag333.xml"/><Relationship Id="rId7" Type="http://schemas.openxmlformats.org/officeDocument/2006/relationships/slideLayout" Target="../slideLayouts/slideLayout1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tags" Target="../tags/tag336.xml"/><Relationship Id="rId5" Type="http://schemas.openxmlformats.org/officeDocument/2006/relationships/tags" Target="../tags/tag335.xml"/><Relationship Id="rId4" Type="http://schemas.openxmlformats.org/officeDocument/2006/relationships/tags" Target="../tags/tag334.xml"/></Relationships>
</file>

<file path=ppt/slides/_rels/slide62.xml.rels><?xml version="1.0" encoding="UTF-8" standalone="yes"?>
<Relationships xmlns="http://schemas.openxmlformats.org/package/2006/relationships"><Relationship Id="rId3" Type="http://schemas.openxmlformats.org/officeDocument/2006/relationships/tags" Target="../tags/tag338.xml"/><Relationship Id="rId7" Type="http://schemas.openxmlformats.org/officeDocument/2006/relationships/oleObject" Target="../embeddings/Microsoft_Office_Excel_97-2003_Worksheet5.xls"/><Relationship Id="rId2" Type="http://schemas.openxmlformats.org/officeDocument/2006/relationships/tags" Target="../tags/tag337.xml"/><Relationship Id="rId1" Type="http://schemas.openxmlformats.org/officeDocument/2006/relationships/vmlDrawing" Target="../drawings/vmlDrawing5.vml"/><Relationship Id="rId6" Type="http://schemas.openxmlformats.org/officeDocument/2006/relationships/notesSlide" Target="../notesSlides/notesSlide48.xml"/><Relationship Id="rId5" Type="http://schemas.openxmlformats.org/officeDocument/2006/relationships/slideLayout" Target="../slideLayouts/slideLayout3.xml"/><Relationship Id="rId4" Type="http://schemas.openxmlformats.org/officeDocument/2006/relationships/tags" Target="../tags/tag339.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9.xml"/><Relationship Id="rId3" Type="http://schemas.openxmlformats.org/officeDocument/2006/relationships/tags" Target="../tags/tag341.xml"/><Relationship Id="rId7" Type="http://schemas.openxmlformats.org/officeDocument/2006/relationships/slideLayout" Target="../slideLayouts/slideLayout3.xml"/><Relationship Id="rId2" Type="http://schemas.openxmlformats.org/officeDocument/2006/relationships/tags" Target="../tags/tag340.xml"/><Relationship Id="rId1" Type="http://schemas.openxmlformats.org/officeDocument/2006/relationships/vmlDrawing" Target="../drawings/vmlDrawing6.vml"/><Relationship Id="rId6" Type="http://schemas.openxmlformats.org/officeDocument/2006/relationships/tags" Target="../tags/tag344.xml"/><Relationship Id="rId5" Type="http://schemas.openxmlformats.org/officeDocument/2006/relationships/tags" Target="../tags/tag343.xml"/><Relationship Id="rId4" Type="http://schemas.openxmlformats.org/officeDocument/2006/relationships/tags" Target="../tags/tag342.xml"/><Relationship Id="rId9" Type="http://schemas.openxmlformats.org/officeDocument/2006/relationships/oleObject" Target="../embeddings/Microsoft_Office_Excel_97-2003_Worksheet6.xls"/></Relationships>
</file>

<file path=ppt/slides/_rels/slide64.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tags" Target="../tags/tag347.xml"/><Relationship Id="rId7" Type="http://schemas.openxmlformats.org/officeDocument/2006/relationships/notesSlide" Target="../notesSlides/notesSlide50.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slideLayout" Target="../slideLayouts/slideLayout3.xml"/><Relationship Id="rId5" Type="http://schemas.openxmlformats.org/officeDocument/2006/relationships/tags" Target="../tags/tag349.xml"/><Relationship Id="rId4" Type="http://schemas.openxmlformats.org/officeDocument/2006/relationships/tags" Target="../tags/tag348.xml"/></Relationships>
</file>

<file path=ppt/slides/_rels/slide65.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52.xml"/><Relationship Id="rId7" Type="http://schemas.openxmlformats.org/officeDocument/2006/relationships/tags" Target="../tags/tag356.xml"/><Relationship Id="rId2" Type="http://schemas.openxmlformats.org/officeDocument/2006/relationships/tags" Target="../tags/tag351.xml"/><Relationship Id="rId1" Type="http://schemas.openxmlformats.org/officeDocument/2006/relationships/tags" Target="../tags/tag350.xml"/><Relationship Id="rId6" Type="http://schemas.openxmlformats.org/officeDocument/2006/relationships/tags" Target="../tags/tag355.xml"/><Relationship Id="rId5" Type="http://schemas.openxmlformats.org/officeDocument/2006/relationships/tags" Target="../tags/tag354.xml"/><Relationship Id="rId10" Type="http://schemas.openxmlformats.org/officeDocument/2006/relationships/image" Target="../media/image83.wmf"/><Relationship Id="rId4" Type="http://schemas.openxmlformats.org/officeDocument/2006/relationships/tags" Target="../tags/tag353.xml"/><Relationship Id="rId9" Type="http://schemas.openxmlformats.org/officeDocument/2006/relationships/notesSlide" Target="../notesSlides/notesSlide51.xml"/></Relationships>
</file>

<file path=ppt/slides/_rels/slide66.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87.wmf"/><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image" Target="../media/image86.wmf"/><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image" Target="../media/image85.wmf"/><Relationship Id="rId5" Type="http://schemas.openxmlformats.org/officeDocument/2006/relationships/tags" Target="../tags/tag361.xml"/><Relationship Id="rId10" Type="http://schemas.openxmlformats.org/officeDocument/2006/relationships/image" Target="../media/image84.wmf"/><Relationship Id="rId4" Type="http://schemas.openxmlformats.org/officeDocument/2006/relationships/tags" Target="../tags/tag360.xml"/><Relationship Id="rId9" Type="http://schemas.openxmlformats.org/officeDocument/2006/relationships/notesSlide" Target="../notesSlides/notesSlide52.xml"/></Relationships>
</file>

<file path=ppt/slides/_rels/slide67.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1.wmf"/><Relationship Id="rId3" Type="http://schemas.openxmlformats.org/officeDocument/2006/relationships/tags" Target="../tags/tag366.xml"/><Relationship Id="rId7" Type="http://schemas.openxmlformats.org/officeDocument/2006/relationships/tags" Target="../tags/tag370.xml"/><Relationship Id="rId12" Type="http://schemas.openxmlformats.org/officeDocument/2006/relationships/image" Target="../media/image90.wmf"/><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11" Type="http://schemas.openxmlformats.org/officeDocument/2006/relationships/image" Target="../media/image89.wmf"/><Relationship Id="rId5" Type="http://schemas.openxmlformats.org/officeDocument/2006/relationships/tags" Target="../tags/tag368.xml"/><Relationship Id="rId10" Type="http://schemas.openxmlformats.org/officeDocument/2006/relationships/image" Target="../media/image88.wmf"/><Relationship Id="rId4" Type="http://schemas.openxmlformats.org/officeDocument/2006/relationships/tags" Target="../tags/tag367.xml"/><Relationship Id="rId9" Type="http://schemas.openxmlformats.org/officeDocument/2006/relationships/notesSlide" Target="../notesSlides/notesSlide5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tags" Target="../tags/tag383.xml"/><Relationship Id="rId18" Type="http://schemas.openxmlformats.org/officeDocument/2006/relationships/image" Target="../media/image94.emf"/><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tags" Target="../tags/tag382.xml"/><Relationship Id="rId17" Type="http://schemas.openxmlformats.org/officeDocument/2006/relationships/image" Target="../media/image93.emf"/><Relationship Id="rId2" Type="http://schemas.openxmlformats.org/officeDocument/2006/relationships/tags" Target="../tags/tag372.xml"/><Relationship Id="rId16" Type="http://schemas.openxmlformats.org/officeDocument/2006/relationships/image" Target="../media/image92.emf"/><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tags" Target="../tags/tag381.xml"/><Relationship Id="rId5" Type="http://schemas.openxmlformats.org/officeDocument/2006/relationships/tags" Target="../tags/tag375.xml"/><Relationship Id="rId15" Type="http://schemas.openxmlformats.org/officeDocument/2006/relationships/notesSlide" Target="../notesSlides/notesSlide54.xml"/><Relationship Id="rId10" Type="http://schemas.openxmlformats.org/officeDocument/2006/relationships/tags" Target="../tags/tag380.xml"/><Relationship Id="rId19" Type="http://schemas.openxmlformats.org/officeDocument/2006/relationships/image" Target="../media/image95.emf"/><Relationship Id="rId4" Type="http://schemas.openxmlformats.org/officeDocument/2006/relationships/tags" Target="../tags/tag374.xml"/><Relationship Id="rId9" Type="http://schemas.openxmlformats.org/officeDocument/2006/relationships/tags" Target="../tags/tag379.xml"/><Relationship Id="rId14"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tags" Target="../tags/tag396.xml"/><Relationship Id="rId18" Type="http://schemas.openxmlformats.org/officeDocument/2006/relationships/image" Target="../media/image98.emf"/><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tags" Target="../tags/tag395.xml"/><Relationship Id="rId17" Type="http://schemas.openxmlformats.org/officeDocument/2006/relationships/image" Target="../media/image97.emf"/><Relationship Id="rId2" Type="http://schemas.openxmlformats.org/officeDocument/2006/relationships/tags" Target="../tags/tag385.xml"/><Relationship Id="rId16" Type="http://schemas.openxmlformats.org/officeDocument/2006/relationships/image" Target="../media/image96.emf"/><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tags" Target="../tags/tag394.xml"/><Relationship Id="rId5" Type="http://schemas.openxmlformats.org/officeDocument/2006/relationships/tags" Target="../tags/tag388.xml"/><Relationship Id="rId15" Type="http://schemas.openxmlformats.org/officeDocument/2006/relationships/notesSlide" Target="../notesSlides/notesSlide55.xml"/><Relationship Id="rId10" Type="http://schemas.openxmlformats.org/officeDocument/2006/relationships/tags" Target="../tags/tag393.xml"/><Relationship Id="rId19" Type="http://schemas.openxmlformats.org/officeDocument/2006/relationships/image" Target="../media/image99.emf"/><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8" Type="http://schemas.openxmlformats.org/officeDocument/2006/relationships/tags" Target="../tags/tag404.xml"/><Relationship Id="rId13" Type="http://schemas.openxmlformats.org/officeDocument/2006/relationships/tags" Target="../tags/tag409.xml"/><Relationship Id="rId18" Type="http://schemas.openxmlformats.org/officeDocument/2006/relationships/image" Target="../media/image102.emf"/><Relationship Id="rId3" Type="http://schemas.openxmlformats.org/officeDocument/2006/relationships/tags" Target="../tags/tag399.xml"/><Relationship Id="rId7" Type="http://schemas.openxmlformats.org/officeDocument/2006/relationships/tags" Target="../tags/tag403.xml"/><Relationship Id="rId12" Type="http://schemas.openxmlformats.org/officeDocument/2006/relationships/tags" Target="../tags/tag408.xml"/><Relationship Id="rId17" Type="http://schemas.openxmlformats.org/officeDocument/2006/relationships/image" Target="../media/image101.emf"/><Relationship Id="rId2" Type="http://schemas.openxmlformats.org/officeDocument/2006/relationships/tags" Target="../tags/tag398.xml"/><Relationship Id="rId16" Type="http://schemas.openxmlformats.org/officeDocument/2006/relationships/image" Target="../media/image100.emf"/><Relationship Id="rId1" Type="http://schemas.openxmlformats.org/officeDocument/2006/relationships/tags" Target="../tags/tag397.xml"/><Relationship Id="rId6" Type="http://schemas.openxmlformats.org/officeDocument/2006/relationships/tags" Target="../tags/tag402.xml"/><Relationship Id="rId11" Type="http://schemas.openxmlformats.org/officeDocument/2006/relationships/tags" Target="../tags/tag407.xml"/><Relationship Id="rId5" Type="http://schemas.openxmlformats.org/officeDocument/2006/relationships/tags" Target="../tags/tag401.xml"/><Relationship Id="rId15" Type="http://schemas.openxmlformats.org/officeDocument/2006/relationships/notesSlide" Target="../notesSlides/notesSlide56.xml"/><Relationship Id="rId10" Type="http://schemas.openxmlformats.org/officeDocument/2006/relationships/tags" Target="../tags/tag406.xml"/><Relationship Id="rId19" Type="http://schemas.openxmlformats.org/officeDocument/2006/relationships/image" Target="../media/image103.emf"/><Relationship Id="rId4" Type="http://schemas.openxmlformats.org/officeDocument/2006/relationships/tags" Target="../tags/tag400.xml"/><Relationship Id="rId9" Type="http://schemas.openxmlformats.org/officeDocument/2006/relationships/tags" Target="../tags/tag405.xml"/><Relationship Id="rId14"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8" Type="http://schemas.openxmlformats.org/officeDocument/2006/relationships/image" Target="../media/image104.emf"/><Relationship Id="rId3" Type="http://schemas.openxmlformats.org/officeDocument/2006/relationships/tags" Target="../tags/tag412.xml"/><Relationship Id="rId7" Type="http://schemas.openxmlformats.org/officeDocument/2006/relationships/notesSlide" Target="../notesSlides/notesSlide57.xml"/><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slideLayout" Target="../slideLayouts/slideLayout12.xml"/><Relationship Id="rId5" Type="http://schemas.openxmlformats.org/officeDocument/2006/relationships/tags" Target="../tags/tag414.xml"/><Relationship Id="rId4" Type="http://schemas.openxmlformats.org/officeDocument/2006/relationships/tags" Target="../tags/tag4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tags" Target="../tags/tag417.xml"/><Relationship Id="rId2" Type="http://schemas.openxmlformats.org/officeDocument/2006/relationships/tags" Target="../tags/tag416.xml"/><Relationship Id="rId1" Type="http://schemas.openxmlformats.org/officeDocument/2006/relationships/tags" Target="../tags/tag415.xml"/><Relationship Id="rId5" Type="http://schemas.openxmlformats.org/officeDocument/2006/relationships/notesSlide" Target="../notesSlides/notesSlide58.xml"/><Relationship Id="rId4"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8" Type="http://schemas.openxmlformats.org/officeDocument/2006/relationships/notesSlide" Target="../notesSlides/notesSlide59.xml"/><Relationship Id="rId3" Type="http://schemas.openxmlformats.org/officeDocument/2006/relationships/tags" Target="../tags/tag420.xml"/><Relationship Id="rId7" Type="http://schemas.openxmlformats.org/officeDocument/2006/relationships/slideLayout" Target="../slideLayouts/slideLayout5.xml"/><Relationship Id="rId2" Type="http://schemas.openxmlformats.org/officeDocument/2006/relationships/tags" Target="../tags/tag419.xml"/><Relationship Id="rId1" Type="http://schemas.openxmlformats.org/officeDocument/2006/relationships/tags" Target="../tags/tag418.xml"/><Relationship Id="rId6" Type="http://schemas.openxmlformats.org/officeDocument/2006/relationships/tags" Target="../tags/tag423.xml"/><Relationship Id="rId5" Type="http://schemas.openxmlformats.org/officeDocument/2006/relationships/tags" Target="../tags/tag422.xml"/><Relationship Id="rId4" Type="http://schemas.openxmlformats.org/officeDocument/2006/relationships/tags" Target="../tags/tag421.xml"/><Relationship Id="rId9" Type="http://schemas.openxmlformats.org/officeDocument/2006/relationships/image" Target="../media/image105.emf"/></Relationships>
</file>

<file path=ppt/slides/_rels/slide76.xml.rels><?xml version="1.0" encoding="UTF-8" standalone="yes"?>
<Relationships xmlns="http://schemas.openxmlformats.org/package/2006/relationships"><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image" Target="../media/image106.emf"/><Relationship Id="rId5" Type="http://schemas.openxmlformats.org/officeDocument/2006/relationships/notesSlide" Target="../notesSlides/notesSlide60.xml"/><Relationship Id="rId4"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tags" Target="../tags/tag429.xml"/><Relationship Id="rId7" Type="http://schemas.openxmlformats.org/officeDocument/2006/relationships/image" Target="../media/image107.emf"/><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notesSlide" Target="../notesSlides/notesSlide61.xml"/><Relationship Id="rId5" Type="http://schemas.openxmlformats.org/officeDocument/2006/relationships/slideLayout" Target="../slideLayouts/slideLayout12.xml"/><Relationship Id="rId4" Type="http://schemas.openxmlformats.org/officeDocument/2006/relationships/tags" Target="../tags/tag430.xml"/></Relationships>
</file>

<file path=ppt/slides/_rels/slide78.xml.rels><?xml version="1.0" encoding="UTF-8" standalone="yes"?>
<Relationships xmlns="http://schemas.openxmlformats.org/package/2006/relationships"><Relationship Id="rId8" Type="http://schemas.openxmlformats.org/officeDocument/2006/relationships/notesSlide" Target="../notesSlides/notesSlide62.xml"/><Relationship Id="rId3" Type="http://schemas.openxmlformats.org/officeDocument/2006/relationships/tags" Target="../tags/tag433.xml"/><Relationship Id="rId7" Type="http://schemas.openxmlformats.org/officeDocument/2006/relationships/slideLayout" Target="../slideLayouts/slideLayout12.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tags" Target="../tags/tag436.xml"/><Relationship Id="rId5" Type="http://schemas.openxmlformats.org/officeDocument/2006/relationships/tags" Target="../tags/tag435.xml"/><Relationship Id="rId10" Type="http://schemas.openxmlformats.org/officeDocument/2006/relationships/image" Target="../media/image110.emf"/><Relationship Id="rId4" Type="http://schemas.openxmlformats.org/officeDocument/2006/relationships/tags" Target="../tags/tag434.xml"/><Relationship Id="rId9" Type="http://schemas.openxmlformats.org/officeDocument/2006/relationships/image" Target="../media/image109.emf"/></Relationships>
</file>

<file path=ppt/slides/_rels/slide79.xml.rels><?xml version="1.0" encoding="UTF-8" standalone="yes"?>
<Relationships xmlns="http://schemas.openxmlformats.org/package/2006/relationships"><Relationship Id="rId3" Type="http://schemas.openxmlformats.org/officeDocument/2006/relationships/tags" Target="../tags/tag439.xml"/><Relationship Id="rId7" Type="http://schemas.openxmlformats.org/officeDocument/2006/relationships/image" Target="../media/image111.emf"/><Relationship Id="rId2" Type="http://schemas.openxmlformats.org/officeDocument/2006/relationships/tags" Target="../tags/tag438.xml"/><Relationship Id="rId1" Type="http://schemas.openxmlformats.org/officeDocument/2006/relationships/tags" Target="../tags/tag437.xml"/><Relationship Id="rId6" Type="http://schemas.openxmlformats.org/officeDocument/2006/relationships/notesSlide" Target="../notesSlides/notesSlide63.xml"/><Relationship Id="rId5" Type="http://schemas.openxmlformats.org/officeDocument/2006/relationships/slideLayout" Target="../slideLayouts/slideLayout12.xml"/><Relationship Id="rId4" Type="http://schemas.openxmlformats.org/officeDocument/2006/relationships/tags" Target="../tags/tag44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4.xml"/><Relationship Id="rId4"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46.xml"/><Relationship Id="rId7" Type="http://schemas.openxmlformats.org/officeDocument/2006/relationships/tags" Target="../tags/tag45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tags" Target="../tags/tag449.xml"/><Relationship Id="rId5" Type="http://schemas.openxmlformats.org/officeDocument/2006/relationships/tags" Target="../tags/tag448.xml"/><Relationship Id="rId4" Type="http://schemas.openxmlformats.org/officeDocument/2006/relationships/tags" Target="../tags/tag447.xml"/><Relationship Id="rId9" Type="http://schemas.openxmlformats.org/officeDocument/2006/relationships/notesSlide" Target="../notesSlides/notesSlide65.xml"/></Relationships>
</file>

<file path=ppt/slides/_rels/slide83.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53.xml"/><Relationship Id="rId7" Type="http://schemas.openxmlformats.org/officeDocument/2006/relationships/tags" Target="../tags/tag457.xml"/><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5" Type="http://schemas.openxmlformats.org/officeDocument/2006/relationships/tags" Target="../tags/tag455.xml"/><Relationship Id="rId4" Type="http://schemas.openxmlformats.org/officeDocument/2006/relationships/tags" Target="../tags/tag454.xml"/><Relationship Id="rId9" Type="http://schemas.openxmlformats.org/officeDocument/2006/relationships/notesSlide" Target="../notesSlides/notesSlide66.xml"/></Relationships>
</file>

<file path=ppt/slides/_rels/slide84.xml.rels><?xml version="1.0" encoding="UTF-8" standalone="yes"?>
<Relationships xmlns="http://schemas.openxmlformats.org/package/2006/relationships"><Relationship Id="rId8" Type="http://schemas.openxmlformats.org/officeDocument/2006/relationships/tags" Target="../tags/tag465.xml"/><Relationship Id="rId3" Type="http://schemas.openxmlformats.org/officeDocument/2006/relationships/tags" Target="../tags/tag460.xml"/><Relationship Id="rId7" Type="http://schemas.openxmlformats.org/officeDocument/2006/relationships/tags" Target="../tags/tag464.xml"/><Relationship Id="rId12" Type="http://schemas.openxmlformats.org/officeDocument/2006/relationships/image" Target="../media/image113.wmf"/><Relationship Id="rId2" Type="http://schemas.openxmlformats.org/officeDocument/2006/relationships/tags" Target="../tags/tag459.xml"/><Relationship Id="rId1" Type="http://schemas.openxmlformats.org/officeDocument/2006/relationships/tags" Target="../tags/tag458.xml"/><Relationship Id="rId6" Type="http://schemas.openxmlformats.org/officeDocument/2006/relationships/tags" Target="../tags/tag463.xml"/><Relationship Id="rId11" Type="http://schemas.openxmlformats.org/officeDocument/2006/relationships/image" Target="../media/image112.wmf"/><Relationship Id="rId5" Type="http://schemas.openxmlformats.org/officeDocument/2006/relationships/tags" Target="../tags/tag462.xml"/><Relationship Id="rId10" Type="http://schemas.openxmlformats.org/officeDocument/2006/relationships/notesSlide" Target="../notesSlides/notesSlide67.xml"/><Relationship Id="rId4" Type="http://schemas.openxmlformats.org/officeDocument/2006/relationships/tags" Target="../tags/tag461.xml"/><Relationship Id="rId9"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8" Type="http://schemas.openxmlformats.org/officeDocument/2006/relationships/tags" Target="../tags/tag473.xml"/><Relationship Id="rId3" Type="http://schemas.openxmlformats.org/officeDocument/2006/relationships/tags" Target="../tags/tag468.xml"/><Relationship Id="rId7" Type="http://schemas.openxmlformats.org/officeDocument/2006/relationships/tags" Target="../tags/tag472.xml"/><Relationship Id="rId12" Type="http://schemas.openxmlformats.org/officeDocument/2006/relationships/image" Target="../media/image115.wmf"/><Relationship Id="rId2" Type="http://schemas.openxmlformats.org/officeDocument/2006/relationships/tags" Target="../tags/tag467.xml"/><Relationship Id="rId1" Type="http://schemas.openxmlformats.org/officeDocument/2006/relationships/tags" Target="../tags/tag466.xml"/><Relationship Id="rId6" Type="http://schemas.openxmlformats.org/officeDocument/2006/relationships/tags" Target="../tags/tag471.xml"/><Relationship Id="rId11" Type="http://schemas.openxmlformats.org/officeDocument/2006/relationships/image" Target="../media/image114.wmf"/><Relationship Id="rId5" Type="http://schemas.openxmlformats.org/officeDocument/2006/relationships/tags" Target="../tags/tag470.xml"/><Relationship Id="rId10" Type="http://schemas.openxmlformats.org/officeDocument/2006/relationships/notesSlide" Target="../notesSlides/notesSlide68.xml"/><Relationship Id="rId4" Type="http://schemas.openxmlformats.org/officeDocument/2006/relationships/tags" Target="../tags/tag469.xml"/><Relationship Id="rId9"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8" Type="http://schemas.openxmlformats.org/officeDocument/2006/relationships/tags" Target="../tags/tag481.xml"/><Relationship Id="rId3" Type="http://schemas.openxmlformats.org/officeDocument/2006/relationships/tags" Target="../tags/tag476.xml"/><Relationship Id="rId7" Type="http://schemas.openxmlformats.org/officeDocument/2006/relationships/tags" Target="../tags/tag480.xml"/><Relationship Id="rId12" Type="http://schemas.openxmlformats.org/officeDocument/2006/relationships/image" Target="../media/image117.wmf"/><Relationship Id="rId2" Type="http://schemas.openxmlformats.org/officeDocument/2006/relationships/tags" Target="../tags/tag475.xml"/><Relationship Id="rId1" Type="http://schemas.openxmlformats.org/officeDocument/2006/relationships/tags" Target="../tags/tag474.xml"/><Relationship Id="rId6" Type="http://schemas.openxmlformats.org/officeDocument/2006/relationships/tags" Target="../tags/tag479.xml"/><Relationship Id="rId11" Type="http://schemas.openxmlformats.org/officeDocument/2006/relationships/image" Target="../media/image116.wmf"/><Relationship Id="rId5" Type="http://schemas.openxmlformats.org/officeDocument/2006/relationships/tags" Target="../tags/tag478.xml"/><Relationship Id="rId10" Type="http://schemas.openxmlformats.org/officeDocument/2006/relationships/notesSlide" Target="../notesSlides/notesSlide69.xml"/><Relationship Id="rId4" Type="http://schemas.openxmlformats.org/officeDocument/2006/relationships/tags" Target="../tags/tag477.xml"/><Relationship Id="rId9"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8" Type="http://schemas.openxmlformats.org/officeDocument/2006/relationships/tags" Target="../tags/tag489.xml"/><Relationship Id="rId3" Type="http://schemas.openxmlformats.org/officeDocument/2006/relationships/tags" Target="../tags/tag484.xml"/><Relationship Id="rId7" Type="http://schemas.openxmlformats.org/officeDocument/2006/relationships/tags" Target="../tags/tag488.xml"/><Relationship Id="rId12" Type="http://schemas.openxmlformats.org/officeDocument/2006/relationships/image" Target="../media/image119.wmf"/><Relationship Id="rId2" Type="http://schemas.openxmlformats.org/officeDocument/2006/relationships/tags" Target="../tags/tag483.xml"/><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image" Target="../media/image118.wmf"/><Relationship Id="rId5" Type="http://schemas.openxmlformats.org/officeDocument/2006/relationships/tags" Target="../tags/tag486.xml"/><Relationship Id="rId10" Type="http://schemas.openxmlformats.org/officeDocument/2006/relationships/notesSlide" Target="../notesSlides/notesSlide70.xml"/><Relationship Id="rId4" Type="http://schemas.openxmlformats.org/officeDocument/2006/relationships/tags" Target="../tags/tag485.xml"/><Relationship Id="rId9"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8" Type="http://schemas.openxmlformats.org/officeDocument/2006/relationships/tags" Target="../tags/tag497.xml"/><Relationship Id="rId13" Type="http://schemas.openxmlformats.org/officeDocument/2006/relationships/image" Target="../media/image122.wmf"/><Relationship Id="rId3" Type="http://schemas.openxmlformats.org/officeDocument/2006/relationships/tags" Target="../tags/tag492.xml"/><Relationship Id="rId7" Type="http://schemas.openxmlformats.org/officeDocument/2006/relationships/tags" Target="../tags/tag496.xml"/><Relationship Id="rId12" Type="http://schemas.openxmlformats.org/officeDocument/2006/relationships/image" Target="../media/image121.emf"/><Relationship Id="rId2" Type="http://schemas.openxmlformats.org/officeDocument/2006/relationships/tags" Target="../tags/tag491.xml"/><Relationship Id="rId1" Type="http://schemas.openxmlformats.org/officeDocument/2006/relationships/tags" Target="../tags/tag490.xml"/><Relationship Id="rId6" Type="http://schemas.openxmlformats.org/officeDocument/2006/relationships/tags" Target="../tags/tag495.xml"/><Relationship Id="rId11" Type="http://schemas.openxmlformats.org/officeDocument/2006/relationships/image" Target="../media/image120.wmf"/><Relationship Id="rId5" Type="http://schemas.openxmlformats.org/officeDocument/2006/relationships/tags" Target="../tags/tag494.xml"/><Relationship Id="rId10" Type="http://schemas.openxmlformats.org/officeDocument/2006/relationships/notesSlide" Target="../notesSlides/notesSlide71.xml"/><Relationship Id="rId4" Type="http://schemas.openxmlformats.org/officeDocument/2006/relationships/tags" Target="../tags/tag493.xml"/><Relationship Id="rId9"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8" Type="http://schemas.openxmlformats.org/officeDocument/2006/relationships/tags" Target="../tags/tag505.xml"/><Relationship Id="rId13" Type="http://schemas.openxmlformats.org/officeDocument/2006/relationships/slideLayout" Target="../slideLayouts/slideLayout3.xml"/><Relationship Id="rId3" Type="http://schemas.openxmlformats.org/officeDocument/2006/relationships/tags" Target="../tags/tag500.xml"/><Relationship Id="rId7" Type="http://schemas.openxmlformats.org/officeDocument/2006/relationships/tags" Target="../tags/tag504.xml"/><Relationship Id="rId12" Type="http://schemas.openxmlformats.org/officeDocument/2006/relationships/tags" Target="../tags/tag509.xml"/><Relationship Id="rId17" Type="http://schemas.openxmlformats.org/officeDocument/2006/relationships/image" Target="../media/image125.png"/><Relationship Id="rId2" Type="http://schemas.openxmlformats.org/officeDocument/2006/relationships/tags" Target="../tags/tag499.xml"/><Relationship Id="rId16" Type="http://schemas.openxmlformats.org/officeDocument/2006/relationships/image" Target="../media/image124.wmf"/><Relationship Id="rId1" Type="http://schemas.openxmlformats.org/officeDocument/2006/relationships/tags" Target="../tags/tag498.xml"/><Relationship Id="rId6" Type="http://schemas.openxmlformats.org/officeDocument/2006/relationships/tags" Target="../tags/tag503.xml"/><Relationship Id="rId11" Type="http://schemas.openxmlformats.org/officeDocument/2006/relationships/tags" Target="../tags/tag508.xml"/><Relationship Id="rId5" Type="http://schemas.openxmlformats.org/officeDocument/2006/relationships/tags" Target="../tags/tag502.xml"/><Relationship Id="rId15" Type="http://schemas.openxmlformats.org/officeDocument/2006/relationships/image" Target="../media/image123.png"/><Relationship Id="rId10" Type="http://schemas.openxmlformats.org/officeDocument/2006/relationships/tags" Target="../tags/tag507.xml"/><Relationship Id="rId4" Type="http://schemas.openxmlformats.org/officeDocument/2006/relationships/tags" Target="../tags/tag501.xml"/><Relationship Id="rId9" Type="http://schemas.openxmlformats.org/officeDocument/2006/relationships/tags" Target="../tags/tag506.xml"/><Relationship Id="rId14" Type="http://schemas.openxmlformats.org/officeDocument/2006/relationships/notesSlide" Target="../notesSlides/notesSlide72.xml"/></Relationships>
</file>

<file path=ppt/slides/_rels/slide90.xml.rels><?xml version="1.0" encoding="UTF-8" standalone="yes"?>
<Relationships xmlns="http://schemas.openxmlformats.org/package/2006/relationships"><Relationship Id="rId8" Type="http://schemas.openxmlformats.org/officeDocument/2006/relationships/image" Target="../media/image126.wmf"/><Relationship Id="rId3" Type="http://schemas.openxmlformats.org/officeDocument/2006/relationships/tags" Target="../tags/tag512.xml"/><Relationship Id="rId7" Type="http://schemas.openxmlformats.org/officeDocument/2006/relationships/notesSlide" Target="../notesSlides/notesSlide73.xml"/><Relationship Id="rId2" Type="http://schemas.openxmlformats.org/officeDocument/2006/relationships/tags" Target="../tags/tag511.xml"/><Relationship Id="rId1" Type="http://schemas.openxmlformats.org/officeDocument/2006/relationships/tags" Target="../tags/tag510.xml"/><Relationship Id="rId6" Type="http://schemas.openxmlformats.org/officeDocument/2006/relationships/slideLayout" Target="../slideLayouts/slideLayout12.xml"/><Relationship Id="rId11" Type="http://schemas.openxmlformats.org/officeDocument/2006/relationships/image" Target="../media/image129.wmf"/><Relationship Id="rId5" Type="http://schemas.openxmlformats.org/officeDocument/2006/relationships/tags" Target="../tags/tag514.xml"/><Relationship Id="rId10" Type="http://schemas.openxmlformats.org/officeDocument/2006/relationships/image" Target="../media/image128.wmf"/><Relationship Id="rId4" Type="http://schemas.openxmlformats.org/officeDocument/2006/relationships/tags" Target="../tags/tag513.xml"/><Relationship Id="rId9" Type="http://schemas.openxmlformats.org/officeDocument/2006/relationships/image" Target="../media/image127.wmf"/></Relationships>
</file>

<file path=ppt/slides/_rels/slide91.xml.rels><?xml version="1.0" encoding="UTF-8" standalone="yes"?>
<Relationships xmlns="http://schemas.openxmlformats.org/package/2006/relationships"><Relationship Id="rId8" Type="http://schemas.openxmlformats.org/officeDocument/2006/relationships/image" Target="../media/image130.wmf"/><Relationship Id="rId3" Type="http://schemas.openxmlformats.org/officeDocument/2006/relationships/tags" Target="../tags/tag517.xml"/><Relationship Id="rId7" Type="http://schemas.openxmlformats.org/officeDocument/2006/relationships/notesSlide" Target="../notesSlides/notesSlide74.xml"/><Relationship Id="rId2" Type="http://schemas.openxmlformats.org/officeDocument/2006/relationships/tags" Target="../tags/tag516.xml"/><Relationship Id="rId1" Type="http://schemas.openxmlformats.org/officeDocument/2006/relationships/tags" Target="../tags/tag515.xml"/><Relationship Id="rId6" Type="http://schemas.openxmlformats.org/officeDocument/2006/relationships/slideLayout" Target="../slideLayouts/slideLayout12.xml"/><Relationship Id="rId11" Type="http://schemas.openxmlformats.org/officeDocument/2006/relationships/image" Target="../media/image133.wmf"/><Relationship Id="rId5" Type="http://schemas.openxmlformats.org/officeDocument/2006/relationships/tags" Target="../tags/tag519.xml"/><Relationship Id="rId10" Type="http://schemas.openxmlformats.org/officeDocument/2006/relationships/image" Target="../media/image132.wmf"/><Relationship Id="rId4" Type="http://schemas.openxmlformats.org/officeDocument/2006/relationships/tags" Target="../tags/tag518.xml"/><Relationship Id="rId9" Type="http://schemas.openxmlformats.org/officeDocument/2006/relationships/image" Target="../media/image131.wmf"/></Relationships>
</file>

<file path=ppt/slides/_rels/slide92.xml.rels><?xml version="1.0" encoding="UTF-8" standalone="yes"?>
<Relationships xmlns="http://schemas.openxmlformats.org/package/2006/relationships"><Relationship Id="rId8" Type="http://schemas.openxmlformats.org/officeDocument/2006/relationships/tags" Target="../tags/tag527.xml"/><Relationship Id="rId13" Type="http://schemas.openxmlformats.org/officeDocument/2006/relationships/image" Target="../media/image134.wmf"/><Relationship Id="rId3" Type="http://schemas.openxmlformats.org/officeDocument/2006/relationships/tags" Target="../tags/tag522.xml"/><Relationship Id="rId7" Type="http://schemas.openxmlformats.org/officeDocument/2006/relationships/tags" Target="../tags/tag526.xml"/><Relationship Id="rId12" Type="http://schemas.openxmlformats.org/officeDocument/2006/relationships/notesSlide" Target="../notesSlides/notesSlide75.xml"/><Relationship Id="rId2" Type="http://schemas.openxmlformats.org/officeDocument/2006/relationships/tags" Target="../tags/tag521.xml"/><Relationship Id="rId16" Type="http://schemas.openxmlformats.org/officeDocument/2006/relationships/image" Target="../media/image137.wmf"/><Relationship Id="rId1" Type="http://schemas.openxmlformats.org/officeDocument/2006/relationships/tags" Target="../tags/tag520.xml"/><Relationship Id="rId6" Type="http://schemas.openxmlformats.org/officeDocument/2006/relationships/tags" Target="../tags/tag525.xml"/><Relationship Id="rId11" Type="http://schemas.openxmlformats.org/officeDocument/2006/relationships/slideLayout" Target="../slideLayouts/slideLayout3.xml"/><Relationship Id="rId5" Type="http://schemas.openxmlformats.org/officeDocument/2006/relationships/tags" Target="../tags/tag524.xml"/><Relationship Id="rId15" Type="http://schemas.openxmlformats.org/officeDocument/2006/relationships/image" Target="../media/image136.wmf"/><Relationship Id="rId10" Type="http://schemas.openxmlformats.org/officeDocument/2006/relationships/tags" Target="../tags/tag529.xml"/><Relationship Id="rId4" Type="http://schemas.openxmlformats.org/officeDocument/2006/relationships/tags" Target="../tags/tag523.xml"/><Relationship Id="rId9" Type="http://schemas.openxmlformats.org/officeDocument/2006/relationships/tags" Target="../tags/tag528.xml"/><Relationship Id="rId14" Type="http://schemas.openxmlformats.org/officeDocument/2006/relationships/image" Target="../media/image135.wmf"/></Relationships>
</file>

<file path=ppt/slides/_rels/slide93.xml.rels><?xml version="1.0" encoding="UTF-8" standalone="yes"?>
<Relationships xmlns="http://schemas.openxmlformats.org/package/2006/relationships"><Relationship Id="rId8" Type="http://schemas.openxmlformats.org/officeDocument/2006/relationships/tags" Target="../tags/tag537.xml"/><Relationship Id="rId13" Type="http://schemas.openxmlformats.org/officeDocument/2006/relationships/image" Target="../media/image140.wmf"/><Relationship Id="rId3" Type="http://schemas.openxmlformats.org/officeDocument/2006/relationships/tags" Target="../tags/tag532.xml"/><Relationship Id="rId7" Type="http://schemas.openxmlformats.org/officeDocument/2006/relationships/tags" Target="../tags/tag536.xml"/><Relationship Id="rId12" Type="http://schemas.openxmlformats.org/officeDocument/2006/relationships/image" Target="../media/image139.wmf"/><Relationship Id="rId2" Type="http://schemas.openxmlformats.org/officeDocument/2006/relationships/tags" Target="../tags/tag531.xml"/><Relationship Id="rId1" Type="http://schemas.openxmlformats.org/officeDocument/2006/relationships/tags" Target="../tags/tag530.xml"/><Relationship Id="rId6" Type="http://schemas.openxmlformats.org/officeDocument/2006/relationships/tags" Target="../tags/tag535.xml"/><Relationship Id="rId11" Type="http://schemas.openxmlformats.org/officeDocument/2006/relationships/image" Target="../media/image138.wmf"/><Relationship Id="rId5" Type="http://schemas.openxmlformats.org/officeDocument/2006/relationships/tags" Target="../tags/tag534.xml"/><Relationship Id="rId10" Type="http://schemas.openxmlformats.org/officeDocument/2006/relationships/notesSlide" Target="../notesSlides/notesSlide76.xml"/><Relationship Id="rId4" Type="http://schemas.openxmlformats.org/officeDocument/2006/relationships/tags" Target="../tags/tag533.xml"/><Relationship Id="rId9"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8" Type="http://schemas.openxmlformats.org/officeDocument/2006/relationships/slideLayout" Target="../slideLayouts/slideLayout5.xml"/><Relationship Id="rId13" Type="http://schemas.openxmlformats.org/officeDocument/2006/relationships/image" Target="../media/image144.wmf"/><Relationship Id="rId3" Type="http://schemas.openxmlformats.org/officeDocument/2006/relationships/tags" Target="../tags/tag540.xml"/><Relationship Id="rId7" Type="http://schemas.openxmlformats.org/officeDocument/2006/relationships/tags" Target="../tags/tag544.xml"/><Relationship Id="rId12" Type="http://schemas.openxmlformats.org/officeDocument/2006/relationships/image" Target="../media/image143.wmf"/><Relationship Id="rId2" Type="http://schemas.openxmlformats.org/officeDocument/2006/relationships/tags" Target="../tags/tag539.xml"/><Relationship Id="rId1" Type="http://schemas.openxmlformats.org/officeDocument/2006/relationships/tags" Target="../tags/tag538.xml"/><Relationship Id="rId6" Type="http://schemas.openxmlformats.org/officeDocument/2006/relationships/tags" Target="../tags/tag543.xml"/><Relationship Id="rId11" Type="http://schemas.openxmlformats.org/officeDocument/2006/relationships/image" Target="../media/image142.wmf"/><Relationship Id="rId5" Type="http://schemas.openxmlformats.org/officeDocument/2006/relationships/tags" Target="../tags/tag542.xml"/><Relationship Id="rId10" Type="http://schemas.openxmlformats.org/officeDocument/2006/relationships/image" Target="../media/image141.wmf"/><Relationship Id="rId4" Type="http://schemas.openxmlformats.org/officeDocument/2006/relationships/tags" Target="../tags/tag541.xml"/><Relationship Id="rId9" Type="http://schemas.openxmlformats.org/officeDocument/2006/relationships/notesSlide" Target="../notesSlides/notesSlide77.xml"/></Relationships>
</file>

<file path=ppt/slides/_rels/slide95.xml.rels><?xml version="1.0" encoding="UTF-8" standalone="yes"?>
<Relationships xmlns="http://schemas.openxmlformats.org/package/2006/relationships"><Relationship Id="rId8" Type="http://schemas.openxmlformats.org/officeDocument/2006/relationships/tags" Target="../tags/tag552.xml"/><Relationship Id="rId13" Type="http://schemas.openxmlformats.org/officeDocument/2006/relationships/image" Target="../media/image75.wmf"/><Relationship Id="rId3" Type="http://schemas.openxmlformats.org/officeDocument/2006/relationships/tags" Target="../tags/tag547.xml"/><Relationship Id="rId7" Type="http://schemas.openxmlformats.org/officeDocument/2006/relationships/tags" Target="../tags/tag551.xml"/><Relationship Id="rId12" Type="http://schemas.openxmlformats.org/officeDocument/2006/relationships/notesSlide" Target="../notesSlides/notesSlide78.xml"/><Relationship Id="rId2" Type="http://schemas.openxmlformats.org/officeDocument/2006/relationships/tags" Target="../tags/tag546.xml"/><Relationship Id="rId16" Type="http://schemas.openxmlformats.org/officeDocument/2006/relationships/image" Target="../media/image78.wmf"/><Relationship Id="rId1" Type="http://schemas.openxmlformats.org/officeDocument/2006/relationships/tags" Target="../tags/tag545.xml"/><Relationship Id="rId6" Type="http://schemas.openxmlformats.org/officeDocument/2006/relationships/tags" Target="../tags/tag550.xml"/><Relationship Id="rId11" Type="http://schemas.openxmlformats.org/officeDocument/2006/relationships/slideLayout" Target="../slideLayouts/slideLayout3.xml"/><Relationship Id="rId5" Type="http://schemas.openxmlformats.org/officeDocument/2006/relationships/tags" Target="../tags/tag549.xml"/><Relationship Id="rId15" Type="http://schemas.openxmlformats.org/officeDocument/2006/relationships/image" Target="../media/image77.wmf"/><Relationship Id="rId10" Type="http://schemas.openxmlformats.org/officeDocument/2006/relationships/tags" Target="../tags/tag554.xml"/><Relationship Id="rId4" Type="http://schemas.openxmlformats.org/officeDocument/2006/relationships/tags" Target="../tags/tag548.xml"/><Relationship Id="rId9" Type="http://schemas.openxmlformats.org/officeDocument/2006/relationships/tags" Target="../tags/tag553.xml"/><Relationship Id="rId14" Type="http://schemas.openxmlformats.org/officeDocument/2006/relationships/image" Target="../media/image76.wmf"/></Relationships>
</file>

<file path=ppt/slides/_rels/slide96.xml.rels><?xml version="1.0" encoding="UTF-8" standalone="yes"?>
<Relationships xmlns="http://schemas.openxmlformats.org/package/2006/relationships"><Relationship Id="rId8" Type="http://schemas.openxmlformats.org/officeDocument/2006/relationships/tags" Target="../tags/tag562.xml"/><Relationship Id="rId13" Type="http://schemas.openxmlformats.org/officeDocument/2006/relationships/image" Target="../media/image145.wmf"/><Relationship Id="rId3" Type="http://schemas.openxmlformats.org/officeDocument/2006/relationships/tags" Target="../tags/tag557.xml"/><Relationship Id="rId7" Type="http://schemas.openxmlformats.org/officeDocument/2006/relationships/tags" Target="../tags/tag561.xml"/><Relationship Id="rId12" Type="http://schemas.openxmlformats.org/officeDocument/2006/relationships/notesSlide" Target="../notesSlides/notesSlide79.xml"/><Relationship Id="rId2" Type="http://schemas.openxmlformats.org/officeDocument/2006/relationships/tags" Target="../tags/tag556.xml"/><Relationship Id="rId16" Type="http://schemas.openxmlformats.org/officeDocument/2006/relationships/image" Target="../media/image148.wmf"/><Relationship Id="rId1" Type="http://schemas.openxmlformats.org/officeDocument/2006/relationships/tags" Target="../tags/tag555.xml"/><Relationship Id="rId6" Type="http://schemas.openxmlformats.org/officeDocument/2006/relationships/tags" Target="../tags/tag560.xml"/><Relationship Id="rId11" Type="http://schemas.openxmlformats.org/officeDocument/2006/relationships/slideLayout" Target="../slideLayouts/slideLayout12.xml"/><Relationship Id="rId5" Type="http://schemas.openxmlformats.org/officeDocument/2006/relationships/tags" Target="../tags/tag559.xml"/><Relationship Id="rId15" Type="http://schemas.openxmlformats.org/officeDocument/2006/relationships/image" Target="../media/image147.wmf"/><Relationship Id="rId10" Type="http://schemas.openxmlformats.org/officeDocument/2006/relationships/tags" Target="../tags/tag564.xml"/><Relationship Id="rId4" Type="http://schemas.openxmlformats.org/officeDocument/2006/relationships/tags" Target="../tags/tag558.xml"/><Relationship Id="rId9" Type="http://schemas.openxmlformats.org/officeDocument/2006/relationships/tags" Target="../tags/tag563.xml"/><Relationship Id="rId14" Type="http://schemas.openxmlformats.org/officeDocument/2006/relationships/image" Target="../media/image146.wmf"/></Relationships>
</file>

<file path=ppt/slides/_rels/slide97.xml.rels><?xml version="1.0" encoding="UTF-8" standalone="yes"?>
<Relationships xmlns="http://schemas.openxmlformats.org/package/2006/relationships"><Relationship Id="rId8" Type="http://schemas.openxmlformats.org/officeDocument/2006/relationships/tags" Target="../tags/tag572.xml"/><Relationship Id="rId13" Type="http://schemas.openxmlformats.org/officeDocument/2006/relationships/image" Target="../media/image149.wmf"/><Relationship Id="rId3" Type="http://schemas.openxmlformats.org/officeDocument/2006/relationships/tags" Target="../tags/tag567.xml"/><Relationship Id="rId7" Type="http://schemas.openxmlformats.org/officeDocument/2006/relationships/tags" Target="../tags/tag571.xml"/><Relationship Id="rId12" Type="http://schemas.openxmlformats.org/officeDocument/2006/relationships/notesSlide" Target="../notesSlides/notesSlide80.xml"/><Relationship Id="rId2" Type="http://schemas.openxmlformats.org/officeDocument/2006/relationships/tags" Target="../tags/tag566.xml"/><Relationship Id="rId16" Type="http://schemas.openxmlformats.org/officeDocument/2006/relationships/image" Target="../media/image152.wmf"/><Relationship Id="rId1" Type="http://schemas.openxmlformats.org/officeDocument/2006/relationships/tags" Target="../tags/tag565.xml"/><Relationship Id="rId6" Type="http://schemas.openxmlformats.org/officeDocument/2006/relationships/tags" Target="../tags/tag570.xml"/><Relationship Id="rId11" Type="http://schemas.openxmlformats.org/officeDocument/2006/relationships/slideLayout" Target="../slideLayouts/slideLayout3.xml"/><Relationship Id="rId5" Type="http://schemas.openxmlformats.org/officeDocument/2006/relationships/tags" Target="../tags/tag569.xml"/><Relationship Id="rId15" Type="http://schemas.openxmlformats.org/officeDocument/2006/relationships/image" Target="../media/image151.wmf"/><Relationship Id="rId10" Type="http://schemas.openxmlformats.org/officeDocument/2006/relationships/tags" Target="../tags/tag574.xml"/><Relationship Id="rId4" Type="http://schemas.openxmlformats.org/officeDocument/2006/relationships/tags" Target="../tags/tag568.xml"/><Relationship Id="rId9" Type="http://schemas.openxmlformats.org/officeDocument/2006/relationships/tags" Target="../tags/tag573.xml"/><Relationship Id="rId14" Type="http://schemas.openxmlformats.org/officeDocument/2006/relationships/image" Target="../media/image150.wmf"/></Relationships>
</file>

<file path=ppt/slides/_rels/slide98.xml.rels><?xml version="1.0" encoding="UTF-8" standalone="yes"?>
<Relationships xmlns="http://schemas.openxmlformats.org/package/2006/relationships"><Relationship Id="rId8" Type="http://schemas.openxmlformats.org/officeDocument/2006/relationships/notesSlide" Target="../notesSlides/notesSlide81.xml"/><Relationship Id="rId3" Type="http://schemas.openxmlformats.org/officeDocument/2006/relationships/tags" Target="../tags/tag577.xml"/><Relationship Id="rId7" Type="http://schemas.openxmlformats.org/officeDocument/2006/relationships/slideLayout" Target="../slideLayouts/slideLayout3.xml"/><Relationship Id="rId2" Type="http://schemas.openxmlformats.org/officeDocument/2006/relationships/tags" Target="../tags/tag576.xml"/><Relationship Id="rId1" Type="http://schemas.openxmlformats.org/officeDocument/2006/relationships/tags" Target="../tags/tag575.xml"/><Relationship Id="rId6" Type="http://schemas.openxmlformats.org/officeDocument/2006/relationships/tags" Target="../tags/tag580.xml"/><Relationship Id="rId5" Type="http://schemas.openxmlformats.org/officeDocument/2006/relationships/tags" Target="../tags/tag579.xml"/><Relationship Id="rId10" Type="http://schemas.openxmlformats.org/officeDocument/2006/relationships/image" Target="../media/image154.wmf"/><Relationship Id="rId4" Type="http://schemas.openxmlformats.org/officeDocument/2006/relationships/tags" Target="../tags/tag578.xml"/><Relationship Id="rId9" Type="http://schemas.openxmlformats.org/officeDocument/2006/relationships/image" Target="../media/image15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3398838" y="3363913"/>
            <a:ext cx="4933950" cy="942975"/>
          </a:xfrm>
        </p:spPr>
        <p:txBody>
          <a:bodyPr/>
          <a:lstStyle/>
          <a:p>
            <a:pPr algn="r"/>
            <a:r>
              <a:rPr lang="en-US" dirty="0" smtClean="0"/>
              <a:t>Handbook of Empirical Corporate Finance: The Financial  Checkup and Valuation</a:t>
            </a:r>
            <a:r>
              <a:rPr lang="en-US" sz="1000" dirty="0" smtClean="0"/>
              <a:t/>
            </a:r>
            <a:br>
              <a:rPr lang="en-US" sz="1000" dirty="0" smtClean="0"/>
            </a:br>
            <a:r>
              <a:rPr lang="en-US" sz="1800" b="0" i="1" dirty="0" smtClean="0"/>
              <a:t/>
            </a:r>
            <a:br>
              <a:rPr lang="en-US" sz="1800" b="0" i="1" dirty="0" smtClean="0"/>
            </a:br>
            <a:r>
              <a:rPr lang="en-US" sz="1800" b="0" i="1" dirty="0" smtClean="0"/>
              <a:t/>
            </a:r>
            <a:br>
              <a:rPr lang="en-US" sz="1800" b="0" i="1" dirty="0" smtClean="0"/>
            </a:br>
            <a:r>
              <a:rPr lang="en-US" sz="1800" b="0" i="1" dirty="0" smtClean="0"/>
              <a:t>by</a:t>
            </a:r>
            <a:r>
              <a:rPr lang="en-US" sz="1800" b="0" dirty="0" smtClean="0"/>
              <a:t> </a:t>
            </a:r>
            <a:r>
              <a:rPr lang="en-US" sz="1800" i="1" dirty="0" err="1" smtClean="0"/>
              <a:t>Bexa</a:t>
            </a:r>
            <a:r>
              <a:rPr lang="en-US" sz="1800" i="1" dirty="0" smtClean="0"/>
              <a:t> Capital Advisors</a:t>
            </a:r>
            <a:endParaRPr lang="en-US" i="1" dirty="0" smtClean="0"/>
          </a:p>
        </p:txBody>
      </p:sp>
      <p:sp>
        <p:nvSpPr>
          <p:cNvPr id="10243" name="Subtitle 2"/>
          <p:cNvSpPr>
            <a:spLocks noGrp="1"/>
          </p:cNvSpPr>
          <p:nvPr>
            <p:ph type="subTitle" idx="1"/>
          </p:nvPr>
        </p:nvSpPr>
        <p:spPr>
          <a:xfrm>
            <a:off x="460375" y="5453063"/>
            <a:ext cx="2476500" cy="423862"/>
          </a:xfrm>
        </p:spPr>
        <p:txBody>
          <a:bodyPr/>
          <a:lstStyle/>
          <a:p>
            <a:r>
              <a:rPr lang="en-US" sz="1600" dirty="0" smtClean="0"/>
              <a:t>Spring 2011</a:t>
            </a:r>
          </a:p>
        </p:txBody>
      </p:sp>
      <p:sp>
        <p:nvSpPr>
          <p:cNvPr id="10244" name="Slide Number Placeholder 3"/>
          <p:cNvSpPr>
            <a:spLocks noGrp="1"/>
          </p:cNvSpPr>
          <p:nvPr>
            <p:ph type="sldNum" sz="quarter" idx="10"/>
          </p:nvPr>
        </p:nvSpPr>
        <p:spPr>
          <a:noFill/>
        </p:spPr>
        <p:txBody>
          <a:bodyPr/>
          <a:lstStyle/>
          <a:p>
            <a:fld id="{5B7EF1DB-96A7-4210-B149-16294C56AD84}" type="slidenum">
              <a:rPr smtClean="0"/>
              <a:pPr/>
              <a:t>0</a:t>
            </a:fld>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p:spPr>
        <p:txBody>
          <a:bodyPr/>
          <a:lstStyle/>
          <a:p>
            <a:pPr defTabSz="950913"/>
            <a:fld id="{B87C029D-685D-4AB4-B207-A1055A7BE219}" type="slidenum">
              <a:rPr smtClean="0"/>
              <a:pPr defTabSz="950913"/>
              <a:t>1</a:t>
            </a:fld>
            <a:endParaRPr lang="en-US" smtClean="0"/>
          </a:p>
        </p:txBody>
      </p:sp>
      <p:graphicFrame>
        <p:nvGraphicFramePr>
          <p:cNvPr id="5" name="Table 4"/>
          <p:cNvGraphicFramePr>
            <a:graphicFrameLocks noGrp="1"/>
          </p:cNvGraphicFramePr>
          <p:nvPr/>
        </p:nvGraphicFramePr>
        <p:xfrm>
          <a:off x="619125" y="1249363"/>
          <a:ext cx="4895284" cy="4820920"/>
        </p:xfrm>
        <a:graphic>
          <a:graphicData uri="http://schemas.openxmlformats.org/drawingml/2006/table">
            <a:tbl>
              <a:tblPr bandRow="1">
                <a:tableStyleId>{F5AB1C69-6EDB-4FF4-983F-18BD219EF322}</a:tableStyleId>
              </a:tblPr>
              <a:tblGrid>
                <a:gridCol w="411953"/>
                <a:gridCol w="4483331"/>
              </a:tblGrid>
              <a:tr h="370840">
                <a:tc>
                  <a:txBody>
                    <a:bodyPr/>
                    <a:lstStyle/>
                    <a:p>
                      <a:pPr marL="457200" indent="-457200" algn="ctr">
                        <a:spcBef>
                          <a:spcPct val="100000"/>
                        </a:spcBef>
                        <a:tabLst>
                          <a:tab pos="457200" algn="l"/>
                          <a:tab pos="914400" algn="l"/>
                        </a:tabLst>
                      </a:pPr>
                      <a:r>
                        <a:rPr lang="en-US" sz="1400" b="0" dirty="0" smtClean="0">
                          <a:solidFill>
                            <a:schemeClr val="tx1"/>
                          </a:solidFill>
                        </a:rPr>
                        <a:t>1 </a:t>
                      </a:r>
                    </a:p>
                  </a:txBody>
                  <a:tcPr>
                    <a:lnB w="12700" cap="flat" cmpd="sng" algn="ctr">
                      <a:solidFill>
                        <a:schemeClr val="tx1"/>
                      </a:solidFill>
                      <a:prstDash val="sysDot"/>
                      <a:round/>
                      <a:headEnd type="none" w="med" len="med"/>
                      <a:tailEnd type="none" w="med" len="med"/>
                    </a:lnB>
                  </a:tcPr>
                </a:tc>
                <a:tc>
                  <a:txBody>
                    <a:bodyPr/>
                    <a:lstStyle/>
                    <a:p>
                      <a:pPr marL="457200" indent="-457200">
                        <a:spcBef>
                          <a:spcPct val="100000"/>
                        </a:spcBef>
                        <a:tabLst>
                          <a:tab pos="457200" algn="l"/>
                          <a:tab pos="914400" algn="l"/>
                        </a:tabLst>
                      </a:pPr>
                      <a:r>
                        <a:rPr lang="en-US" sz="1400" b="0" dirty="0" smtClean="0">
                          <a:solidFill>
                            <a:schemeClr val="tx1"/>
                          </a:solidFill>
                        </a:rPr>
                        <a:t>About  the Financial Strategy Group</a:t>
                      </a:r>
                    </a:p>
                  </a:txBody>
                  <a:tcPr>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The Financial Checkup</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3</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Quantitative Credit Ratings</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457200" indent="-457200" algn="ctr">
                        <a:spcBef>
                          <a:spcPct val="100000"/>
                        </a:spcBef>
                        <a:tabLst>
                          <a:tab pos="457200" algn="l"/>
                          <a:tab pos="914400" algn="l"/>
                        </a:tabLst>
                      </a:pPr>
                      <a:r>
                        <a:rPr lang="en-US" sz="1400" b="0" dirty="0" smtClean="0">
                          <a:solidFill>
                            <a:schemeClr val="tx1"/>
                          </a:solidFill>
                        </a:rPr>
                        <a:t>4</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457200" indent="-457200">
                        <a:spcBef>
                          <a:spcPct val="100000"/>
                        </a:spcBef>
                        <a:tabLst>
                          <a:tab pos="457200" algn="l"/>
                          <a:tab pos="914400" algn="l"/>
                        </a:tabLst>
                      </a:pPr>
                      <a:r>
                        <a:rPr lang="en-US" sz="1400" b="0" dirty="0" smtClean="0">
                          <a:solidFill>
                            <a:schemeClr val="tx1"/>
                          </a:solidFill>
                        </a:rPr>
                        <a:t>Optimal Capital Structure</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457200" marR="0" indent="-457200" algn="ctr" defTabSz="914400" rtl="0" eaLnBrk="1" fontAlgn="auto" latinLnBrk="0" hangingPunct="1">
                        <a:lnSpc>
                          <a:spcPct val="100000"/>
                        </a:lnSpc>
                        <a:spcBef>
                          <a:spcPct val="100000"/>
                        </a:spcBef>
                        <a:spcAft>
                          <a:spcPts val="0"/>
                        </a:spcAft>
                        <a:buClrTx/>
                        <a:buSzTx/>
                        <a:buFontTx/>
                        <a:buNone/>
                        <a:tabLst>
                          <a:tab pos="457200" algn="l"/>
                          <a:tab pos="914400" algn="l"/>
                        </a:tabLst>
                        <a:defRPr/>
                      </a:pPr>
                      <a:r>
                        <a:rPr lang="en-US" sz="1400" b="0" dirty="0" smtClean="0">
                          <a:solidFill>
                            <a:schemeClr val="tx1"/>
                          </a:solidFill>
                        </a:rPr>
                        <a:t>5</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457200" marR="0" indent="-457200" algn="l" defTabSz="914400" rtl="0" eaLnBrk="1" fontAlgn="auto" latinLnBrk="0" hangingPunct="1">
                        <a:lnSpc>
                          <a:spcPct val="100000"/>
                        </a:lnSpc>
                        <a:spcBef>
                          <a:spcPct val="100000"/>
                        </a:spcBef>
                        <a:spcAft>
                          <a:spcPts val="0"/>
                        </a:spcAft>
                        <a:buClrTx/>
                        <a:buSzTx/>
                        <a:buFontTx/>
                        <a:buNone/>
                        <a:tabLst>
                          <a:tab pos="457200" algn="l"/>
                          <a:tab pos="914400" algn="l"/>
                        </a:tabLst>
                        <a:defRPr/>
                      </a:pPr>
                      <a:r>
                        <a:rPr lang="en-US" sz="1400" b="0" dirty="0" smtClean="0">
                          <a:solidFill>
                            <a:schemeClr val="tx1"/>
                          </a:solidFill>
                        </a:rPr>
                        <a:t>Liability Management</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6</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Pension &amp; OPEBs</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7</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Optimal Cash Balance</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8</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Shareholder Payout Policy</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9</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Stock Price Effect of Corporate Actions</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10</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Foreign Exchange Exposure Management</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457200" indent="-457200" algn="ctr">
                        <a:spcBef>
                          <a:spcPct val="100000"/>
                        </a:spcBef>
                        <a:tabLst>
                          <a:tab pos="457200" algn="l"/>
                          <a:tab pos="914400" algn="l"/>
                        </a:tabLst>
                      </a:pPr>
                      <a:r>
                        <a:rPr lang="en-US" sz="1400" b="0" dirty="0" smtClean="0">
                          <a:solidFill>
                            <a:schemeClr val="tx1"/>
                          </a:solidFill>
                        </a:rPr>
                        <a:t>11</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457200" indent="-457200">
                        <a:spcBef>
                          <a:spcPct val="100000"/>
                        </a:spcBef>
                        <a:tabLst>
                          <a:tab pos="457200" algn="l"/>
                          <a:tab pos="914400" algn="l"/>
                        </a:tabLst>
                      </a:pPr>
                      <a:r>
                        <a:rPr lang="en-US" sz="1400" b="0" dirty="0" smtClean="0">
                          <a:solidFill>
                            <a:schemeClr val="tx1"/>
                          </a:solidFill>
                        </a:rPr>
                        <a:t>Cost of Capital	</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12</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International Cost of Capital</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13</a:t>
                      </a:r>
                    </a:p>
                  </a:txBody>
                  <a:tcPr>
                    <a:lnT w="12700" cap="flat" cmpd="sng" algn="ctr">
                      <a:solidFill>
                        <a:schemeClr val="tx1"/>
                      </a:solidFill>
                      <a:prstDash val="sysDot"/>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Conglomerate Discounts</a:t>
                      </a:r>
                    </a:p>
                  </a:txBody>
                  <a:tcPr>
                    <a:lnT w="12700" cap="flat" cmpd="sng" algn="ctr">
                      <a:solidFill>
                        <a:schemeClr val="tx1"/>
                      </a:solidFill>
                      <a:prstDash val="sysDot"/>
                      <a:round/>
                      <a:headEnd type="none" w="med" len="med"/>
                      <a:tailEnd type="none" w="med" len="med"/>
                    </a:lnT>
                  </a:tcPr>
                </a:tc>
              </a:tr>
            </a:tbl>
          </a:graphicData>
        </a:graphic>
      </p:graphicFrame>
      <p:sp>
        <p:nvSpPr>
          <p:cNvPr id="11311" name="Rectangle 7"/>
          <p:cNvSpPr>
            <a:spLocks noGrp="1" noChangeArrowheads="1"/>
          </p:cNvSpPr>
          <p:nvPr>
            <p:ph type="title"/>
          </p:nvPr>
        </p:nvSpPr>
        <p:spPr>
          <a:xfrm>
            <a:off x="482600" y="44450"/>
            <a:ext cx="6878638" cy="822325"/>
          </a:xfrm>
        </p:spPr>
        <p:txBody>
          <a:bodyPr/>
          <a:lstStyle/>
          <a:p>
            <a:pPr eaLnBrk="1" hangingPunct="1"/>
            <a:r>
              <a:rPr lang="en-US" smtClean="0"/>
              <a:t>Table of Contents</a:t>
            </a: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r>
              <a:rPr lang="en-US" sz="2800" b="0" dirty="0" smtClean="0"/>
              <a:t>About the Financial Strategy Group</a:t>
            </a:r>
          </a:p>
        </p:txBody>
      </p:sp>
      <p:sp>
        <p:nvSpPr>
          <p:cNvPr id="4" name="Subtitle 3"/>
          <p:cNvSpPr>
            <a:spLocks noGrp="1"/>
          </p:cNvSpPr>
          <p:nvPr>
            <p:ph type="subTitle" idx="1"/>
          </p:nvPr>
        </p:nvSpPr>
        <p:spPr>
          <a:xfrm>
            <a:off x="464024" y="1276349"/>
            <a:ext cx="4849362" cy="607041"/>
          </a:xfrm>
        </p:spPr>
        <p:txBody>
          <a:bodyPr/>
          <a:lstStyle/>
          <a:p>
            <a:r>
              <a:rPr lang="en-US" sz="2800" dirty="0" err="1" smtClean="0"/>
              <a:t>Bexa</a:t>
            </a:r>
            <a:r>
              <a:rPr lang="en-US" sz="2800" dirty="0" smtClean="0"/>
              <a:t> Capital Advisors Origins</a:t>
            </a:r>
            <a:endParaRPr lang="en-US" sz="2800" dirty="0"/>
          </a:p>
        </p:txBody>
      </p:sp>
      <p:sp>
        <p:nvSpPr>
          <p:cNvPr id="12291" name="Slide Number Placeholder 2"/>
          <p:cNvSpPr>
            <a:spLocks noGrp="1"/>
          </p:cNvSpPr>
          <p:nvPr>
            <p:ph type="sldNum" sz="quarter" idx="10"/>
          </p:nvPr>
        </p:nvSpPr>
        <p:spPr>
          <a:noFill/>
        </p:spPr>
        <p:txBody>
          <a:bodyPr/>
          <a:lstStyle/>
          <a:p>
            <a:fld id="{AB5C0B7B-BBDB-4446-BAB9-1652D6C0A1AA}" type="slidenum">
              <a:rPr smtClean="0"/>
              <a:pPr/>
              <a:t>2</a:t>
            </a:fld>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p:spPr>
        <p:txBody>
          <a:bodyPr/>
          <a:lstStyle/>
          <a:p>
            <a:pPr defTabSz="950913"/>
            <a:fld id="{9664355C-5ED7-4128-A0E4-3C1DCD27D58A}" type="slidenum">
              <a:rPr smtClean="0"/>
              <a:pPr defTabSz="950913"/>
              <a:t>3</a:t>
            </a:fld>
            <a:endParaRPr lang="en-US" smtClean="0"/>
          </a:p>
        </p:txBody>
      </p:sp>
      <p:sp>
        <p:nvSpPr>
          <p:cNvPr id="13315" name="Line 2"/>
          <p:cNvSpPr>
            <a:spLocks noChangeShapeType="1"/>
          </p:cNvSpPr>
          <p:nvPr/>
        </p:nvSpPr>
        <p:spPr bwMode="auto">
          <a:xfrm flipH="1" flipV="1">
            <a:off x="3330575" y="2193925"/>
            <a:ext cx="911225" cy="485775"/>
          </a:xfrm>
          <a:prstGeom prst="line">
            <a:avLst/>
          </a:prstGeom>
          <a:noFill/>
          <a:ln w="12700">
            <a:solidFill>
              <a:schemeClr val="tx1"/>
            </a:solidFill>
            <a:round/>
            <a:headEnd/>
            <a:tailEnd/>
          </a:ln>
        </p:spPr>
        <p:txBody>
          <a:bodyPr wrap="none" anchor="ctr"/>
          <a:lstStyle/>
          <a:p>
            <a:endParaRPr lang="en-US"/>
          </a:p>
        </p:txBody>
      </p:sp>
      <p:sp>
        <p:nvSpPr>
          <p:cNvPr id="13316" name="Line 3"/>
          <p:cNvSpPr>
            <a:spLocks noChangeShapeType="1"/>
          </p:cNvSpPr>
          <p:nvPr/>
        </p:nvSpPr>
        <p:spPr bwMode="auto">
          <a:xfrm flipV="1">
            <a:off x="4927600" y="2197100"/>
            <a:ext cx="755650" cy="469900"/>
          </a:xfrm>
          <a:prstGeom prst="line">
            <a:avLst/>
          </a:prstGeom>
          <a:noFill/>
          <a:ln w="12700">
            <a:solidFill>
              <a:schemeClr val="tx1"/>
            </a:solidFill>
            <a:round/>
            <a:headEnd/>
            <a:tailEnd/>
          </a:ln>
        </p:spPr>
        <p:txBody>
          <a:bodyPr wrap="none" anchor="ctr"/>
          <a:lstStyle/>
          <a:p>
            <a:endParaRPr lang="en-US"/>
          </a:p>
        </p:txBody>
      </p:sp>
      <p:sp>
        <p:nvSpPr>
          <p:cNvPr id="13317" name="Line 4"/>
          <p:cNvSpPr>
            <a:spLocks noChangeShapeType="1"/>
          </p:cNvSpPr>
          <p:nvPr/>
        </p:nvSpPr>
        <p:spPr bwMode="auto">
          <a:xfrm flipV="1">
            <a:off x="3355975" y="3695700"/>
            <a:ext cx="860425" cy="476250"/>
          </a:xfrm>
          <a:prstGeom prst="line">
            <a:avLst/>
          </a:prstGeom>
          <a:noFill/>
          <a:ln w="12700">
            <a:solidFill>
              <a:schemeClr val="tx1"/>
            </a:solidFill>
            <a:round/>
            <a:headEnd/>
            <a:tailEnd/>
          </a:ln>
        </p:spPr>
        <p:txBody>
          <a:bodyPr wrap="none" anchor="ctr"/>
          <a:lstStyle/>
          <a:p>
            <a:endParaRPr lang="en-US"/>
          </a:p>
        </p:txBody>
      </p:sp>
      <p:sp>
        <p:nvSpPr>
          <p:cNvPr id="13318" name="Line 5"/>
          <p:cNvSpPr>
            <a:spLocks noChangeShapeType="1"/>
          </p:cNvSpPr>
          <p:nvPr/>
        </p:nvSpPr>
        <p:spPr bwMode="auto">
          <a:xfrm>
            <a:off x="4953000" y="3714750"/>
            <a:ext cx="774700" cy="482600"/>
          </a:xfrm>
          <a:prstGeom prst="line">
            <a:avLst/>
          </a:prstGeom>
          <a:noFill/>
          <a:ln w="12700">
            <a:solidFill>
              <a:schemeClr val="tx1"/>
            </a:solidFill>
            <a:round/>
            <a:headEnd/>
            <a:tailEnd/>
          </a:ln>
        </p:spPr>
        <p:txBody>
          <a:bodyPr wrap="none" anchor="ctr"/>
          <a:lstStyle/>
          <a:p>
            <a:endParaRPr lang="en-US"/>
          </a:p>
        </p:txBody>
      </p:sp>
      <p:sp>
        <p:nvSpPr>
          <p:cNvPr id="13319" name="Line 6"/>
          <p:cNvSpPr>
            <a:spLocks noChangeShapeType="1"/>
          </p:cNvSpPr>
          <p:nvPr/>
        </p:nvSpPr>
        <p:spPr bwMode="auto">
          <a:xfrm>
            <a:off x="2590800" y="3175000"/>
            <a:ext cx="1393825" cy="0"/>
          </a:xfrm>
          <a:prstGeom prst="line">
            <a:avLst/>
          </a:prstGeom>
          <a:noFill/>
          <a:ln w="12700">
            <a:solidFill>
              <a:schemeClr val="tx1"/>
            </a:solidFill>
            <a:round/>
            <a:headEnd/>
            <a:tailEnd/>
          </a:ln>
        </p:spPr>
        <p:txBody>
          <a:bodyPr wrap="none" anchor="ctr"/>
          <a:lstStyle/>
          <a:p>
            <a:endParaRPr lang="en-US"/>
          </a:p>
        </p:txBody>
      </p:sp>
      <p:sp>
        <p:nvSpPr>
          <p:cNvPr id="13320" name="Rectangle 7"/>
          <p:cNvSpPr>
            <a:spLocks noGrp="1" noChangeArrowheads="1"/>
          </p:cNvSpPr>
          <p:nvPr>
            <p:ph type="title"/>
          </p:nvPr>
        </p:nvSpPr>
        <p:spPr>
          <a:xfrm>
            <a:off x="473075" y="44450"/>
            <a:ext cx="7385050" cy="822325"/>
          </a:xfrm>
        </p:spPr>
        <p:txBody>
          <a:bodyPr/>
          <a:lstStyle/>
          <a:p>
            <a:pPr eaLnBrk="1" hangingPunct="1"/>
            <a:r>
              <a:rPr lang="en-US" dirty="0" err="1" smtClean="0"/>
              <a:t>Bexa</a:t>
            </a:r>
            <a:r>
              <a:rPr lang="en-US" dirty="0" smtClean="0"/>
              <a:t> Capital Advisors</a:t>
            </a:r>
          </a:p>
        </p:txBody>
      </p:sp>
      <p:sp>
        <p:nvSpPr>
          <p:cNvPr id="13321" name="AutoShape 8"/>
          <p:cNvSpPr>
            <a:spLocks noChangeArrowheads="1"/>
          </p:cNvSpPr>
          <p:nvPr/>
        </p:nvSpPr>
        <p:spPr bwMode="gray">
          <a:xfrm>
            <a:off x="3829050" y="2655888"/>
            <a:ext cx="1493838" cy="1050925"/>
          </a:xfrm>
          <a:prstGeom prst="hexagon">
            <a:avLst>
              <a:gd name="adj" fmla="val 35536"/>
              <a:gd name="vf" fmla="val 115470"/>
            </a:avLst>
          </a:prstGeom>
          <a:solidFill>
            <a:srgbClr val="DF103F"/>
          </a:solidFill>
          <a:ln w="9525">
            <a:solidFill>
              <a:schemeClr val="tx1"/>
            </a:solidFill>
            <a:miter lim="800000"/>
            <a:headEnd/>
            <a:tailEnd/>
          </a:ln>
        </p:spPr>
        <p:txBody>
          <a:bodyPr lIns="82058" tIns="41029" rIns="82058" bIns="41029" anchor="ctr" anchorCtr="1">
            <a:spAutoFit/>
          </a:bodyPr>
          <a:lstStyle/>
          <a:p>
            <a:pPr defTabSz="820738" eaLnBrk="0" hangingPunct="0">
              <a:spcBef>
                <a:spcPct val="50000"/>
              </a:spcBef>
            </a:pPr>
            <a:r>
              <a:rPr lang="en-US" b="1">
                <a:solidFill>
                  <a:schemeClr val="bg1"/>
                </a:solidFill>
              </a:rPr>
              <a:t>Financial</a:t>
            </a:r>
            <a:br>
              <a:rPr lang="en-US" b="1">
                <a:solidFill>
                  <a:schemeClr val="bg1"/>
                </a:solidFill>
              </a:rPr>
            </a:br>
            <a:r>
              <a:rPr lang="en-US" b="1">
                <a:solidFill>
                  <a:schemeClr val="bg1"/>
                </a:solidFill>
              </a:rPr>
              <a:t>Strategy</a:t>
            </a:r>
            <a:br>
              <a:rPr lang="en-US" b="1">
                <a:solidFill>
                  <a:schemeClr val="bg1"/>
                </a:solidFill>
              </a:rPr>
            </a:br>
            <a:r>
              <a:rPr lang="en-US" b="1">
                <a:solidFill>
                  <a:schemeClr val="bg1"/>
                </a:solidFill>
              </a:rPr>
              <a:t>Group</a:t>
            </a:r>
          </a:p>
        </p:txBody>
      </p:sp>
      <p:sp>
        <p:nvSpPr>
          <p:cNvPr id="13322" name="AutoShape 9"/>
          <p:cNvSpPr>
            <a:spLocks noChangeArrowheads="1"/>
          </p:cNvSpPr>
          <p:nvPr/>
        </p:nvSpPr>
        <p:spPr bwMode="gray">
          <a:xfrm rot="-5400000" flipH="1" flipV="1">
            <a:off x="6969125" y="1722438"/>
            <a:ext cx="409575" cy="476250"/>
          </a:xfrm>
          <a:custGeom>
            <a:avLst/>
            <a:gdLst>
              <a:gd name="T0" fmla="*/ 1955429878 w 21600"/>
              <a:gd name="T1" fmla="*/ 0 h 21600"/>
              <a:gd name="T2" fmla="*/ 1955429878 w 21600"/>
              <a:gd name="T3" fmla="*/ 2147483647 h 21600"/>
              <a:gd name="T4" fmla="*/ 418464902 w 21600"/>
              <a:gd name="T5" fmla="*/ 2147483647 h 21600"/>
              <a:gd name="T6" fmla="*/ 2147483647 w 21600"/>
              <a:gd name="T7" fmla="*/ 143667533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9525">
            <a:solidFill>
              <a:schemeClr val="tx1"/>
            </a:solidFill>
            <a:miter lim="800000"/>
            <a:headEnd/>
            <a:tailEnd/>
          </a:ln>
        </p:spPr>
        <p:txBody>
          <a:bodyPr rot="10800000" vert="eaVert" anchor="ctr">
            <a:spAutoFit/>
          </a:bodyPr>
          <a:lstStyle/>
          <a:p>
            <a:endParaRPr lang="en-US"/>
          </a:p>
        </p:txBody>
      </p:sp>
      <p:sp>
        <p:nvSpPr>
          <p:cNvPr id="13323" name="AutoShape 10"/>
          <p:cNvSpPr>
            <a:spLocks noChangeArrowheads="1"/>
          </p:cNvSpPr>
          <p:nvPr/>
        </p:nvSpPr>
        <p:spPr bwMode="gray">
          <a:xfrm flipH="1" flipV="1">
            <a:off x="7046913" y="4435475"/>
            <a:ext cx="422275" cy="461963"/>
          </a:xfrm>
          <a:custGeom>
            <a:avLst/>
            <a:gdLst>
              <a:gd name="T0" fmla="*/ 2147483647 w 21600"/>
              <a:gd name="T1" fmla="*/ 0 h 21600"/>
              <a:gd name="T2" fmla="*/ 2147483647 w 21600"/>
              <a:gd name="T3" fmla="*/ 2147483647 h 21600"/>
              <a:gd name="T4" fmla="*/ 472837255 w 21600"/>
              <a:gd name="T5" fmla="*/ 2147483647 h 21600"/>
              <a:gd name="T6" fmla="*/ 2147483647 w 21600"/>
              <a:gd name="T7" fmla="*/ 127188188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9525">
            <a:solidFill>
              <a:schemeClr val="tx1"/>
            </a:solidFill>
            <a:miter lim="800000"/>
            <a:headEnd/>
            <a:tailEnd/>
          </a:ln>
        </p:spPr>
        <p:txBody>
          <a:bodyPr rot="10800000" anchor="ctr">
            <a:spAutoFit/>
          </a:bodyPr>
          <a:lstStyle/>
          <a:p>
            <a:endParaRPr lang="en-US"/>
          </a:p>
        </p:txBody>
      </p:sp>
      <p:sp>
        <p:nvSpPr>
          <p:cNvPr id="13324" name="AutoShape 11"/>
          <p:cNvSpPr>
            <a:spLocks noChangeArrowheads="1"/>
          </p:cNvSpPr>
          <p:nvPr/>
        </p:nvSpPr>
        <p:spPr bwMode="gray">
          <a:xfrm rot="10800000">
            <a:off x="4295775" y="4752975"/>
            <a:ext cx="519113" cy="265113"/>
          </a:xfrm>
          <a:prstGeom prst="rightArrow">
            <a:avLst>
              <a:gd name="adj1" fmla="val 50000"/>
              <a:gd name="adj2" fmla="val 48952"/>
            </a:avLst>
          </a:prstGeom>
          <a:solidFill>
            <a:schemeClr val="accent2"/>
          </a:solidFill>
          <a:ln w="9525">
            <a:solidFill>
              <a:schemeClr val="tx1"/>
            </a:solidFill>
            <a:miter lim="800000"/>
            <a:headEnd/>
            <a:tailEnd/>
          </a:ln>
        </p:spPr>
        <p:txBody>
          <a:bodyPr rot="10800000" anchor="ctr">
            <a:spAutoFit/>
          </a:bodyPr>
          <a:lstStyle/>
          <a:p>
            <a:endParaRPr lang="en-US"/>
          </a:p>
        </p:txBody>
      </p:sp>
      <p:sp>
        <p:nvSpPr>
          <p:cNvPr id="13325" name="AutoShape 12"/>
          <p:cNvSpPr>
            <a:spLocks noChangeArrowheads="1"/>
          </p:cNvSpPr>
          <p:nvPr/>
        </p:nvSpPr>
        <p:spPr bwMode="gray">
          <a:xfrm rot="5400000" flipH="1" flipV="1">
            <a:off x="1692275" y="4386263"/>
            <a:ext cx="409575" cy="476250"/>
          </a:xfrm>
          <a:custGeom>
            <a:avLst/>
            <a:gdLst>
              <a:gd name="T0" fmla="*/ 1955429878 w 21600"/>
              <a:gd name="T1" fmla="*/ 0 h 21600"/>
              <a:gd name="T2" fmla="*/ 1955429878 w 21600"/>
              <a:gd name="T3" fmla="*/ 2147483647 h 21600"/>
              <a:gd name="T4" fmla="*/ 418464902 w 21600"/>
              <a:gd name="T5" fmla="*/ 2147483647 h 21600"/>
              <a:gd name="T6" fmla="*/ 2147483647 w 21600"/>
              <a:gd name="T7" fmla="*/ 143667533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9525">
            <a:solidFill>
              <a:schemeClr val="tx1"/>
            </a:solidFill>
            <a:miter lim="800000"/>
            <a:headEnd/>
            <a:tailEnd/>
          </a:ln>
        </p:spPr>
        <p:txBody>
          <a:bodyPr vert="eaVert" anchor="ctr">
            <a:spAutoFit/>
          </a:bodyPr>
          <a:lstStyle/>
          <a:p>
            <a:endParaRPr lang="en-US"/>
          </a:p>
        </p:txBody>
      </p:sp>
      <p:sp>
        <p:nvSpPr>
          <p:cNvPr id="13326" name="AutoShape 13"/>
          <p:cNvSpPr>
            <a:spLocks noChangeArrowheads="1"/>
          </p:cNvSpPr>
          <p:nvPr/>
        </p:nvSpPr>
        <p:spPr bwMode="gray">
          <a:xfrm>
            <a:off x="4305300" y="1639888"/>
            <a:ext cx="519113" cy="265112"/>
          </a:xfrm>
          <a:prstGeom prst="rightArrow">
            <a:avLst>
              <a:gd name="adj1" fmla="val 50000"/>
              <a:gd name="adj2" fmla="val 48952"/>
            </a:avLst>
          </a:prstGeom>
          <a:solidFill>
            <a:schemeClr val="accent2"/>
          </a:solidFill>
          <a:ln w="9525">
            <a:solidFill>
              <a:schemeClr val="tx1"/>
            </a:solidFill>
            <a:miter lim="800000"/>
            <a:headEnd/>
            <a:tailEnd/>
          </a:ln>
        </p:spPr>
        <p:txBody>
          <a:bodyPr anchor="ctr">
            <a:spAutoFit/>
          </a:bodyPr>
          <a:lstStyle/>
          <a:p>
            <a:endParaRPr lang="en-US"/>
          </a:p>
        </p:txBody>
      </p:sp>
      <p:sp>
        <p:nvSpPr>
          <p:cNvPr id="13327" name="MASTER_ITEMObjectTitle1"/>
          <p:cNvSpPr>
            <a:spLocks noChangeArrowheads="1"/>
          </p:cNvSpPr>
          <p:nvPr>
            <p:custDataLst>
              <p:tags r:id="rId1"/>
            </p:custDataLst>
          </p:nvPr>
        </p:nvSpPr>
        <p:spPr bwMode="ltGray">
          <a:xfrm>
            <a:off x="2460625" y="1109663"/>
            <a:ext cx="1404938"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Who</a:t>
            </a:r>
          </a:p>
        </p:txBody>
      </p:sp>
      <p:sp>
        <p:nvSpPr>
          <p:cNvPr id="13328" name="MASTER_ITEMObjectBox1"/>
          <p:cNvSpPr>
            <a:spLocks noChangeArrowheads="1"/>
          </p:cNvSpPr>
          <p:nvPr>
            <p:custDataLst>
              <p:tags r:id="rId2"/>
            </p:custDataLst>
          </p:nvPr>
        </p:nvSpPr>
        <p:spPr bwMode="auto">
          <a:xfrm>
            <a:off x="5260975" y="1384300"/>
            <a:ext cx="1404938" cy="838200"/>
          </a:xfrm>
          <a:prstGeom prst="rect">
            <a:avLst/>
          </a:prstGeom>
          <a:solidFill>
            <a:srgbClr val="FFFFFF"/>
          </a:solidFill>
          <a:ln w="9525">
            <a:solidFill>
              <a:schemeClr val="tx1"/>
            </a:solidFill>
            <a:miter lim="800000"/>
            <a:headEnd/>
            <a:tailEnd/>
          </a:ln>
        </p:spPr>
        <p:txBody>
          <a:bodyPr lIns="45720" tIns="64008" rIns="45720" bIns="64008" anchor="ctr" anchorCtr="1"/>
          <a:lstStyle/>
          <a:p>
            <a:pPr eaLnBrk="0" hangingPunct="0">
              <a:spcBef>
                <a:spcPct val="50000"/>
              </a:spcBef>
              <a:buClr>
                <a:schemeClr val="accent2"/>
              </a:buClr>
              <a:buSzPct val="100000"/>
              <a:buFont typeface="Symbol" pitchFamily="18" charset="2"/>
              <a:buNone/>
            </a:pPr>
            <a:r>
              <a:rPr lang="en-US" sz="1200" b="1">
                <a:solidFill>
                  <a:schemeClr val="accent1"/>
                </a:solidFill>
              </a:rPr>
              <a:t>Differentiate Investment Banking</a:t>
            </a:r>
          </a:p>
        </p:txBody>
      </p:sp>
      <p:sp>
        <p:nvSpPr>
          <p:cNvPr id="13329" name="MASTER_ITEMObjectTitle1"/>
          <p:cNvSpPr>
            <a:spLocks noChangeArrowheads="1"/>
          </p:cNvSpPr>
          <p:nvPr>
            <p:custDataLst>
              <p:tags r:id="rId3"/>
            </p:custDataLst>
          </p:nvPr>
        </p:nvSpPr>
        <p:spPr bwMode="ltGray">
          <a:xfrm>
            <a:off x="5260975" y="1109663"/>
            <a:ext cx="1404938"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Why</a:t>
            </a:r>
          </a:p>
        </p:txBody>
      </p:sp>
      <p:sp>
        <p:nvSpPr>
          <p:cNvPr id="13330" name="MASTER_ITEMObjectBox1"/>
          <p:cNvSpPr>
            <a:spLocks noChangeArrowheads="1"/>
          </p:cNvSpPr>
          <p:nvPr>
            <p:custDataLst>
              <p:tags r:id="rId4"/>
            </p:custDataLst>
          </p:nvPr>
        </p:nvSpPr>
        <p:spPr bwMode="auto">
          <a:xfrm>
            <a:off x="2460625" y="4441825"/>
            <a:ext cx="1404938" cy="838200"/>
          </a:xfrm>
          <a:prstGeom prst="rect">
            <a:avLst/>
          </a:prstGeom>
          <a:solidFill>
            <a:srgbClr val="FFFFFF"/>
          </a:solidFill>
          <a:ln w="9525">
            <a:solidFill>
              <a:schemeClr val="tx1"/>
            </a:solidFill>
            <a:miter lim="800000"/>
            <a:headEnd/>
            <a:tailEnd/>
          </a:ln>
        </p:spPr>
        <p:txBody>
          <a:bodyPr lIns="45720" tIns="64008" rIns="45720" bIns="64008" anchor="ctr" anchorCtr="1"/>
          <a:lstStyle/>
          <a:p>
            <a:pPr eaLnBrk="0" hangingPunct="0">
              <a:spcBef>
                <a:spcPct val="50000"/>
              </a:spcBef>
              <a:buClr>
                <a:schemeClr val="accent2"/>
              </a:buClr>
              <a:buSzPct val="100000"/>
              <a:buFont typeface="Symbol" pitchFamily="18" charset="2"/>
              <a:buNone/>
            </a:pPr>
            <a:r>
              <a:rPr lang="en-US" sz="1200" b="1">
                <a:solidFill>
                  <a:schemeClr val="accent1"/>
                </a:solidFill>
              </a:rPr>
              <a:t>Corporate finance, capital raising and M&amp;A issues</a:t>
            </a:r>
          </a:p>
        </p:txBody>
      </p:sp>
      <p:sp>
        <p:nvSpPr>
          <p:cNvPr id="13331" name="MASTER_ITEMObjectTitle1"/>
          <p:cNvSpPr>
            <a:spLocks noChangeArrowheads="1"/>
          </p:cNvSpPr>
          <p:nvPr>
            <p:custDataLst>
              <p:tags r:id="rId5"/>
            </p:custDataLst>
          </p:nvPr>
        </p:nvSpPr>
        <p:spPr bwMode="ltGray">
          <a:xfrm>
            <a:off x="2460625" y="4167188"/>
            <a:ext cx="1404938"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What</a:t>
            </a:r>
          </a:p>
        </p:txBody>
      </p:sp>
      <p:sp>
        <p:nvSpPr>
          <p:cNvPr id="13332" name="MASTER_ITEMObjectBox1"/>
          <p:cNvSpPr>
            <a:spLocks noChangeArrowheads="1"/>
          </p:cNvSpPr>
          <p:nvPr>
            <p:custDataLst>
              <p:tags r:id="rId6"/>
            </p:custDataLst>
          </p:nvPr>
        </p:nvSpPr>
        <p:spPr bwMode="auto">
          <a:xfrm>
            <a:off x="5264150" y="4445000"/>
            <a:ext cx="1404938" cy="838200"/>
          </a:xfrm>
          <a:prstGeom prst="rect">
            <a:avLst/>
          </a:prstGeom>
          <a:solidFill>
            <a:srgbClr val="FFFFFF"/>
          </a:solidFill>
          <a:ln w="9525">
            <a:solidFill>
              <a:schemeClr val="tx1"/>
            </a:solidFill>
            <a:miter lim="800000"/>
            <a:headEnd/>
            <a:tailEnd/>
          </a:ln>
        </p:spPr>
        <p:txBody>
          <a:bodyPr lIns="45720" tIns="64008" rIns="45720" bIns="64008" anchor="ctr" anchorCtr="1"/>
          <a:lstStyle/>
          <a:p>
            <a:pPr eaLnBrk="0" hangingPunct="0">
              <a:spcBef>
                <a:spcPct val="50000"/>
              </a:spcBef>
              <a:buClr>
                <a:schemeClr val="accent2"/>
              </a:buClr>
              <a:buSzPct val="100000"/>
              <a:buFont typeface="Symbol" pitchFamily="18" charset="2"/>
              <a:buNone/>
            </a:pPr>
            <a:r>
              <a:rPr lang="en-US" sz="1200" b="1">
                <a:solidFill>
                  <a:schemeClr val="accent1"/>
                </a:solidFill>
              </a:rPr>
              <a:t>Investment Bankers, product professionals, and clients</a:t>
            </a:r>
          </a:p>
        </p:txBody>
      </p:sp>
      <p:sp>
        <p:nvSpPr>
          <p:cNvPr id="13333" name="MASTER_ITEMObjectTitle1"/>
          <p:cNvSpPr>
            <a:spLocks noChangeArrowheads="1"/>
          </p:cNvSpPr>
          <p:nvPr>
            <p:custDataLst>
              <p:tags r:id="rId7"/>
            </p:custDataLst>
          </p:nvPr>
        </p:nvSpPr>
        <p:spPr bwMode="ltGray">
          <a:xfrm>
            <a:off x="5264150" y="4170363"/>
            <a:ext cx="1404938"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To</a:t>
            </a:r>
          </a:p>
        </p:txBody>
      </p:sp>
      <p:sp>
        <p:nvSpPr>
          <p:cNvPr id="13334" name="MASTER_ITEMObjectBox1"/>
          <p:cNvSpPr>
            <a:spLocks noChangeArrowheads="1"/>
          </p:cNvSpPr>
          <p:nvPr>
            <p:custDataLst>
              <p:tags r:id="rId8"/>
            </p:custDataLst>
          </p:nvPr>
        </p:nvSpPr>
        <p:spPr bwMode="auto">
          <a:xfrm>
            <a:off x="6394450" y="2901950"/>
            <a:ext cx="1404938" cy="838200"/>
          </a:xfrm>
          <a:prstGeom prst="rect">
            <a:avLst/>
          </a:prstGeom>
          <a:solidFill>
            <a:srgbClr val="FFFFFF"/>
          </a:solidFill>
          <a:ln w="9525">
            <a:solidFill>
              <a:schemeClr val="tx1"/>
            </a:solidFill>
            <a:miter lim="800000"/>
            <a:headEnd/>
            <a:tailEnd/>
          </a:ln>
        </p:spPr>
        <p:txBody>
          <a:bodyPr lIns="45720" tIns="64008" rIns="45720" bIns="64008" anchor="ctr" anchorCtr="1"/>
          <a:lstStyle/>
          <a:p>
            <a:pPr eaLnBrk="0" hangingPunct="0">
              <a:spcBef>
                <a:spcPct val="50000"/>
              </a:spcBef>
              <a:buClr>
                <a:schemeClr val="accent2"/>
              </a:buClr>
              <a:buSzPct val="100000"/>
              <a:buFont typeface="Symbol" pitchFamily="18" charset="2"/>
              <a:buNone/>
            </a:pPr>
            <a:r>
              <a:rPr lang="en-US" sz="1200" b="1">
                <a:solidFill>
                  <a:schemeClr val="accent1"/>
                </a:solidFill>
              </a:rPr>
              <a:t>Provide analytical value-added services</a:t>
            </a:r>
          </a:p>
        </p:txBody>
      </p:sp>
      <p:sp>
        <p:nvSpPr>
          <p:cNvPr id="13335" name="MASTER_ITEMObjectTitle1"/>
          <p:cNvSpPr>
            <a:spLocks noChangeArrowheads="1"/>
          </p:cNvSpPr>
          <p:nvPr>
            <p:custDataLst>
              <p:tags r:id="rId9"/>
            </p:custDataLst>
          </p:nvPr>
        </p:nvSpPr>
        <p:spPr bwMode="ltGray">
          <a:xfrm>
            <a:off x="6394450" y="2627313"/>
            <a:ext cx="1404938"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How</a:t>
            </a:r>
          </a:p>
        </p:txBody>
      </p:sp>
      <p:sp>
        <p:nvSpPr>
          <p:cNvPr id="13336" name="MASTER_ITEMObjectBox1"/>
          <p:cNvSpPr>
            <a:spLocks noChangeArrowheads="1"/>
          </p:cNvSpPr>
          <p:nvPr>
            <p:custDataLst>
              <p:tags r:id="rId10"/>
            </p:custDataLst>
          </p:nvPr>
        </p:nvSpPr>
        <p:spPr bwMode="auto">
          <a:xfrm>
            <a:off x="1185863" y="2901950"/>
            <a:ext cx="1404937" cy="838200"/>
          </a:xfrm>
          <a:prstGeom prst="rect">
            <a:avLst/>
          </a:prstGeom>
          <a:solidFill>
            <a:srgbClr val="FFFFFF"/>
          </a:solidFill>
          <a:ln w="9525">
            <a:solidFill>
              <a:schemeClr val="tx1"/>
            </a:solidFill>
            <a:miter lim="800000"/>
            <a:headEnd/>
            <a:tailEnd/>
          </a:ln>
        </p:spPr>
        <p:txBody>
          <a:bodyPr lIns="45720" tIns="64008" rIns="45720" bIns="64008" anchor="ctr" anchorCtr="1"/>
          <a:lstStyle/>
          <a:p>
            <a:pPr eaLnBrk="0" hangingPunct="0">
              <a:spcBef>
                <a:spcPct val="50000"/>
              </a:spcBef>
              <a:buClr>
                <a:schemeClr val="accent2"/>
              </a:buClr>
              <a:buSzPct val="100000"/>
              <a:buFont typeface="Symbol" pitchFamily="18" charset="2"/>
              <a:buNone/>
            </a:pPr>
            <a:r>
              <a:rPr lang="en-US" sz="1200" b="1">
                <a:solidFill>
                  <a:schemeClr val="accent1"/>
                </a:solidFill>
              </a:rPr>
              <a:t>From pitch to closing as integral part of client team</a:t>
            </a:r>
            <a:endParaRPr lang="en-US" sz="1200" b="1" baseline="30000">
              <a:solidFill>
                <a:schemeClr val="accent1"/>
              </a:solidFill>
            </a:endParaRPr>
          </a:p>
        </p:txBody>
      </p:sp>
      <p:sp>
        <p:nvSpPr>
          <p:cNvPr id="13337" name="Line 24"/>
          <p:cNvSpPr>
            <a:spLocks noChangeShapeType="1"/>
          </p:cNvSpPr>
          <p:nvPr/>
        </p:nvSpPr>
        <p:spPr bwMode="auto">
          <a:xfrm flipV="1">
            <a:off x="5321300" y="3175000"/>
            <a:ext cx="1089025" cy="0"/>
          </a:xfrm>
          <a:prstGeom prst="line">
            <a:avLst/>
          </a:prstGeom>
          <a:noFill/>
          <a:ln w="12700">
            <a:solidFill>
              <a:schemeClr val="tx1"/>
            </a:solidFill>
            <a:round/>
            <a:headEnd/>
            <a:tailEnd/>
          </a:ln>
        </p:spPr>
        <p:txBody>
          <a:bodyPr wrap="none" anchor="ctr"/>
          <a:lstStyle/>
          <a:p>
            <a:endParaRPr lang="en-US"/>
          </a:p>
        </p:txBody>
      </p:sp>
      <p:sp>
        <p:nvSpPr>
          <p:cNvPr id="13338" name="MASTER_ITEMObjectTitle1"/>
          <p:cNvSpPr>
            <a:spLocks noChangeArrowheads="1"/>
          </p:cNvSpPr>
          <p:nvPr>
            <p:custDataLst>
              <p:tags r:id="rId11"/>
            </p:custDataLst>
          </p:nvPr>
        </p:nvSpPr>
        <p:spPr bwMode="ltGray">
          <a:xfrm>
            <a:off x="1185863" y="2627313"/>
            <a:ext cx="1404937"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When</a:t>
            </a:r>
          </a:p>
        </p:txBody>
      </p:sp>
      <p:sp>
        <p:nvSpPr>
          <p:cNvPr id="13339" name="MessageStatement"/>
          <p:cNvSpPr>
            <a:spLocks noChangeArrowheads="1"/>
          </p:cNvSpPr>
          <p:nvPr/>
        </p:nvSpPr>
        <p:spPr bwMode="gray">
          <a:xfrm>
            <a:off x="685800" y="5514932"/>
            <a:ext cx="7772400" cy="954107"/>
          </a:xfrm>
          <a:prstGeom prst="rect">
            <a:avLst/>
          </a:prstGeom>
          <a:solidFill>
            <a:schemeClr val="accent1"/>
          </a:solidFill>
          <a:ln w="9525">
            <a:solidFill>
              <a:schemeClr val="tx1"/>
            </a:solidFill>
            <a:miter lim="800000"/>
            <a:headEnd/>
            <a:tailEnd/>
          </a:ln>
        </p:spPr>
        <p:txBody>
          <a:bodyPr wrap="square" lIns="101600" rIns="101600" anchor="b">
            <a:spAutoFit/>
          </a:bodyPr>
          <a:lstStyle/>
          <a:p>
            <a:pPr eaLnBrk="0" hangingPunct="0"/>
            <a:r>
              <a:rPr lang="en-US" b="1" dirty="0" err="1" smtClean="0">
                <a:solidFill>
                  <a:schemeClr val="bg1"/>
                </a:solidFill>
              </a:rPr>
              <a:t>Bexa</a:t>
            </a:r>
            <a:r>
              <a:rPr lang="en-US" b="1" dirty="0" smtClean="0">
                <a:solidFill>
                  <a:schemeClr val="bg1"/>
                </a:solidFill>
              </a:rPr>
              <a:t> Capital </a:t>
            </a:r>
            <a:r>
              <a:rPr lang="en-US" b="1" dirty="0" smtClean="0">
                <a:solidFill>
                  <a:schemeClr val="bg1"/>
                </a:solidFill>
              </a:rPr>
              <a:t>Advisors is a successor Firm to the Financial Strategy Groups at Salomon Brothers and Credit Suisse. </a:t>
            </a:r>
            <a:r>
              <a:rPr lang="en-US" b="1" dirty="0" err="1" smtClean="0">
                <a:solidFill>
                  <a:schemeClr val="bg1"/>
                </a:solidFill>
              </a:rPr>
              <a:t>Bexa</a:t>
            </a:r>
            <a:r>
              <a:rPr lang="en-US" b="1" dirty="0" smtClean="0">
                <a:solidFill>
                  <a:schemeClr val="bg1"/>
                </a:solidFill>
              </a:rPr>
              <a:t> is an analytical </a:t>
            </a:r>
            <a:r>
              <a:rPr lang="en-US" b="1" dirty="0" smtClean="0">
                <a:solidFill>
                  <a:schemeClr val="bg1"/>
                </a:solidFill>
              </a:rPr>
              <a:t>think tank, working </a:t>
            </a:r>
            <a:r>
              <a:rPr lang="en-US" b="1" dirty="0">
                <a:solidFill>
                  <a:schemeClr val="bg1"/>
                </a:solidFill>
              </a:rPr>
              <a:t>jointly with product specialists, banking teams and clients to design </a:t>
            </a:r>
            <a:r>
              <a:rPr lang="en-US" b="1" dirty="0" smtClean="0">
                <a:solidFill>
                  <a:schemeClr val="bg1"/>
                </a:solidFill>
              </a:rPr>
              <a:t> </a:t>
            </a:r>
            <a:r>
              <a:rPr lang="en-US" b="1" dirty="0">
                <a:solidFill>
                  <a:schemeClr val="bg1"/>
                </a:solidFill>
              </a:rPr>
              <a:t>solutions for a broad array of corporate finance questions.</a:t>
            </a:r>
          </a:p>
        </p:txBody>
      </p:sp>
      <p:sp>
        <p:nvSpPr>
          <p:cNvPr id="13340" name="MASTER_ITEMObjectBox1"/>
          <p:cNvSpPr>
            <a:spLocks noChangeArrowheads="1"/>
          </p:cNvSpPr>
          <p:nvPr>
            <p:custDataLst>
              <p:tags r:id="rId12"/>
            </p:custDataLst>
          </p:nvPr>
        </p:nvSpPr>
        <p:spPr bwMode="auto">
          <a:xfrm>
            <a:off x="2460625" y="1384300"/>
            <a:ext cx="1404938" cy="838200"/>
          </a:xfrm>
          <a:prstGeom prst="rect">
            <a:avLst/>
          </a:prstGeom>
          <a:solidFill>
            <a:srgbClr val="FFFFFF"/>
          </a:solidFill>
          <a:ln w="9525">
            <a:solidFill>
              <a:schemeClr val="tx1"/>
            </a:solidFill>
            <a:miter lim="800000"/>
            <a:headEnd/>
            <a:tailEnd/>
          </a:ln>
        </p:spPr>
        <p:txBody>
          <a:bodyPr lIns="45720" tIns="64008" rIns="45720" bIns="64008" anchor="ctr" anchorCtr="1"/>
          <a:lstStyle/>
          <a:p>
            <a:pPr eaLnBrk="0" hangingPunct="0">
              <a:spcBef>
                <a:spcPct val="50000"/>
              </a:spcBef>
              <a:buClr>
                <a:schemeClr val="accent2"/>
              </a:buClr>
              <a:buSzPct val="100000"/>
              <a:buFont typeface="Symbol" pitchFamily="18" charset="2"/>
              <a:buNone/>
            </a:pPr>
            <a:r>
              <a:rPr lang="en-US" sz="1200" b="1">
                <a:solidFill>
                  <a:schemeClr val="accent1"/>
                </a:solidFill>
              </a:rPr>
              <a:t>A small team of bankers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t>Products and Services</a:t>
            </a:r>
          </a:p>
        </p:txBody>
      </p:sp>
      <p:sp>
        <p:nvSpPr>
          <p:cNvPr id="14339" name="Rectangle 3"/>
          <p:cNvSpPr>
            <a:spLocks noChangeArrowheads="1"/>
          </p:cNvSpPr>
          <p:nvPr/>
        </p:nvSpPr>
        <p:spPr bwMode="auto">
          <a:xfrm>
            <a:off x="914400" y="1203325"/>
            <a:ext cx="7467600" cy="268288"/>
          </a:xfrm>
          <a:prstGeom prst="rect">
            <a:avLst/>
          </a:prstGeom>
          <a:solidFill>
            <a:srgbClr val="0066CC"/>
          </a:solidFill>
          <a:ln w="9525" algn="ctr">
            <a:noFill/>
            <a:miter lim="800000"/>
            <a:headEnd/>
            <a:tailEnd/>
          </a:ln>
        </p:spPr>
        <p:txBody>
          <a:bodyPr wrap="none" anchor="ctr"/>
          <a:lstStyle/>
          <a:p>
            <a:pPr eaLnBrk="0" hangingPunct="0"/>
            <a:r>
              <a:rPr lang="en-US" b="1">
                <a:solidFill>
                  <a:schemeClr val="bg1"/>
                </a:solidFill>
              </a:rPr>
              <a:t>The Financial Checkup</a:t>
            </a:r>
          </a:p>
        </p:txBody>
      </p:sp>
      <p:sp>
        <p:nvSpPr>
          <p:cNvPr id="14340" name="Text Box 4"/>
          <p:cNvSpPr txBox="1">
            <a:spLocks noChangeArrowheads="1"/>
          </p:cNvSpPr>
          <p:nvPr/>
        </p:nvSpPr>
        <p:spPr bwMode="auto">
          <a:xfrm>
            <a:off x="1084263" y="1522413"/>
            <a:ext cx="3365500" cy="2232025"/>
          </a:xfrm>
          <a:prstGeom prst="rect">
            <a:avLst/>
          </a:prstGeom>
          <a:noFill/>
          <a:ln w="9525" algn="ctr">
            <a:noFill/>
            <a:miter lim="800000"/>
            <a:headEnd/>
            <a:tailEnd/>
          </a:ln>
        </p:spPr>
        <p:txBody>
          <a:bodyPr>
            <a:spAutoFit/>
          </a:bodyPr>
          <a:lstStyle/>
          <a:p>
            <a:pPr marL="344488" indent="-344488" algn="l" eaLnBrk="0" hangingPunct="0">
              <a:spcBef>
                <a:spcPct val="15000"/>
              </a:spcBef>
              <a:spcAft>
                <a:spcPct val="15000"/>
              </a:spcAft>
              <a:buClr>
                <a:srgbClr val="0066CC"/>
              </a:buClr>
              <a:buSzPct val="90000"/>
              <a:buFont typeface="Wingdings 2" pitchFamily="18" charset="2"/>
              <a:buChar char="¿"/>
            </a:pPr>
            <a:r>
              <a:rPr lang="en-US" sz="1100" b="1"/>
              <a:t>Quantitative Debt Capacity</a:t>
            </a:r>
          </a:p>
          <a:p>
            <a:pPr marL="687388" lvl="1" indent="-228600" algn="l" eaLnBrk="0" hangingPunct="0">
              <a:spcBef>
                <a:spcPct val="15000"/>
              </a:spcBef>
              <a:spcAft>
                <a:spcPct val="15000"/>
              </a:spcAft>
              <a:buClr>
                <a:srgbClr val="0066CC"/>
              </a:buClr>
              <a:buFont typeface="Wingdings" pitchFamily="2" charset="2"/>
              <a:buChar char="ð"/>
            </a:pPr>
            <a:r>
              <a:rPr lang="en-US" sz="1100"/>
              <a:t>For Acquisitions</a:t>
            </a:r>
          </a:p>
          <a:p>
            <a:pPr marL="687388" lvl="1" indent="-228600" algn="l" eaLnBrk="0" hangingPunct="0">
              <a:spcBef>
                <a:spcPct val="15000"/>
              </a:spcBef>
              <a:spcAft>
                <a:spcPct val="15000"/>
              </a:spcAft>
              <a:buClr>
                <a:srgbClr val="0066CC"/>
              </a:buClr>
              <a:buFont typeface="Wingdings" pitchFamily="2" charset="2"/>
              <a:buChar char="ð"/>
            </a:pPr>
            <a:r>
              <a:rPr lang="en-US" sz="1100"/>
              <a:t>For Share Repurchases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b="1"/>
              <a:t>Optimal Debt / Equity Mix</a:t>
            </a:r>
          </a:p>
          <a:p>
            <a:pPr marL="687388" lvl="1" indent="-228600" algn="l" eaLnBrk="0" hangingPunct="0">
              <a:spcBef>
                <a:spcPct val="15000"/>
              </a:spcBef>
              <a:spcAft>
                <a:spcPct val="15000"/>
              </a:spcAft>
              <a:buClr>
                <a:srgbClr val="0066CC"/>
              </a:buClr>
              <a:buFont typeface="Wingdings" pitchFamily="2" charset="2"/>
              <a:buChar char="ð"/>
            </a:pPr>
            <a:r>
              <a:rPr lang="en-US" sz="1100"/>
              <a:t>For Credit Rating</a:t>
            </a:r>
          </a:p>
          <a:p>
            <a:pPr marL="687388" lvl="1" indent="-228600" algn="l" eaLnBrk="0" hangingPunct="0">
              <a:spcBef>
                <a:spcPct val="15000"/>
              </a:spcBef>
              <a:spcAft>
                <a:spcPct val="15000"/>
              </a:spcAft>
              <a:buClr>
                <a:srgbClr val="0066CC"/>
              </a:buClr>
              <a:buFont typeface="Wingdings" pitchFamily="2" charset="2"/>
              <a:buChar char="ð"/>
            </a:pPr>
            <a:r>
              <a:rPr lang="en-US" sz="1100"/>
              <a:t>For Value Creation</a:t>
            </a:r>
          </a:p>
          <a:p>
            <a:pPr marL="687388" lvl="1" indent="-228600" algn="l" eaLnBrk="0" hangingPunct="0">
              <a:spcBef>
                <a:spcPct val="15000"/>
              </a:spcBef>
              <a:spcAft>
                <a:spcPct val="15000"/>
              </a:spcAft>
              <a:buClr>
                <a:srgbClr val="0066CC"/>
              </a:buClr>
              <a:buFont typeface="Wingdings" pitchFamily="2" charset="2"/>
              <a:buChar char="ð"/>
            </a:pPr>
            <a:r>
              <a:rPr lang="en-US" sz="1100"/>
              <a:t>For Sentiment</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b="1"/>
              <a:t>Optimal Cash Balance</a:t>
            </a:r>
          </a:p>
          <a:p>
            <a:pPr marL="687388" lvl="1" indent="-228600" algn="l" eaLnBrk="0" hangingPunct="0">
              <a:spcBef>
                <a:spcPct val="15000"/>
              </a:spcBef>
              <a:spcAft>
                <a:spcPct val="15000"/>
              </a:spcAft>
              <a:buClr>
                <a:srgbClr val="0066CC"/>
              </a:buClr>
              <a:buFont typeface="Wingdings" pitchFamily="2" charset="2"/>
              <a:buChar char="ð"/>
            </a:pPr>
            <a:r>
              <a:rPr lang="en-US" sz="1100"/>
              <a:t>For Liquidity</a:t>
            </a:r>
          </a:p>
          <a:p>
            <a:pPr marL="687388" lvl="1" indent="-228600" algn="l" eaLnBrk="0" hangingPunct="0">
              <a:spcBef>
                <a:spcPct val="15000"/>
              </a:spcBef>
              <a:spcAft>
                <a:spcPct val="15000"/>
              </a:spcAft>
              <a:buClr>
                <a:srgbClr val="0066CC"/>
              </a:buClr>
              <a:buFont typeface="Wingdings" pitchFamily="2" charset="2"/>
              <a:buChar char="ð"/>
            </a:pPr>
            <a:r>
              <a:rPr lang="en-US" sz="1100"/>
              <a:t>For Strategic Purposes</a:t>
            </a:r>
          </a:p>
        </p:txBody>
      </p:sp>
      <p:sp>
        <p:nvSpPr>
          <p:cNvPr id="14341" name="Text Box 5"/>
          <p:cNvSpPr txBox="1">
            <a:spLocks noChangeArrowheads="1"/>
          </p:cNvSpPr>
          <p:nvPr/>
        </p:nvSpPr>
        <p:spPr bwMode="auto">
          <a:xfrm>
            <a:off x="4953000" y="1524000"/>
            <a:ext cx="3365500" cy="2181225"/>
          </a:xfrm>
          <a:prstGeom prst="rect">
            <a:avLst/>
          </a:prstGeom>
          <a:noFill/>
          <a:ln w="9525" algn="ctr">
            <a:noFill/>
            <a:miter lim="800000"/>
            <a:headEnd/>
            <a:tailEnd/>
          </a:ln>
        </p:spPr>
        <p:txBody>
          <a:bodyPr>
            <a:spAutoFit/>
          </a:bodyPr>
          <a:lstStyle/>
          <a:p>
            <a:pPr marL="344488" indent="-344488" algn="l" eaLnBrk="0" hangingPunct="0">
              <a:spcBef>
                <a:spcPct val="15000"/>
              </a:spcBef>
              <a:spcAft>
                <a:spcPct val="15000"/>
              </a:spcAft>
              <a:buClr>
                <a:srgbClr val="0066CC"/>
              </a:buClr>
              <a:buSzPct val="90000"/>
              <a:buFont typeface="Wingdings 2" pitchFamily="18" charset="2"/>
              <a:buChar char="¿"/>
            </a:pPr>
            <a:r>
              <a:rPr lang="en-US" sz="1100" b="1" dirty="0"/>
              <a:t>Liability (Strategic Risk) Management</a:t>
            </a:r>
          </a:p>
          <a:p>
            <a:pPr marL="687388" lvl="1" indent="-228600" algn="l" eaLnBrk="0" hangingPunct="0">
              <a:spcBef>
                <a:spcPct val="15000"/>
              </a:spcBef>
              <a:spcAft>
                <a:spcPct val="15000"/>
              </a:spcAft>
              <a:buClr>
                <a:srgbClr val="0066CC"/>
              </a:buClr>
              <a:buFont typeface="Wingdings" pitchFamily="2" charset="2"/>
              <a:buChar char="ð"/>
            </a:pPr>
            <a:r>
              <a:rPr lang="en-US" sz="1100" b="1" dirty="0"/>
              <a:t>Maturity Profile, Fix / Float Mix</a:t>
            </a:r>
          </a:p>
          <a:p>
            <a:pPr marL="687388" lvl="1" indent="-228600" algn="l" eaLnBrk="0" hangingPunct="0">
              <a:spcBef>
                <a:spcPct val="15000"/>
              </a:spcBef>
              <a:spcAft>
                <a:spcPct val="15000"/>
              </a:spcAft>
              <a:buClr>
                <a:srgbClr val="0066CC"/>
              </a:buClr>
              <a:buFont typeface="Wingdings" pitchFamily="2" charset="2"/>
              <a:buChar char="ð"/>
            </a:pPr>
            <a:r>
              <a:rPr lang="en-US" sz="1100" b="1" dirty="0"/>
              <a:t>Currency Mix</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b="1" dirty="0"/>
              <a:t>Corporate Payout Policy</a:t>
            </a:r>
          </a:p>
          <a:p>
            <a:pPr marL="687388" lvl="1" indent="-228600" algn="l" eaLnBrk="0" hangingPunct="0">
              <a:spcBef>
                <a:spcPct val="15000"/>
              </a:spcBef>
              <a:spcAft>
                <a:spcPct val="15000"/>
              </a:spcAft>
              <a:buClr>
                <a:srgbClr val="0066CC"/>
              </a:buClr>
              <a:buFont typeface="Wingdings" pitchFamily="2" charset="2"/>
              <a:buChar char="ð"/>
            </a:pPr>
            <a:r>
              <a:rPr lang="en-US" sz="1100" b="1" dirty="0"/>
              <a:t>Share Repurchases / Dividends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b="1" dirty="0"/>
              <a:t>Valuation Drives</a:t>
            </a:r>
          </a:p>
          <a:p>
            <a:pPr marL="687388" lvl="1" indent="-228600" algn="l" eaLnBrk="0" hangingPunct="0">
              <a:spcBef>
                <a:spcPct val="15000"/>
              </a:spcBef>
              <a:spcAft>
                <a:spcPct val="15000"/>
              </a:spcAft>
              <a:buClr>
                <a:srgbClr val="0066CC"/>
              </a:buClr>
              <a:buFont typeface="Wingdings" pitchFamily="2" charset="2"/>
              <a:buChar char="ð"/>
            </a:pPr>
            <a:r>
              <a:rPr lang="en-US" sz="1100" b="1" dirty="0"/>
              <a:t>Growth, Credit Rating, Payout</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b="1" dirty="0"/>
              <a:t>Macroeconomics and Corporate Finance</a:t>
            </a:r>
          </a:p>
          <a:p>
            <a:pPr marL="687388" lvl="1" indent="-228600" algn="l" eaLnBrk="0" hangingPunct="0">
              <a:spcBef>
                <a:spcPct val="15000"/>
              </a:spcBef>
              <a:spcAft>
                <a:spcPct val="15000"/>
              </a:spcAft>
              <a:buClr>
                <a:srgbClr val="0066CC"/>
              </a:buClr>
              <a:buFont typeface="Wingdings" pitchFamily="2" charset="2"/>
              <a:buChar char="ð"/>
            </a:pPr>
            <a:r>
              <a:rPr lang="en-US" sz="1100" b="1" dirty="0"/>
              <a:t>Jobs, Inflation, Interest Rates, Sentiment and Issuance Strategies</a:t>
            </a:r>
          </a:p>
        </p:txBody>
      </p:sp>
      <p:sp>
        <p:nvSpPr>
          <p:cNvPr id="14342" name="Rectangle 6"/>
          <p:cNvSpPr>
            <a:spLocks noChangeArrowheads="1"/>
          </p:cNvSpPr>
          <p:nvPr/>
        </p:nvSpPr>
        <p:spPr bwMode="auto">
          <a:xfrm>
            <a:off x="914400" y="1524000"/>
            <a:ext cx="7467600" cy="2217738"/>
          </a:xfrm>
          <a:prstGeom prst="rect">
            <a:avLst/>
          </a:prstGeom>
          <a:noFill/>
          <a:ln w="9525" algn="ctr">
            <a:solidFill>
              <a:schemeClr val="bg2"/>
            </a:solidFill>
            <a:miter lim="800000"/>
            <a:headEnd/>
            <a:tailEnd/>
          </a:ln>
        </p:spPr>
        <p:txBody>
          <a:bodyPr wrap="none" anchor="ctr"/>
          <a:lstStyle/>
          <a:p>
            <a:endParaRPr lang="tr-TR"/>
          </a:p>
        </p:txBody>
      </p:sp>
      <p:sp>
        <p:nvSpPr>
          <p:cNvPr id="14343" name="Rectangle 13"/>
          <p:cNvSpPr>
            <a:spLocks noChangeArrowheads="1"/>
          </p:cNvSpPr>
          <p:nvPr/>
        </p:nvSpPr>
        <p:spPr bwMode="auto">
          <a:xfrm>
            <a:off x="914400" y="3886200"/>
            <a:ext cx="7467600" cy="268288"/>
          </a:xfrm>
          <a:prstGeom prst="rect">
            <a:avLst/>
          </a:prstGeom>
          <a:solidFill>
            <a:srgbClr val="0066CC"/>
          </a:solidFill>
          <a:ln w="9525" algn="ctr">
            <a:noFill/>
            <a:miter lim="800000"/>
            <a:headEnd/>
            <a:tailEnd/>
          </a:ln>
        </p:spPr>
        <p:txBody>
          <a:bodyPr wrap="none" anchor="ctr"/>
          <a:lstStyle/>
          <a:p>
            <a:pPr eaLnBrk="0" hangingPunct="0"/>
            <a:r>
              <a:rPr lang="en-US" b="1">
                <a:solidFill>
                  <a:schemeClr val="bg1"/>
                </a:solidFill>
              </a:rPr>
              <a:t>Special Projects</a:t>
            </a:r>
          </a:p>
        </p:txBody>
      </p:sp>
      <p:sp>
        <p:nvSpPr>
          <p:cNvPr id="14344" name="Text Box 14"/>
          <p:cNvSpPr txBox="1">
            <a:spLocks noChangeArrowheads="1"/>
          </p:cNvSpPr>
          <p:nvPr/>
        </p:nvSpPr>
        <p:spPr bwMode="auto">
          <a:xfrm>
            <a:off x="1074738" y="4267200"/>
            <a:ext cx="3365500" cy="2012950"/>
          </a:xfrm>
          <a:prstGeom prst="rect">
            <a:avLst/>
          </a:prstGeom>
          <a:noFill/>
          <a:ln w="9525" algn="ctr">
            <a:noFill/>
            <a:miter lim="800000"/>
            <a:headEnd/>
            <a:tailEnd/>
          </a:ln>
        </p:spPr>
        <p:txBody>
          <a:bodyPr>
            <a:spAutoFit/>
          </a:bodyPr>
          <a:lstStyle/>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Asset Allocation</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Capital Allocation</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Complex Valuations (e.g. </a:t>
            </a:r>
            <a:r>
              <a:rPr lang="en-US" sz="1100" dirty="0" err="1"/>
              <a:t>Optionalities</a:t>
            </a:r>
            <a:r>
              <a:rPr lang="en-US" sz="1100" dirty="0"/>
              <a:t>)</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Conglomerate Discounts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Corporate Finance and Macroeconomics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Dividend Policy</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Dynamic Capital Structure Arbitrage</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Employee Stock Options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dirty="0"/>
              <a:t>Hedging Foreign Exchange Risk</a:t>
            </a:r>
          </a:p>
        </p:txBody>
      </p:sp>
      <p:sp>
        <p:nvSpPr>
          <p:cNvPr id="14345" name="Text Box 15"/>
          <p:cNvSpPr txBox="1">
            <a:spLocks noChangeArrowheads="1"/>
          </p:cNvSpPr>
          <p:nvPr/>
        </p:nvSpPr>
        <p:spPr bwMode="auto">
          <a:xfrm>
            <a:off x="4876800" y="4267200"/>
            <a:ext cx="3365500" cy="2012950"/>
          </a:xfrm>
          <a:prstGeom prst="rect">
            <a:avLst/>
          </a:prstGeom>
          <a:noFill/>
          <a:ln w="9525" algn="ctr">
            <a:noFill/>
            <a:miter lim="800000"/>
            <a:headEnd/>
            <a:tailEnd/>
          </a:ln>
        </p:spPr>
        <p:txBody>
          <a:bodyPr>
            <a:spAutoFit/>
          </a:bodyPr>
          <a:lstStyle/>
          <a:p>
            <a:pPr marL="344488" indent="-344488" algn="l" eaLnBrk="0" hangingPunct="0">
              <a:spcBef>
                <a:spcPct val="15000"/>
              </a:spcBef>
              <a:spcAft>
                <a:spcPct val="15000"/>
              </a:spcAft>
              <a:buClr>
                <a:srgbClr val="0066CC"/>
              </a:buClr>
              <a:buSzPct val="90000"/>
              <a:buFont typeface="Wingdings 2" pitchFamily="18" charset="2"/>
              <a:buChar char="¿"/>
            </a:pPr>
            <a:r>
              <a:rPr lang="en-US" sz="1100"/>
              <a:t>Index Reweightings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Options on Bank Credit Spreads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Pensions and Liability Management</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Sovereign Liability Management</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Spinoffs vs. Carve-outs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Stock Splits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TARP Warrant Auctions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Valuation in Emerging Markets</a:t>
            </a:r>
          </a:p>
          <a:p>
            <a:pPr marL="344488" indent="-344488" algn="l" eaLnBrk="0" hangingPunct="0">
              <a:spcBef>
                <a:spcPct val="15000"/>
              </a:spcBef>
              <a:spcAft>
                <a:spcPct val="15000"/>
              </a:spcAft>
              <a:buClr>
                <a:srgbClr val="0066CC"/>
              </a:buClr>
              <a:buSzPct val="90000"/>
              <a:buFont typeface="Wingdings 2" pitchFamily="18" charset="2"/>
              <a:buChar char="¿"/>
            </a:pPr>
            <a:r>
              <a:rPr lang="en-US" sz="1100"/>
              <a:t>Valuing Illiquid Securities</a:t>
            </a:r>
          </a:p>
        </p:txBody>
      </p:sp>
      <p:sp>
        <p:nvSpPr>
          <p:cNvPr id="14346" name="Rectangle 16"/>
          <p:cNvSpPr>
            <a:spLocks noChangeArrowheads="1"/>
          </p:cNvSpPr>
          <p:nvPr/>
        </p:nvSpPr>
        <p:spPr bwMode="auto">
          <a:xfrm>
            <a:off x="914400" y="4191000"/>
            <a:ext cx="7467600" cy="2217738"/>
          </a:xfrm>
          <a:prstGeom prst="rect">
            <a:avLst/>
          </a:prstGeom>
          <a:noFill/>
          <a:ln w="9525" algn="ctr">
            <a:solidFill>
              <a:schemeClr val="bg2"/>
            </a:solidFill>
            <a:miter lim="800000"/>
            <a:headEnd/>
            <a:tailEnd/>
          </a:ln>
        </p:spPr>
        <p:txBody>
          <a:bodyPr wrap="none" anchor="ctr"/>
          <a:lstStyle/>
          <a:p>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MASTER_ITEMTitle"/>
          <p:cNvSpPr>
            <a:spLocks noGrp="1" noChangeArrowheads="1"/>
          </p:cNvSpPr>
          <p:nvPr>
            <p:ph type="title"/>
            <p:custDataLst>
              <p:tags r:id="rId2"/>
            </p:custDataLst>
          </p:nvPr>
        </p:nvSpPr>
        <p:spPr/>
        <p:txBody>
          <a:bodyPr/>
          <a:lstStyle/>
          <a:p>
            <a:pPr eaLnBrk="1" hangingPunct="1"/>
            <a:r>
              <a:rPr lang="en-US" dirty="0" smtClean="0"/>
              <a:t>Selected </a:t>
            </a:r>
            <a:r>
              <a:rPr lang="en-US" dirty="0" err="1" smtClean="0"/>
              <a:t>Bexa</a:t>
            </a:r>
            <a:r>
              <a:rPr lang="en-US" dirty="0" smtClean="0"/>
              <a:t> Publications</a:t>
            </a:r>
          </a:p>
        </p:txBody>
      </p:sp>
      <p:sp>
        <p:nvSpPr>
          <p:cNvPr id="15363" name="Text Box 3"/>
          <p:cNvSpPr txBox="1">
            <a:spLocks noChangeArrowheads="1"/>
          </p:cNvSpPr>
          <p:nvPr/>
        </p:nvSpPr>
        <p:spPr bwMode="auto">
          <a:xfrm>
            <a:off x="2492375" y="3459163"/>
            <a:ext cx="1182688" cy="366712"/>
          </a:xfrm>
          <a:prstGeom prst="rect">
            <a:avLst/>
          </a:prstGeom>
          <a:noFill/>
          <a:ln w="9525" algn="ctr">
            <a:noFill/>
            <a:miter lim="800000"/>
            <a:headEnd/>
            <a:tailEnd/>
          </a:ln>
        </p:spPr>
        <p:txBody>
          <a:bodyPr>
            <a:spAutoFit/>
          </a:bodyPr>
          <a:lstStyle/>
          <a:p>
            <a:pPr>
              <a:spcBef>
                <a:spcPct val="50000"/>
              </a:spcBef>
            </a:pPr>
            <a:endParaRPr lang="tr-TR"/>
          </a:p>
        </p:txBody>
      </p:sp>
      <p:graphicFrame>
        <p:nvGraphicFramePr>
          <p:cNvPr id="79978" name="Group 106"/>
          <p:cNvGraphicFramePr>
            <a:graphicFrameLocks noGrp="1"/>
          </p:cNvGraphicFramePr>
          <p:nvPr/>
        </p:nvGraphicFramePr>
        <p:xfrm>
          <a:off x="404813" y="1341438"/>
          <a:ext cx="8415337" cy="5195698"/>
        </p:xfrm>
        <a:graphic>
          <a:graphicData uri="http://schemas.openxmlformats.org/drawingml/2006/table">
            <a:tbl>
              <a:tblPr/>
              <a:tblGrid>
                <a:gridCol w="4208462"/>
                <a:gridCol w="4206875"/>
              </a:tblGrid>
              <a:tr h="28733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Title/Topic</a:t>
                      </a:r>
                    </a:p>
                  </a:txBody>
                  <a:tcPr marL="45720" marR="45720" marT="18288" marB="1828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CC">
                        <a:alpha val="50000"/>
                      </a:srgbClr>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Title/Topic</a:t>
                      </a:r>
                    </a:p>
                  </a:txBody>
                  <a:tcPr marL="45720" marR="45720" marT="18288" marB="1828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CC">
                        <a:alpha val="50000"/>
                      </a:srgbClr>
                    </a:solidFill>
                  </a:tcPr>
                </a:tc>
              </a:tr>
              <a:tr h="73025">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Bulletin: 50- and 100- Year Bonds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rPr>
                        <a:t>Reflections on the Global Economic Outlook</a:t>
                      </a:r>
                    </a:p>
                  </a:txBody>
                  <a:tcPr marL="45720" marR="45720" marT="18288" marB="18288"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Capital Structure in the New Normal World</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Revised Valuation Methodologies for Mergers and Acquisitions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Century Bonds – Send a Signal to the Market</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Share Buybacks and Market Corrections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Conglomerate Discounts: Causes and Remedies – Spin-Offs, Carve-Outs, Splits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Stock Splits and Reverse Splits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Corporate Governance and Stock Price Performance</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2007-2009 Financial Crisis in a Historical Context</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3025">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Corporate Payout Policy</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Case for Delevering: Theory and Empirical Evidence</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Debt and Equity Issuance Strategies under Various Macroeconomic Scenarios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Case for Long Term Debt</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Dividends and Capital Structure at IPO</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CFO Quarterly</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Empirical Evidence on Equity Follow-On Offerings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Corporate Treasurer’s Guide to Options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9048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Employee Stock Options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Corporate Treasurer’s Guide to Using Interest Rate Derivatives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146050">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Expensing Stock Options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Cost of Capital in Japan and the United States: A Tale of Two Markets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Financial Strategy in Slowdowns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Economic Outlook: Jobs, Inflation, Interest Rates, and Investment Strategies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Foreign Exchange Options: The Leading Hedge</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Effects of Monetary and Real Disturbances on the Real Exchange Rate</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Foreign Exchange: Transactions in Spot, Forwards, Swaps, Futures, and Options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Executive’s Guide to Foreign Exchange Exposure Management</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139700">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Issuance Strategies Under an Inverted Yield Curve</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Executive’s Guide to International Capital Budgeting</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IPO Lockup Expirations: The Empirical Evidence</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Financial Checkup: Drivers of Equity Valuation, Credit Ratings, Capital Structure, </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12858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Issuing Converts: Reasons and Stock Price Reaction</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0" algn="l" defTabSz="914400" rtl="0" eaLnBrk="0" fontAlgn="b" latinLnBrk="0" hangingPunct="0">
                        <a:lnSpc>
                          <a:spcPct val="100000"/>
                        </a:lnSpc>
                        <a:spcBef>
                          <a:spcPct val="0"/>
                        </a:spcBef>
                        <a:spcAft>
                          <a:spcPct val="0"/>
                        </a:spcAft>
                        <a:buClr>
                          <a:srgbClr val="0066CC"/>
                        </a:buClr>
                        <a:buSzTx/>
                        <a:buFontTx/>
                        <a:buNone/>
                        <a:tabLst/>
                      </a:pPr>
                      <a:r>
                        <a:rPr kumimoji="0" lang="en-US" sz="900" b="0" i="0" u="none" strike="noStrike" cap="none" normalizeH="0" baseline="0" smtClean="0">
                          <a:ln>
                            <a:noFill/>
                          </a:ln>
                          <a:solidFill>
                            <a:schemeClr val="tx1"/>
                          </a:solidFill>
                          <a:effectLst/>
                          <a:latin typeface="Arial Narrow" pitchFamily="34" charset="0"/>
                        </a:rPr>
                        <a:t>Liability Management, Shareholder Return Strategies, and Corporate Governance</a:t>
                      </a:r>
                    </a:p>
                  </a:txBody>
                  <a:tcPr marL="45720" marR="45720" marT="18288" marB="18288" horzOverflow="overflow">
                    <a:lnL>
                      <a:noFill/>
                    </a:lnL>
                    <a:lnR cap="flat">
                      <a:noFill/>
                    </a:lnR>
                    <a:lnT>
                      <a:noFill/>
                    </a:lnT>
                    <a:lnB>
                      <a:noFill/>
                    </a:lnB>
                    <a:lnTlToBr>
                      <a:noFill/>
                    </a:lnTlToBr>
                    <a:lnBlToTr>
                      <a:noFill/>
                    </a:lnBlToTr>
                    <a:noFill/>
                  </a:tcPr>
                </a:tc>
              </a:tr>
              <a:tr h="15398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Issuing Corporate Put Bonds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Industry Cost of Equity</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rPr>
                        <a:t>Issuing Corporate Callable Bonds – The Time Is Right</a:t>
                      </a: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International Cost of Capital – The Empirical Evidence</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Issuing Put Bonds Synthetically to Reduce Financing Costs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Sovereign Issuers Quarterly</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Managing Capital Structure Risk and Dynamic Capital Structure Arbitrage</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The Universal Shelf – The CFO’s Toolbox</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3025">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Managing Foreign-Exchange and Commodity Risks for Private Equity Firms</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Valuing Average-Price Options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smtClean="0">
                          <a:ln>
                            <a:noFill/>
                          </a:ln>
                          <a:solidFill>
                            <a:schemeClr val="tx1"/>
                          </a:solidFill>
                          <a:effectLst/>
                          <a:latin typeface="Arial Narrow" pitchFamily="34" charset="0"/>
                          <a:cs typeface="Times New Roman" pitchFamily="18" charset="0"/>
                        </a:rPr>
                        <a:t>Political Risk Premiums</a:t>
                      </a: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Valuing Employee Stock Options by Monte Carlo Simulation</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rPr>
                        <a:t>Purchasing Power Parity in the Long Run</a:t>
                      </a: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Valuing Illiquid Equity Securities in Light of the Financial Crisis of 2007-2009</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161925">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r>
                        <a:rPr kumimoji="0" lang="en-US" sz="900" b="0" i="0" u="none" strike="noStrike" cap="none" normalizeH="0" baseline="0" dirty="0" smtClean="0">
                          <a:ln>
                            <a:noFill/>
                          </a:ln>
                          <a:solidFill>
                            <a:schemeClr val="tx1"/>
                          </a:solidFill>
                          <a:effectLst/>
                          <a:latin typeface="Arial Narrow" pitchFamily="34" charset="0"/>
                          <a:cs typeface="Times New Roman" pitchFamily="18" charset="0"/>
                        </a:rPr>
                        <a:t>WACC User's Guide</a:t>
                      </a: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217488">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0066CC"/>
                        </a:buClr>
                        <a:buSzTx/>
                        <a:buFontTx/>
                        <a:buChar char="•"/>
                        <a:tabLst/>
                      </a:pP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152400">
                <a:tc>
                  <a:txBody>
                    <a:bodyPr/>
                    <a:lstStyle/>
                    <a:p>
                      <a:pPr marL="396875" marR="0" lvl="0" indent="-173038" algn="l" defTabSz="914400" rtl="0" eaLnBrk="0" fontAlgn="b" latinLnBrk="0" hangingPunct="0">
                        <a:lnSpc>
                          <a:spcPct val="100000"/>
                        </a:lnSpc>
                        <a:spcBef>
                          <a:spcPct val="0"/>
                        </a:spcBef>
                        <a:spcAft>
                          <a:spcPct val="0"/>
                        </a:spcAft>
                        <a:buClr>
                          <a:srgbClr val="990000"/>
                        </a:buClr>
                        <a:buSzTx/>
                        <a:buFontTx/>
                        <a:buChar char="•"/>
                        <a:tabLst/>
                      </a:pP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990000"/>
                        </a:buClr>
                        <a:buSzTx/>
                        <a:buFontTx/>
                        <a:buChar char="•"/>
                        <a:tabLst/>
                      </a:pPr>
                      <a:endParaRPr kumimoji="0" lang="en-US" sz="900" b="0" i="0" u="none" strike="noStrike" cap="none" normalizeH="0" baseline="0" dirty="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a:noFill/>
                    </a:lnB>
                    <a:lnTlToBr>
                      <a:noFill/>
                    </a:lnTlToBr>
                    <a:lnBlToTr>
                      <a:noFill/>
                    </a:lnBlToTr>
                    <a:noFill/>
                  </a:tcPr>
                </a:tc>
              </a:tr>
              <a:tr h="71438">
                <a:tc>
                  <a:txBody>
                    <a:bodyPr/>
                    <a:lstStyle/>
                    <a:p>
                      <a:pPr marL="396875" marR="0" lvl="0" indent="-173038" algn="l" defTabSz="914400" rtl="0" eaLnBrk="0" fontAlgn="b" latinLnBrk="0" hangingPunct="0">
                        <a:lnSpc>
                          <a:spcPct val="100000"/>
                        </a:lnSpc>
                        <a:spcBef>
                          <a:spcPct val="0"/>
                        </a:spcBef>
                        <a:spcAft>
                          <a:spcPct val="0"/>
                        </a:spcAft>
                        <a:buClr>
                          <a:srgbClr val="990000"/>
                        </a:buClr>
                        <a:buSzTx/>
                        <a:buFontTx/>
                        <a:buChar char="•"/>
                        <a:tabLst/>
                      </a:pP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cap="flat">
                      <a:noFill/>
                    </a:lnL>
                    <a:lnR>
                      <a:noFill/>
                    </a:lnR>
                    <a:lnT>
                      <a:noFill/>
                    </a:lnT>
                    <a:lnB cap="flat">
                      <a:noFill/>
                    </a:lnB>
                    <a:lnTlToBr>
                      <a:noFill/>
                    </a:lnTlToBr>
                    <a:lnBlToTr>
                      <a:noFill/>
                    </a:lnBlToTr>
                    <a:noFill/>
                  </a:tcPr>
                </a:tc>
                <a:tc>
                  <a:txBody>
                    <a:bodyPr/>
                    <a:lstStyle/>
                    <a:p>
                      <a:pPr marL="396875" marR="0" lvl="0" indent="-173038" algn="l" defTabSz="914400" rtl="0" eaLnBrk="0" fontAlgn="b" latinLnBrk="0" hangingPunct="0">
                        <a:lnSpc>
                          <a:spcPct val="100000"/>
                        </a:lnSpc>
                        <a:spcBef>
                          <a:spcPct val="0"/>
                        </a:spcBef>
                        <a:spcAft>
                          <a:spcPct val="0"/>
                        </a:spcAft>
                        <a:buClr>
                          <a:srgbClr val="990000"/>
                        </a:buClr>
                        <a:buSzTx/>
                        <a:buFontTx/>
                        <a:buChar char="•"/>
                        <a:tabLst/>
                      </a:pPr>
                      <a:endParaRPr kumimoji="0" lang="en-US" sz="900" b="0" i="0" u="none" strike="noStrike" cap="none" normalizeH="0" baseline="0" smtClean="0">
                        <a:ln>
                          <a:noFill/>
                        </a:ln>
                        <a:solidFill>
                          <a:schemeClr val="tx1"/>
                        </a:solidFill>
                        <a:effectLst/>
                        <a:latin typeface="Arial Narrow" pitchFamily="34" charset="0"/>
                      </a:endParaRPr>
                    </a:p>
                  </a:txBody>
                  <a:tcPr marL="45720" marR="45720" marT="18288" marB="18288" horzOverflow="overflow">
                    <a:lnL>
                      <a:noFill/>
                    </a:lnL>
                    <a:lnR cap="flat">
                      <a:noFill/>
                    </a:lnR>
                    <a:lnT>
                      <a:noFill/>
                    </a:lnT>
                    <a:lnB cap="flat">
                      <a:noFill/>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4775200" y="2641600"/>
            <a:ext cx="3921125" cy="1443038"/>
          </a:xfrm>
        </p:spPr>
        <p:txBody>
          <a:bodyPr/>
          <a:lstStyle/>
          <a:p>
            <a:r>
              <a:rPr lang="en-US" sz="2800" b="0" dirty="0" smtClean="0"/>
              <a:t>The Financial Checkup</a:t>
            </a:r>
          </a:p>
        </p:txBody>
      </p:sp>
      <p:sp>
        <p:nvSpPr>
          <p:cNvPr id="16387" name="Slide Number Placeholder 2"/>
          <p:cNvSpPr>
            <a:spLocks noGrp="1"/>
          </p:cNvSpPr>
          <p:nvPr>
            <p:ph type="sldNum" sz="quarter" idx="10"/>
          </p:nvPr>
        </p:nvSpPr>
        <p:spPr>
          <a:noFill/>
        </p:spPr>
        <p:txBody>
          <a:bodyPr/>
          <a:lstStyle/>
          <a:p>
            <a:fld id="{47E32DA3-F495-4535-8C35-0C082D085997}" type="slidenum">
              <a:rPr smtClean="0"/>
              <a:pPr/>
              <a:t>6</a:t>
            </a:fld>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a:spLocks noGrp="1"/>
          </p:cNvSpPr>
          <p:nvPr>
            <p:ph type="sldNum" sz="quarter" idx="10"/>
          </p:nvPr>
        </p:nvSpPr>
        <p:spPr>
          <a:noFill/>
        </p:spPr>
        <p:txBody>
          <a:bodyPr/>
          <a:lstStyle/>
          <a:p>
            <a:pPr defTabSz="950913"/>
            <a:fld id="{399734CB-3B84-425A-9EBD-9FD18B647076}" type="slidenum">
              <a:rPr smtClean="0"/>
              <a:pPr defTabSz="950913"/>
              <a:t>7</a:t>
            </a:fld>
            <a:endParaRPr lang="en-US" smtClean="0"/>
          </a:p>
        </p:txBody>
      </p:sp>
      <p:sp>
        <p:nvSpPr>
          <p:cNvPr id="17411" name="AutoShape 3"/>
          <p:cNvSpPr>
            <a:spLocks noChangeAspect="1" noChangeArrowheads="1"/>
          </p:cNvSpPr>
          <p:nvPr/>
        </p:nvSpPr>
        <p:spPr bwMode="auto">
          <a:xfrm>
            <a:off x="598488" y="1204913"/>
            <a:ext cx="1692275" cy="2171700"/>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Credit Ratings </a:t>
            </a:r>
          </a:p>
          <a:p>
            <a:r>
              <a:rPr lang="en-US" b="1">
                <a:solidFill>
                  <a:schemeClr val="bg1"/>
                </a:solidFill>
              </a:rPr>
              <a:t>and Debt Capacity</a:t>
            </a:r>
          </a:p>
        </p:txBody>
      </p:sp>
      <p:sp>
        <p:nvSpPr>
          <p:cNvPr id="17412" name="ResetSubTitle - Slide Master"/>
          <p:cNvSpPr>
            <a:spLocks noChangeArrowheads="1"/>
          </p:cNvSpPr>
          <p:nvPr/>
        </p:nvSpPr>
        <p:spPr bwMode="auto">
          <a:xfrm>
            <a:off x="2527300" y="1252538"/>
            <a:ext cx="6224588" cy="1766887"/>
          </a:xfrm>
          <a:prstGeom prst="rect">
            <a:avLst/>
          </a:prstGeom>
          <a:noFill/>
          <a:ln w="9525">
            <a:noFill/>
            <a:miter lim="800000"/>
            <a:headEnd/>
            <a:tailEnd/>
          </a:ln>
        </p:spPr>
        <p:txBody>
          <a:bodyPr lIns="0" tIns="0" rIns="0" bIns="0"/>
          <a:lstStyle/>
          <a:p>
            <a:pPr marL="228600" lvl="2" indent="-225425" algn="l" eaLnBrk="0" hangingPunct="0">
              <a:spcBef>
                <a:spcPct val="30000"/>
              </a:spcBef>
              <a:buClr>
                <a:schemeClr val="accent1"/>
              </a:buClr>
              <a:buSzPct val="85000"/>
              <a:buFont typeface="Wingdings 3" pitchFamily="18" charset="2"/>
              <a:buChar char=""/>
            </a:pPr>
            <a:r>
              <a:rPr lang="en-US" sz="1100"/>
              <a:t>Moody’s and S&amp;P currently rate the Company as </a:t>
            </a:r>
            <a:r>
              <a:rPr lang="en-US" sz="1100" u="sng"/>
              <a:t>      </a:t>
            </a:r>
            <a:r>
              <a:rPr lang="en-US" sz="1100"/>
              <a:t> and </a:t>
            </a:r>
            <a:r>
              <a:rPr lang="en-US" sz="1100" u="sng"/>
              <a:t>      </a:t>
            </a:r>
            <a:r>
              <a:rPr lang="en-US" sz="1100"/>
              <a:t>, respectively</a:t>
            </a:r>
          </a:p>
          <a:p>
            <a:pPr marL="457200" lvl="3" indent="-227013" algn="l" eaLnBrk="0" hangingPunct="0">
              <a:spcBef>
                <a:spcPct val="30000"/>
              </a:spcBef>
              <a:buClr>
                <a:schemeClr val="accent1"/>
              </a:buClr>
              <a:buSzPct val="110000"/>
              <a:buFont typeface="Wingdings" pitchFamily="2" charset="2"/>
              <a:buChar char="§"/>
            </a:pPr>
            <a:r>
              <a:rPr lang="en-US" sz="1100"/>
              <a:t>According to the agencies, the ratings are supported by the Company’s strong business profile, conservative financial philosophy, and modest financial risk</a:t>
            </a:r>
          </a:p>
          <a:p>
            <a:pPr marL="228600" lvl="2" indent="-225425" algn="l" eaLnBrk="0" hangingPunct="0">
              <a:spcBef>
                <a:spcPct val="30000"/>
              </a:spcBef>
              <a:buClr>
                <a:schemeClr val="accent1"/>
              </a:buClr>
              <a:buSzPct val="85000"/>
              <a:buFont typeface="Wingdings 3" pitchFamily="18" charset="2"/>
              <a:buChar char=""/>
            </a:pPr>
            <a:r>
              <a:rPr lang="en-US" sz="1100"/>
              <a:t>Our quantitative credit rating analysis suggests that the Company’s credit quality is slightly stronger than its current rating</a:t>
            </a:r>
            <a:endParaRPr lang="en-US" sz="1100" baseline="30000"/>
          </a:p>
          <a:p>
            <a:pPr marL="457200" lvl="3" indent="-227013" algn="l" eaLnBrk="0" hangingPunct="0">
              <a:spcBef>
                <a:spcPct val="30000"/>
              </a:spcBef>
              <a:buClr>
                <a:schemeClr val="accent1"/>
              </a:buClr>
              <a:buSzPct val="110000"/>
              <a:buFont typeface="Wingdings" pitchFamily="2" charset="2"/>
              <a:buChar char="§"/>
            </a:pPr>
            <a:r>
              <a:rPr lang="en-US" sz="1100"/>
              <a:t>Leverage ratios such as market value leverage and debt / EBITDA, combined with size, imply a </a:t>
            </a:r>
            <a:r>
              <a:rPr lang="en-US" sz="1100" u="sng"/>
              <a:t>      </a:t>
            </a:r>
            <a:r>
              <a:rPr lang="en-US" sz="1100"/>
              <a:t> credit quality for the Company</a:t>
            </a:r>
          </a:p>
          <a:p>
            <a:pPr marL="228600" lvl="2" indent="-225425" algn="l" eaLnBrk="0" hangingPunct="0">
              <a:spcBef>
                <a:spcPct val="30000"/>
              </a:spcBef>
              <a:buClr>
                <a:schemeClr val="accent1"/>
              </a:buClr>
              <a:buSzPct val="85000"/>
              <a:buFont typeface="Wingdings 3" pitchFamily="18" charset="2"/>
              <a:buChar char=""/>
            </a:pPr>
            <a:r>
              <a:rPr lang="en-US" sz="1100"/>
              <a:t>Quantitatively, the Company’s credit rating would decline by a full notch as a result of either a</a:t>
            </a:r>
            <a:br>
              <a:rPr lang="en-US" sz="1100"/>
            </a:br>
            <a:r>
              <a:rPr lang="en-US" sz="1100"/>
              <a:t> $</a:t>
            </a:r>
            <a:r>
              <a:rPr lang="en-US" sz="1100" u="sng"/>
              <a:t>      </a:t>
            </a:r>
            <a:r>
              <a:rPr lang="en-US" sz="1100"/>
              <a:t> million debt-financed share buyback or a $</a:t>
            </a:r>
            <a:r>
              <a:rPr lang="en-US" sz="1100" u="sng"/>
              <a:t>      </a:t>
            </a:r>
            <a:r>
              <a:rPr lang="en-US" sz="1100"/>
              <a:t> million debt-financed acquisition</a:t>
            </a:r>
          </a:p>
          <a:p>
            <a:pPr marL="228600" lvl="2" indent="-225425" algn="l" eaLnBrk="0" hangingPunct="0">
              <a:spcBef>
                <a:spcPct val="30000"/>
              </a:spcBef>
              <a:buClr>
                <a:schemeClr val="accent1"/>
              </a:buClr>
              <a:buSzPct val="85000"/>
              <a:buFont typeface="Wingdings 3" pitchFamily="18" charset="2"/>
              <a:buChar char=""/>
            </a:pPr>
            <a:r>
              <a:rPr lang="en-US" sz="1100"/>
              <a:t>Based on projections, our quantitative analysis suggests that the Company’s credit rating can potentially improve by a notch by the end of 2007</a:t>
            </a:r>
          </a:p>
        </p:txBody>
      </p:sp>
      <p:sp>
        <p:nvSpPr>
          <p:cNvPr id="17413" name="AutoShape 5"/>
          <p:cNvSpPr>
            <a:spLocks noChangeAspect="1" noChangeArrowheads="1"/>
          </p:cNvSpPr>
          <p:nvPr/>
        </p:nvSpPr>
        <p:spPr bwMode="auto">
          <a:xfrm>
            <a:off x="598488" y="3665538"/>
            <a:ext cx="1692275" cy="2233612"/>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Optimal Capital</a:t>
            </a:r>
            <a:br>
              <a:rPr lang="en-US" b="1">
                <a:solidFill>
                  <a:schemeClr val="bg1"/>
                </a:solidFill>
              </a:rPr>
            </a:br>
            <a:r>
              <a:rPr lang="en-US" b="1">
                <a:solidFill>
                  <a:schemeClr val="bg1"/>
                </a:solidFill>
              </a:rPr>
              <a:t>Structure</a:t>
            </a:r>
          </a:p>
        </p:txBody>
      </p:sp>
      <p:sp>
        <p:nvSpPr>
          <p:cNvPr id="17414" name="ResetSubTitle - Slide Master"/>
          <p:cNvSpPr>
            <a:spLocks noChangeArrowheads="1"/>
          </p:cNvSpPr>
          <p:nvPr/>
        </p:nvSpPr>
        <p:spPr bwMode="auto">
          <a:xfrm>
            <a:off x="2527300" y="3708400"/>
            <a:ext cx="6224588" cy="2192338"/>
          </a:xfrm>
          <a:prstGeom prst="rect">
            <a:avLst/>
          </a:prstGeom>
          <a:noFill/>
          <a:ln w="9525">
            <a:noFill/>
            <a:miter lim="800000"/>
            <a:headEnd/>
            <a:tailEnd/>
          </a:ln>
        </p:spPr>
        <p:txBody>
          <a:bodyPr lIns="0" tIns="0" rIns="0" bIns="0"/>
          <a:lstStyle/>
          <a:p>
            <a:pPr marL="228600" lvl="2" indent="-225425" algn="l" eaLnBrk="0" hangingPunct="0">
              <a:spcBef>
                <a:spcPct val="30000"/>
              </a:spcBef>
              <a:buClr>
                <a:schemeClr val="accent1"/>
              </a:buClr>
              <a:buSzPct val="85000"/>
              <a:buFont typeface="Wingdings 3" pitchFamily="18" charset="2"/>
              <a:buChar char=""/>
            </a:pPr>
            <a:r>
              <a:rPr lang="en-US" sz="1100"/>
              <a:t>The Company’s optimal leverage - based on the cost of capital approach - corresponds to market value leverage around </a:t>
            </a:r>
            <a:r>
              <a:rPr lang="en-US" sz="1100" u="sng"/>
              <a:t>      </a:t>
            </a:r>
            <a:r>
              <a:rPr lang="en-US" sz="1100"/>
              <a:t> range, debt / EBITDA around </a:t>
            </a:r>
            <a:r>
              <a:rPr lang="en-US" sz="1100" u="sng"/>
              <a:t>      </a:t>
            </a:r>
            <a:r>
              <a:rPr lang="en-US" sz="1100"/>
              <a:t> and a rating in the </a:t>
            </a:r>
            <a:r>
              <a:rPr lang="en-US" sz="1100" u="sng"/>
              <a:t>      </a:t>
            </a:r>
            <a:r>
              <a:rPr lang="en-US" sz="1100"/>
              <a:t> area</a:t>
            </a:r>
          </a:p>
          <a:p>
            <a:pPr marL="457200" lvl="3" indent="-227013" algn="l" eaLnBrk="0" hangingPunct="0">
              <a:spcBef>
                <a:spcPct val="30000"/>
              </a:spcBef>
              <a:buClr>
                <a:schemeClr val="accent1"/>
              </a:buClr>
              <a:buSzPct val="110000"/>
              <a:buFont typeface="Wingdings" pitchFamily="2" charset="2"/>
              <a:buChar char="§"/>
            </a:pPr>
            <a:r>
              <a:rPr lang="en-US" sz="1100"/>
              <a:t>The Company’s current market value leverage is </a:t>
            </a:r>
            <a:r>
              <a:rPr lang="en-US" sz="1100" u="sng"/>
              <a:t>      </a:t>
            </a:r>
            <a:r>
              <a:rPr lang="en-US" sz="1100"/>
              <a:t>% and its debt / EBITDA ratio is </a:t>
            </a:r>
            <a:r>
              <a:rPr lang="en-US" sz="1100" u="sng"/>
              <a:t>      </a:t>
            </a:r>
            <a:r>
              <a:rPr lang="en-US" sz="1100"/>
              <a:t>x</a:t>
            </a:r>
          </a:p>
          <a:p>
            <a:pPr marL="228600" lvl="2" indent="-225425" algn="l" eaLnBrk="0" hangingPunct="0">
              <a:spcBef>
                <a:spcPct val="30000"/>
              </a:spcBef>
              <a:buClr>
                <a:schemeClr val="accent1"/>
              </a:buClr>
              <a:buSzPct val="85000"/>
              <a:buFont typeface="Wingdings 3" pitchFamily="18" charset="2"/>
              <a:buChar char=""/>
            </a:pPr>
            <a:r>
              <a:rPr lang="en-US" sz="1100"/>
              <a:t>Using average spreads for the last five years as an indicator of the Company’s long-term cost of debt, weighted average cost of capital is minimized when market value leverage is in the </a:t>
            </a:r>
            <a:r>
              <a:rPr lang="en-US" sz="1100" u="sng"/>
              <a:t>      </a:t>
            </a:r>
            <a:r>
              <a:rPr lang="en-US" sz="1100"/>
              <a:t>% to </a:t>
            </a:r>
            <a:r>
              <a:rPr lang="en-US" sz="1100" u="sng"/>
              <a:t>      </a:t>
            </a:r>
            <a:r>
              <a:rPr lang="en-US" sz="1100"/>
              <a:t>% range</a:t>
            </a:r>
          </a:p>
          <a:p>
            <a:pPr marL="457200" lvl="3" indent="-227013" algn="l" eaLnBrk="0" hangingPunct="0">
              <a:spcBef>
                <a:spcPct val="30000"/>
              </a:spcBef>
              <a:buClr>
                <a:schemeClr val="accent1"/>
              </a:buClr>
              <a:buSzPct val="110000"/>
              <a:buFont typeface="Wingdings" pitchFamily="2" charset="2"/>
              <a:buChar char="§"/>
            </a:pPr>
            <a:r>
              <a:rPr lang="en-US" sz="1100"/>
              <a:t>This corresponds to a debt / EBITDA of between </a:t>
            </a:r>
            <a:r>
              <a:rPr lang="en-US" sz="1100" u="sng"/>
              <a:t>      </a:t>
            </a:r>
            <a:r>
              <a:rPr lang="en-US" sz="1100"/>
              <a:t>x and </a:t>
            </a:r>
            <a:r>
              <a:rPr lang="en-US" sz="1100" u="sng"/>
              <a:t>      </a:t>
            </a:r>
            <a:r>
              <a:rPr lang="en-US" sz="1100"/>
              <a:t>x and a mid to low </a:t>
            </a:r>
            <a:r>
              <a:rPr lang="en-US" sz="1100" u="sng"/>
              <a:t>      </a:t>
            </a:r>
            <a:r>
              <a:rPr lang="en-US" sz="1100"/>
              <a:t> credit rating</a:t>
            </a:r>
          </a:p>
          <a:p>
            <a:pPr marL="228600" lvl="2" indent="-225425" algn="l" eaLnBrk="0" hangingPunct="0">
              <a:spcBef>
                <a:spcPct val="30000"/>
              </a:spcBef>
              <a:buClr>
                <a:schemeClr val="accent1"/>
              </a:buClr>
              <a:buSzPct val="85000"/>
              <a:buFont typeface="Wingdings 3" pitchFamily="18" charset="2"/>
              <a:buChar char=""/>
            </a:pPr>
            <a:r>
              <a:rPr lang="en-US" sz="1100"/>
              <a:t>A number of considerations may argue for a conservative leverage profile</a:t>
            </a:r>
          </a:p>
          <a:p>
            <a:pPr marL="457200" lvl="3" indent="-227013" algn="l" eaLnBrk="0" hangingPunct="0">
              <a:spcBef>
                <a:spcPct val="30000"/>
              </a:spcBef>
              <a:buClr>
                <a:schemeClr val="accent1"/>
              </a:buClr>
              <a:buSzPct val="110000"/>
              <a:buFont typeface="Wingdings" pitchFamily="2" charset="2"/>
              <a:buChar char="§"/>
            </a:pPr>
            <a:r>
              <a:rPr lang="en-US" sz="1100"/>
              <a:t>Maintaining firepower for future acquisitions, access to the A-1/P-1 commercial paper market, and peer analysis may suggest a more conservative capital structure</a:t>
            </a:r>
          </a:p>
        </p:txBody>
      </p:sp>
      <p:sp>
        <p:nvSpPr>
          <p:cNvPr id="17415" name="Line 7"/>
          <p:cNvSpPr>
            <a:spLocks noChangeShapeType="1"/>
          </p:cNvSpPr>
          <p:nvPr/>
        </p:nvSpPr>
        <p:spPr bwMode="auto">
          <a:xfrm>
            <a:off x="584200" y="3508375"/>
            <a:ext cx="8350250" cy="0"/>
          </a:xfrm>
          <a:prstGeom prst="line">
            <a:avLst/>
          </a:prstGeom>
          <a:noFill/>
          <a:ln w="25400">
            <a:solidFill>
              <a:schemeClr val="bg2"/>
            </a:solidFill>
            <a:round/>
            <a:headEnd/>
            <a:tailEnd/>
          </a:ln>
        </p:spPr>
        <p:txBody>
          <a:bodyPr wrap="none" anchor="ctr"/>
          <a:lstStyle/>
          <a:p>
            <a:endParaRPr lang="en-US"/>
          </a:p>
        </p:txBody>
      </p:sp>
      <p:sp>
        <p:nvSpPr>
          <p:cNvPr id="9"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Summary Observations</a:t>
            </a: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p:cNvSpPr>
            <a:spLocks noGrp="1"/>
          </p:cNvSpPr>
          <p:nvPr>
            <p:ph type="sldNum" sz="quarter" idx="10"/>
          </p:nvPr>
        </p:nvSpPr>
        <p:spPr>
          <a:noFill/>
        </p:spPr>
        <p:txBody>
          <a:bodyPr/>
          <a:lstStyle/>
          <a:p>
            <a:pPr defTabSz="950913"/>
            <a:fld id="{6CFFB49B-771B-42BD-B4E7-37961C69B44D}" type="slidenum">
              <a:rPr smtClean="0"/>
              <a:pPr defTabSz="950913"/>
              <a:t>8</a:t>
            </a:fld>
            <a:endParaRPr lang="en-US" smtClean="0"/>
          </a:p>
        </p:txBody>
      </p:sp>
      <p:sp>
        <p:nvSpPr>
          <p:cNvPr id="18435" name="MASTER_ITEMTitle"/>
          <p:cNvSpPr>
            <a:spLocks noGrp="1" noChangeArrowheads="1"/>
          </p:cNvSpPr>
          <p:nvPr>
            <p:ph type="title"/>
            <p:custDataLst>
              <p:tags r:id="rId2"/>
            </p:custDataLst>
          </p:nvPr>
        </p:nvSpPr>
        <p:spPr>
          <a:xfrm>
            <a:off x="473075" y="44450"/>
            <a:ext cx="7173913" cy="822325"/>
          </a:xfrm>
        </p:spPr>
        <p:txBody>
          <a:bodyPr/>
          <a:lstStyle/>
          <a:p>
            <a:pPr eaLnBrk="1" hangingPunct="1"/>
            <a:r>
              <a:rPr lang="en-US" dirty="0" smtClean="0"/>
              <a:t>Summary Observations </a:t>
            </a:r>
            <a:r>
              <a:rPr lang="en-US" b="0" i="1" dirty="0" smtClean="0"/>
              <a:t>(Cont’d)</a:t>
            </a:r>
          </a:p>
        </p:txBody>
      </p:sp>
      <p:sp>
        <p:nvSpPr>
          <p:cNvPr id="18436" name="AutoShape 3"/>
          <p:cNvSpPr>
            <a:spLocks noChangeAspect="1" noChangeArrowheads="1"/>
          </p:cNvSpPr>
          <p:nvPr/>
        </p:nvSpPr>
        <p:spPr bwMode="auto">
          <a:xfrm>
            <a:off x="598488" y="1022350"/>
            <a:ext cx="1692275" cy="1847850"/>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Optimal Cash Balance</a:t>
            </a:r>
          </a:p>
        </p:txBody>
      </p:sp>
      <p:sp>
        <p:nvSpPr>
          <p:cNvPr id="18437" name="ResetSubTitle - Slide Master"/>
          <p:cNvSpPr>
            <a:spLocks noChangeArrowheads="1"/>
          </p:cNvSpPr>
          <p:nvPr/>
        </p:nvSpPr>
        <p:spPr bwMode="auto">
          <a:xfrm>
            <a:off x="2527300" y="1152525"/>
            <a:ext cx="5995988" cy="1565275"/>
          </a:xfrm>
          <a:prstGeom prst="rect">
            <a:avLst/>
          </a:prstGeom>
          <a:noFill/>
          <a:ln w="9525">
            <a:noFill/>
            <a:miter lim="800000"/>
            <a:headEnd/>
            <a:tailEnd/>
          </a:ln>
        </p:spPr>
        <p:txBody>
          <a:bodyPr lIns="0" tIns="0" rIns="0" bIns="0"/>
          <a:lstStyle/>
          <a:p>
            <a:pPr marL="228600" lvl="2" indent="-225425" algn="l" eaLnBrk="0" hangingPunct="0">
              <a:spcBef>
                <a:spcPct val="30000"/>
              </a:spcBef>
              <a:buClr>
                <a:schemeClr val="accent1"/>
              </a:buClr>
              <a:buSzPct val="85000"/>
              <a:buFont typeface="Wingdings 3" pitchFamily="18" charset="2"/>
              <a:buChar char=""/>
            </a:pPr>
            <a:endParaRPr lang="en-GB" sz="1200"/>
          </a:p>
        </p:txBody>
      </p:sp>
      <p:sp>
        <p:nvSpPr>
          <p:cNvPr id="18438" name="Line 5"/>
          <p:cNvSpPr>
            <a:spLocks noChangeShapeType="1"/>
          </p:cNvSpPr>
          <p:nvPr/>
        </p:nvSpPr>
        <p:spPr bwMode="auto">
          <a:xfrm>
            <a:off x="584200" y="2946400"/>
            <a:ext cx="8350250" cy="0"/>
          </a:xfrm>
          <a:prstGeom prst="line">
            <a:avLst/>
          </a:prstGeom>
          <a:noFill/>
          <a:ln w="25400">
            <a:solidFill>
              <a:schemeClr val="bg2"/>
            </a:solidFill>
            <a:round/>
            <a:headEnd/>
            <a:tailEnd/>
          </a:ln>
        </p:spPr>
        <p:txBody>
          <a:bodyPr wrap="none" anchor="ctr"/>
          <a:lstStyle/>
          <a:p>
            <a:endParaRPr lang="en-US"/>
          </a:p>
        </p:txBody>
      </p:sp>
      <p:sp>
        <p:nvSpPr>
          <p:cNvPr id="18439" name="ResetSubTitle - Slide Master"/>
          <p:cNvSpPr>
            <a:spLocks noChangeArrowheads="1"/>
          </p:cNvSpPr>
          <p:nvPr/>
        </p:nvSpPr>
        <p:spPr bwMode="auto">
          <a:xfrm>
            <a:off x="2527300" y="3065463"/>
            <a:ext cx="5983288" cy="1870075"/>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100"/>
              <a:t>The Company’s weighted average maturity is </a:t>
            </a:r>
            <a:r>
              <a:rPr lang="en-US" sz="1100" u="sng"/>
              <a:t>      </a:t>
            </a:r>
            <a:r>
              <a:rPr lang="en-US" sz="1100"/>
              <a:t> years, while the median of the its peers is around </a:t>
            </a:r>
            <a:r>
              <a:rPr lang="en-US" sz="1100" u="sng"/>
              <a:t>      </a:t>
            </a:r>
            <a:r>
              <a:rPr lang="en-US" sz="1100"/>
              <a:t> years</a:t>
            </a:r>
          </a:p>
          <a:p>
            <a:pPr marL="457200" lvl="3" indent="-227013" algn="l" eaLnBrk="0" hangingPunct="0">
              <a:spcBef>
                <a:spcPct val="35000"/>
              </a:spcBef>
              <a:buClr>
                <a:schemeClr val="accent1"/>
              </a:buClr>
              <a:buSzPct val="110000"/>
              <a:buFont typeface="Wingdings" pitchFamily="2" charset="2"/>
              <a:buChar char="§"/>
            </a:pPr>
            <a:r>
              <a:rPr lang="en-US" sz="1100"/>
              <a:t>Comparatively, companies in this sector and companies with </a:t>
            </a:r>
            <a:r>
              <a:rPr lang="en-US" sz="1100" u="sng"/>
              <a:t>      </a:t>
            </a:r>
            <a:r>
              <a:rPr lang="en-US" sz="1100"/>
              <a:t> ratings tend to have an average maturity between </a:t>
            </a:r>
            <a:r>
              <a:rPr lang="en-US" sz="1100" u="sng"/>
              <a:t>      </a:t>
            </a:r>
            <a:r>
              <a:rPr lang="en-US" sz="1100"/>
              <a:t> to </a:t>
            </a:r>
            <a:r>
              <a:rPr lang="en-US" sz="1100" u="sng"/>
              <a:t>      </a:t>
            </a:r>
            <a:r>
              <a:rPr lang="en-US" sz="1100"/>
              <a:t> years </a:t>
            </a:r>
          </a:p>
          <a:p>
            <a:pPr marL="228600" lvl="2" indent="-225425" algn="l" eaLnBrk="0" hangingPunct="0">
              <a:spcBef>
                <a:spcPct val="50000"/>
              </a:spcBef>
              <a:buClr>
                <a:schemeClr val="accent1"/>
              </a:buClr>
              <a:buSzPct val="85000"/>
              <a:buFont typeface="Wingdings 3" pitchFamily="18" charset="2"/>
              <a:buChar char=""/>
            </a:pPr>
            <a:r>
              <a:rPr lang="en-US" sz="1100"/>
              <a:t>The Company’s floating rate exposure of </a:t>
            </a:r>
            <a:r>
              <a:rPr lang="en-US" sz="1100" u="sng"/>
              <a:t>      </a:t>
            </a:r>
            <a:r>
              <a:rPr lang="en-US" sz="1100"/>
              <a:t>%</a:t>
            </a:r>
            <a:r>
              <a:rPr lang="en-US" sz="1100" baseline="30000"/>
              <a:t>(1)</a:t>
            </a:r>
            <a:r>
              <a:rPr lang="en-US" sz="1100"/>
              <a:t> is lower than the median for the peer group</a:t>
            </a:r>
          </a:p>
          <a:p>
            <a:pPr marL="457200" lvl="3" indent="-227013" algn="l" eaLnBrk="0" hangingPunct="0">
              <a:spcBef>
                <a:spcPct val="35000"/>
              </a:spcBef>
              <a:buClr>
                <a:schemeClr val="accent1"/>
              </a:buClr>
              <a:buSzPct val="110000"/>
              <a:buFont typeface="Wingdings" pitchFamily="2" charset="2"/>
              <a:buChar char="§"/>
            </a:pPr>
            <a:r>
              <a:rPr lang="en-US" sz="1100"/>
              <a:t>A Value-at-Risk (VAR) analysis shows a negligible impact on the Company’s earnings from movements in short-term rates, supporting a higher floating rate target</a:t>
            </a:r>
          </a:p>
          <a:p>
            <a:pPr marL="457200" lvl="3" indent="-227013" algn="l" eaLnBrk="0" hangingPunct="0">
              <a:spcBef>
                <a:spcPct val="35000"/>
              </a:spcBef>
              <a:buClr>
                <a:schemeClr val="accent1"/>
              </a:buClr>
              <a:buSzPct val="110000"/>
              <a:buFont typeface="Wingdings" pitchFamily="2" charset="2"/>
              <a:buChar char="§"/>
            </a:pPr>
            <a:r>
              <a:rPr lang="en-US" sz="1100"/>
              <a:t>However, based on a historical analysis of the level of rates and the slope of the yield curve as well as other macroeconomic variables, issuing term debt today may be a winning strategy from a cost perspective</a:t>
            </a:r>
          </a:p>
          <a:p>
            <a:pPr marL="228600" lvl="2" indent="-225425" algn="l" eaLnBrk="0" hangingPunct="0">
              <a:spcBef>
                <a:spcPct val="50000"/>
              </a:spcBef>
              <a:buClr>
                <a:schemeClr val="accent1"/>
              </a:buClr>
              <a:buSzPct val="85000"/>
              <a:buFont typeface="Wingdings 3" pitchFamily="18" charset="2"/>
              <a:buChar char=""/>
            </a:pPr>
            <a:endParaRPr lang="en-US" sz="1100"/>
          </a:p>
          <a:p>
            <a:pPr marL="228600" lvl="2" indent="-225425" algn="l" eaLnBrk="0" hangingPunct="0">
              <a:spcBef>
                <a:spcPct val="50000"/>
              </a:spcBef>
              <a:buClr>
                <a:schemeClr val="accent1"/>
              </a:buClr>
              <a:buSzPct val="85000"/>
              <a:buFont typeface="Wingdings 3" pitchFamily="18" charset="2"/>
              <a:buChar char=""/>
            </a:pPr>
            <a:endParaRPr lang="en-US" sz="1100"/>
          </a:p>
        </p:txBody>
      </p:sp>
      <p:sp>
        <p:nvSpPr>
          <p:cNvPr id="18440" name="AutoShape 7"/>
          <p:cNvSpPr>
            <a:spLocks noChangeAspect="1" noChangeArrowheads="1"/>
          </p:cNvSpPr>
          <p:nvPr/>
        </p:nvSpPr>
        <p:spPr bwMode="auto">
          <a:xfrm>
            <a:off x="598488" y="3032125"/>
            <a:ext cx="1692275" cy="1987550"/>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Liability Management</a:t>
            </a:r>
          </a:p>
        </p:txBody>
      </p:sp>
      <p:sp>
        <p:nvSpPr>
          <p:cNvPr id="18441" name="Text Box 8"/>
          <p:cNvSpPr txBox="1">
            <a:spLocks noChangeArrowheads="1"/>
          </p:cNvSpPr>
          <p:nvPr>
            <p:custDataLst>
              <p:tags r:id="rId3"/>
            </p:custDataLst>
          </p:nvPr>
        </p:nvSpPr>
        <p:spPr bwMode="auto">
          <a:xfrm>
            <a:off x="2555875" y="6554788"/>
            <a:ext cx="6076950" cy="106362"/>
          </a:xfrm>
          <a:prstGeom prst="rect">
            <a:avLst/>
          </a:prstGeom>
          <a:noFill/>
          <a:ln w="12700">
            <a:noFill/>
            <a:miter lim="800000"/>
            <a:headEnd/>
            <a:tailEnd/>
          </a:ln>
        </p:spPr>
        <p:txBody>
          <a:bodyPr lIns="0" tIns="0" rIns="0" bIns="0" anchor="b">
            <a:spAutoFit/>
          </a:bodyPr>
          <a:lstStyle/>
          <a:p>
            <a:pPr marL="228600" indent="-228600" algn="l"/>
            <a:r>
              <a:rPr lang="en-US" sz="700"/>
              <a:t>(1)	Illustrative estimate based on public information such as company filings and press releases. Includes the effect of interest rate swaps.</a:t>
            </a:r>
          </a:p>
        </p:txBody>
      </p:sp>
      <p:sp>
        <p:nvSpPr>
          <p:cNvPr id="18442" name="ResetSubTitle - Slide Master"/>
          <p:cNvSpPr>
            <a:spLocks noChangeArrowheads="1"/>
          </p:cNvSpPr>
          <p:nvPr/>
        </p:nvSpPr>
        <p:spPr bwMode="auto">
          <a:xfrm>
            <a:off x="2563813" y="1004888"/>
            <a:ext cx="6224587" cy="1893887"/>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100"/>
              <a:t>The Company’s current cash balance of </a:t>
            </a:r>
            <a:r>
              <a:rPr lang="en-US" sz="1100" u="sng"/>
              <a:t>      </a:t>
            </a:r>
            <a:r>
              <a:rPr lang="en-US" sz="1100"/>
              <a:t> million is at the lower end of the range suggested by peer analysis. The Company’s liquidity position is, however, supported by a revolving credit facility of </a:t>
            </a:r>
            <a:r>
              <a:rPr lang="en-US" sz="1100" u="sng"/>
              <a:t>      </a:t>
            </a:r>
            <a:r>
              <a:rPr lang="en-US" sz="1100"/>
              <a:t> million</a:t>
            </a:r>
          </a:p>
          <a:p>
            <a:pPr marL="228600" lvl="2" indent="-225425" algn="l" eaLnBrk="0" hangingPunct="0">
              <a:spcBef>
                <a:spcPct val="50000"/>
              </a:spcBef>
              <a:buClr>
                <a:schemeClr val="accent1"/>
              </a:buClr>
              <a:buSzPct val="85000"/>
              <a:buFont typeface="Wingdings 3" pitchFamily="18" charset="2"/>
              <a:buChar char=""/>
            </a:pPr>
            <a:r>
              <a:rPr lang="en-US" sz="1100"/>
              <a:t>Medians of peer cash ratios suggest that the Company should hold a cash balance of </a:t>
            </a:r>
            <a:r>
              <a:rPr lang="en-US" sz="1100" u="sng"/>
              <a:t>      </a:t>
            </a:r>
            <a:r>
              <a:rPr lang="en-US" sz="1100"/>
              <a:t> to </a:t>
            </a:r>
            <a:r>
              <a:rPr lang="moh-CA" sz="1100" u="sng"/>
              <a:t/>
            </a:r>
            <a:br>
              <a:rPr lang="moh-CA" sz="1100" u="sng"/>
            </a:br>
            <a:r>
              <a:rPr lang="moh-CA" sz="1100" u="sng"/>
              <a:t>      </a:t>
            </a:r>
            <a:r>
              <a:rPr lang="en-US" sz="1100"/>
              <a:t> million</a:t>
            </a:r>
          </a:p>
          <a:p>
            <a:pPr marL="228600" lvl="2" indent="-225425" algn="l" eaLnBrk="0" hangingPunct="0">
              <a:spcBef>
                <a:spcPct val="50000"/>
              </a:spcBef>
              <a:buClr>
                <a:schemeClr val="accent1"/>
              </a:buClr>
              <a:buSzPct val="85000"/>
              <a:buFont typeface="Wingdings 3" pitchFamily="18" charset="2"/>
              <a:buChar char=""/>
            </a:pPr>
            <a:r>
              <a:rPr lang="en-US" sz="1100"/>
              <a:t>We also utilize a Monte-Carlo simulation analysis that assesses the risk of a liquidity event</a:t>
            </a:r>
          </a:p>
          <a:p>
            <a:pPr marL="457200" lvl="3" indent="-227013" algn="l" eaLnBrk="0" hangingPunct="0">
              <a:spcBef>
                <a:spcPct val="35000"/>
              </a:spcBef>
              <a:buClr>
                <a:schemeClr val="accent1"/>
              </a:buClr>
              <a:buSzPct val="110000"/>
              <a:buFont typeface="Wingdings" pitchFamily="2" charset="2"/>
              <a:buChar char="§"/>
            </a:pPr>
            <a:r>
              <a:rPr lang="en-US" sz="1100"/>
              <a:t>Based on the distribution of historical returns on assets for the sector, our analysis suggests a cash balance of </a:t>
            </a:r>
            <a:r>
              <a:rPr lang="en-US" sz="1100" u="sng"/>
              <a:t>      </a:t>
            </a:r>
            <a:r>
              <a:rPr lang="en-US" sz="1100"/>
              <a:t> to </a:t>
            </a:r>
            <a:r>
              <a:rPr lang="en-US" sz="1100" u="sng"/>
              <a:t>      </a:t>
            </a:r>
            <a:r>
              <a:rPr lang="en-US" sz="1100"/>
              <a:t> million, although committed but undrawn credit facilities may serve, at least in part, as a replacement</a:t>
            </a:r>
          </a:p>
        </p:txBody>
      </p:sp>
      <p:sp>
        <p:nvSpPr>
          <p:cNvPr id="18443" name="AutoShape 10"/>
          <p:cNvSpPr>
            <a:spLocks noChangeAspect="1" noChangeArrowheads="1"/>
          </p:cNvSpPr>
          <p:nvPr/>
        </p:nvSpPr>
        <p:spPr bwMode="auto">
          <a:xfrm>
            <a:off x="592138" y="5219700"/>
            <a:ext cx="1692275" cy="1084263"/>
          </a:xfrm>
          <a:prstGeom prst="bevel">
            <a:avLst>
              <a:gd name="adj" fmla="val 19755"/>
            </a:avLst>
          </a:prstGeom>
          <a:solidFill>
            <a:schemeClr val="accent1"/>
          </a:solidFill>
          <a:ln w="12700">
            <a:noFill/>
            <a:miter lim="800000"/>
            <a:headEnd/>
            <a:tailEnd/>
          </a:ln>
        </p:spPr>
        <p:txBody>
          <a:bodyPr anchor="ctr"/>
          <a:lstStyle/>
          <a:p>
            <a:r>
              <a:rPr lang="en-US" b="1">
                <a:solidFill>
                  <a:schemeClr val="bg1"/>
                </a:solidFill>
              </a:rPr>
              <a:t>Payout Policy</a:t>
            </a:r>
          </a:p>
        </p:txBody>
      </p:sp>
      <p:sp>
        <p:nvSpPr>
          <p:cNvPr id="18444" name="ResetSubTitle - Slide Master"/>
          <p:cNvSpPr>
            <a:spLocks noChangeArrowheads="1"/>
          </p:cNvSpPr>
          <p:nvPr/>
        </p:nvSpPr>
        <p:spPr bwMode="auto">
          <a:xfrm>
            <a:off x="2520950" y="5194300"/>
            <a:ext cx="5983288" cy="1090613"/>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100"/>
              <a:t>Investors continue to seek cash payouts from US companies, and companies are responding with share repurchase programs and dividends</a:t>
            </a:r>
          </a:p>
          <a:p>
            <a:pPr marL="228600" lvl="2" indent="-225425" algn="l" eaLnBrk="0" hangingPunct="0">
              <a:spcBef>
                <a:spcPct val="50000"/>
              </a:spcBef>
              <a:buClr>
                <a:schemeClr val="accent1"/>
              </a:buClr>
              <a:buSzPct val="85000"/>
              <a:buFont typeface="Wingdings 3" pitchFamily="18" charset="2"/>
              <a:buChar char=""/>
            </a:pPr>
            <a:r>
              <a:rPr lang="en-US" sz="1100"/>
              <a:t>Larger buybacks and dividends are associated with stronger stock price reactions, although large dividend increases do not perform as well</a:t>
            </a:r>
          </a:p>
          <a:p>
            <a:pPr marL="457200" lvl="3" indent="-227013" algn="l" eaLnBrk="0" hangingPunct="0">
              <a:spcBef>
                <a:spcPct val="35000"/>
              </a:spcBef>
              <a:buClr>
                <a:schemeClr val="accent1"/>
              </a:buClr>
              <a:buSzPct val="110000"/>
              <a:buFont typeface="Wingdings" pitchFamily="2" charset="2"/>
              <a:buChar char="§"/>
            </a:pPr>
            <a:r>
              <a:rPr lang="en-US" sz="1100"/>
              <a:t>Empirically, accelerated share repurchases help large capitalization companies maintain greater stock price momentum</a:t>
            </a:r>
          </a:p>
        </p:txBody>
      </p:sp>
      <p:sp>
        <p:nvSpPr>
          <p:cNvPr id="18445" name="Line 12"/>
          <p:cNvSpPr>
            <a:spLocks noChangeShapeType="1"/>
          </p:cNvSpPr>
          <p:nvPr/>
        </p:nvSpPr>
        <p:spPr bwMode="auto">
          <a:xfrm>
            <a:off x="603250" y="5097463"/>
            <a:ext cx="8350250" cy="0"/>
          </a:xfrm>
          <a:prstGeom prst="line">
            <a:avLst/>
          </a:prstGeom>
          <a:noFill/>
          <a:ln w="25400">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4775200" y="2641600"/>
            <a:ext cx="3921125" cy="1443038"/>
          </a:xfrm>
        </p:spPr>
        <p:txBody>
          <a:bodyPr/>
          <a:lstStyle/>
          <a:p>
            <a:r>
              <a:rPr lang="en-US" sz="2800" b="0" smtClean="0"/>
              <a:t>Quantitative Credit Ratings</a:t>
            </a:r>
          </a:p>
        </p:txBody>
      </p:sp>
      <p:sp>
        <p:nvSpPr>
          <p:cNvPr id="19459" name="Slide Number Placeholder 2"/>
          <p:cNvSpPr>
            <a:spLocks noGrp="1"/>
          </p:cNvSpPr>
          <p:nvPr>
            <p:ph type="sldNum" sz="quarter" idx="10"/>
          </p:nvPr>
        </p:nvSpPr>
        <p:spPr>
          <a:noFill/>
        </p:spPr>
        <p:txBody>
          <a:bodyPr/>
          <a:lstStyle/>
          <a:p>
            <a:fld id="{883DCA6B-13E4-4181-AD26-5A3F46FA4A2D}" type="slidenum">
              <a:rPr smtClean="0"/>
              <a:pPr/>
              <a:t>9</a:t>
            </a:fld>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p:cNvSpPr>
            <a:spLocks noGrp="1"/>
          </p:cNvSpPr>
          <p:nvPr>
            <p:ph type="sldNum" sz="quarter" idx="10"/>
          </p:nvPr>
        </p:nvSpPr>
        <p:spPr>
          <a:noFill/>
        </p:spPr>
        <p:txBody>
          <a:bodyPr/>
          <a:lstStyle/>
          <a:p>
            <a:pPr defTabSz="950913"/>
            <a:fld id="{591B6365-C3FD-4A6E-BDEE-309B6DEE8465}" type="slidenum">
              <a:rPr smtClean="0"/>
              <a:pPr defTabSz="950913"/>
              <a:t>10</a:t>
            </a:fld>
            <a:endParaRPr lang="en-US" smtClean="0"/>
          </a:p>
        </p:txBody>
      </p:sp>
      <p:pic>
        <p:nvPicPr>
          <p:cNvPr id="20483" name="Picture 2"/>
          <p:cNvPicPr>
            <a:picLocks noChangeAspect="1" noChangeArrowheads="1"/>
          </p:cNvPicPr>
          <p:nvPr/>
        </p:nvPicPr>
        <p:blipFill>
          <a:blip r:embed="rId15" cstate="print"/>
          <a:srcRect/>
          <a:stretch>
            <a:fillRect/>
          </a:stretch>
        </p:blipFill>
        <p:spPr bwMode="auto">
          <a:xfrm>
            <a:off x="4625975" y="1130300"/>
            <a:ext cx="4286250" cy="2428875"/>
          </a:xfrm>
          <a:prstGeom prst="rect">
            <a:avLst/>
          </a:prstGeom>
          <a:noFill/>
          <a:ln w="12700">
            <a:noFill/>
            <a:miter lim="800000"/>
            <a:headEnd/>
            <a:tailEnd/>
          </a:ln>
        </p:spPr>
      </p:pic>
      <p:pic>
        <p:nvPicPr>
          <p:cNvPr id="20484" name="Picture 3"/>
          <p:cNvPicPr>
            <a:picLocks noChangeAspect="1" noChangeArrowheads="1"/>
          </p:cNvPicPr>
          <p:nvPr/>
        </p:nvPicPr>
        <p:blipFill>
          <a:blip r:embed="rId16" cstate="print"/>
          <a:srcRect/>
          <a:stretch>
            <a:fillRect/>
          </a:stretch>
        </p:blipFill>
        <p:spPr bwMode="auto">
          <a:xfrm>
            <a:off x="279400" y="3514725"/>
            <a:ext cx="4276725" cy="2419350"/>
          </a:xfrm>
          <a:prstGeom prst="rect">
            <a:avLst/>
          </a:prstGeom>
          <a:noFill/>
          <a:ln w="12700">
            <a:noFill/>
            <a:miter lim="800000"/>
            <a:headEnd/>
            <a:tailEnd/>
          </a:ln>
        </p:spPr>
      </p:pic>
      <p:grpSp>
        <p:nvGrpSpPr>
          <p:cNvPr id="2" name="Group 4"/>
          <p:cNvGrpSpPr>
            <a:grpSpLocks noChangeAspect="1"/>
          </p:cNvGrpSpPr>
          <p:nvPr/>
        </p:nvGrpSpPr>
        <p:grpSpPr bwMode="auto">
          <a:xfrm>
            <a:off x="4645025" y="3532188"/>
            <a:ext cx="4276725" cy="2419350"/>
            <a:chOff x="2926" y="2205"/>
            <a:chExt cx="2694" cy="1524"/>
          </a:xfrm>
        </p:grpSpPr>
        <p:sp>
          <p:nvSpPr>
            <p:cNvPr id="20506" name="AutoShape 5"/>
            <p:cNvSpPr>
              <a:spLocks noChangeAspect="1" noChangeArrowheads="1" noTextEdit="1"/>
            </p:cNvSpPr>
            <p:nvPr/>
          </p:nvSpPr>
          <p:spPr bwMode="auto">
            <a:xfrm>
              <a:off x="2926" y="2205"/>
              <a:ext cx="2694" cy="1524"/>
            </a:xfrm>
            <a:prstGeom prst="rect">
              <a:avLst/>
            </a:prstGeom>
            <a:noFill/>
            <a:ln w="9525">
              <a:noFill/>
              <a:miter lim="800000"/>
              <a:headEnd/>
              <a:tailEnd/>
            </a:ln>
          </p:spPr>
          <p:txBody>
            <a:bodyPr/>
            <a:lstStyle/>
            <a:p>
              <a:endParaRPr lang="en-US"/>
            </a:p>
          </p:txBody>
        </p:sp>
        <p:sp>
          <p:nvSpPr>
            <p:cNvPr id="20507" name="Line 6"/>
            <p:cNvSpPr>
              <a:spLocks noChangeShapeType="1"/>
            </p:cNvSpPr>
            <p:nvPr/>
          </p:nvSpPr>
          <p:spPr bwMode="auto">
            <a:xfrm>
              <a:off x="3250" y="2331"/>
              <a:ext cx="1" cy="1074"/>
            </a:xfrm>
            <a:prstGeom prst="line">
              <a:avLst/>
            </a:prstGeom>
            <a:noFill/>
            <a:ln w="0">
              <a:solidFill>
                <a:srgbClr val="000000"/>
              </a:solidFill>
              <a:round/>
              <a:headEnd/>
              <a:tailEnd/>
            </a:ln>
          </p:spPr>
          <p:txBody>
            <a:bodyPr/>
            <a:lstStyle/>
            <a:p>
              <a:endParaRPr lang="en-US"/>
            </a:p>
          </p:txBody>
        </p:sp>
        <p:sp>
          <p:nvSpPr>
            <p:cNvPr id="20508" name="Line 7"/>
            <p:cNvSpPr>
              <a:spLocks noChangeShapeType="1"/>
            </p:cNvSpPr>
            <p:nvPr/>
          </p:nvSpPr>
          <p:spPr bwMode="auto">
            <a:xfrm>
              <a:off x="3238" y="3405"/>
              <a:ext cx="12" cy="1"/>
            </a:xfrm>
            <a:prstGeom prst="line">
              <a:avLst/>
            </a:prstGeom>
            <a:noFill/>
            <a:ln w="0">
              <a:solidFill>
                <a:srgbClr val="000000"/>
              </a:solidFill>
              <a:round/>
              <a:headEnd/>
              <a:tailEnd/>
            </a:ln>
          </p:spPr>
          <p:txBody>
            <a:bodyPr/>
            <a:lstStyle/>
            <a:p>
              <a:endParaRPr lang="en-US"/>
            </a:p>
          </p:txBody>
        </p:sp>
        <p:sp>
          <p:nvSpPr>
            <p:cNvPr id="20509" name="Line 8"/>
            <p:cNvSpPr>
              <a:spLocks noChangeShapeType="1"/>
            </p:cNvSpPr>
            <p:nvPr/>
          </p:nvSpPr>
          <p:spPr bwMode="auto">
            <a:xfrm>
              <a:off x="3238" y="3297"/>
              <a:ext cx="12" cy="1"/>
            </a:xfrm>
            <a:prstGeom prst="line">
              <a:avLst/>
            </a:prstGeom>
            <a:noFill/>
            <a:ln w="0">
              <a:solidFill>
                <a:srgbClr val="000000"/>
              </a:solidFill>
              <a:round/>
              <a:headEnd/>
              <a:tailEnd/>
            </a:ln>
          </p:spPr>
          <p:txBody>
            <a:bodyPr/>
            <a:lstStyle/>
            <a:p>
              <a:endParaRPr lang="en-US"/>
            </a:p>
          </p:txBody>
        </p:sp>
        <p:sp>
          <p:nvSpPr>
            <p:cNvPr id="20510" name="Line 9"/>
            <p:cNvSpPr>
              <a:spLocks noChangeShapeType="1"/>
            </p:cNvSpPr>
            <p:nvPr/>
          </p:nvSpPr>
          <p:spPr bwMode="auto">
            <a:xfrm>
              <a:off x="3238" y="3189"/>
              <a:ext cx="12" cy="1"/>
            </a:xfrm>
            <a:prstGeom prst="line">
              <a:avLst/>
            </a:prstGeom>
            <a:noFill/>
            <a:ln w="0">
              <a:solidFill>
                <a:srgbClr val="000000"/>
              </a:solidFill>
              <a:round/>
              <a:headEnd/>
              <a:tailEnd/>
            </a:ln>
          </p:spPr>
          <p:txBody>
            <a:bodyPr/>
            <a:lstStyle/>
            <a:p>
              <a:endParaRPr lang="en-US"/>
            </a:p>
          </p:txBody>
        </p:sp>
        <p:sp>
          <p:nvSpPr>
            <p:cNvPr id="20511" name="Line 10"/>
            <p:cNvSpPr>
              <a:spLocks noChangeShapeType="1"/>
            </p:cNvSpPr>
            <p:nvPr/>
          </p:nvSpPr>
          <p:spPr bwMode="auto">
            <a:xfrm>
              <a:off x="3238" y="3081"/>
              <a:ext cx="12" cy="1"/>
            </a:xfrm>
            <a:prstGeom prst="line">
              <a:avLst/>
            </a:prstGeom>
            <a:noFill/>
            <a:ln w="0">
              <a:solidFill>
                <a:srgbClr val="000000"/>
              </a:solidFill>
              <a:round/>
              <a:headEnd/>
              <a:tailEnd/>
            </a:ln>
          </p:spPr>
          <p:txBody>
            <a:bodyPr/>
            <a:lstStyle/>
            <a:p>
              <a:endParaRPr lang="en-US"/>
            </a:p>
          </p:txBody>
        </p:sp>
        <p:sp>
          <p:nvSpPr>
            <p:cNvPr id="20512" name="Line 11"/>
            <p:cNvSpPr>
              <a:spLocks noChangeShapeType="1"/>
            </p:cNvSpPr>
            <p:nvPr/>
          </p:nvSpPr>
          <p:spPr bwMode="auto">
            <a:xfrm>
              <a:off x="3238" y="2973"/>
              <a:ext cx="12" cy="1"/>
            </a:xfrm>
            <a:prstGeom prst="line">
              <a:avLst/>
            </a:prstGeom>
            <a:noFill/>
            <a:ln w="0">
              <a:solidFill>
                <a:srgbClr val="000000"/>
              </a:solidFill>
              <a:round/>
              <a:headEnd/>
              <a:tailEnd/>
            </a:ln>
          </p:spPr>
          <p:txBody>
            <a:bodyPr/>
            <a:lstStyle/>
            <a:p>
              <a:endParaRPr lang="en-US"/>
            </a:p>
          </p:txBody>
        </p:sp>
        <p:sp>
          <p:nvSpPr>
            <p:cNvPr id="20513" name="Line 12"/>
            <p:cNvSpPr>
              <a:spLocks noChangeShapeType="1"/>
            </p:cNvSpPr>
            <p:nvPr/>
          </p:nvSpPr>
          <p:spPr bwMode="auto">
            <a:xfrm>
              <a:off x="3238" y="2865"/>
              <a:ext cx="12" cy="1"/>
            </a:xfrm>
            <a:prstGeom prst="line">
              <a:avLst/>
            </a:prstGeom>
            <a:noFill/>
            <a:ln w="0">
              <a:solidFill>
                <a:srgbClr val="000000"/>
              </a:solidFill>
              <a:round/>
              <a:headEnd/>
              <a:tailEnd/>
            </a:ln>
          </p:spPr>
          <p:txBody>
            <a:bodyPr/>
            <a:lstStyle/>
            <a:p>
              <a:endParaRPr lang="en-US"/>
            </a:p>
          </p:txBody>
        </p:sp>
        <p:sp>
          <p:nvSpPr>
            <p:cNvPr id="20514" name="Line 13"/>
            <p:cNvSpPr>
              <a:spLocks noChangeShapeType="1"/>
            </p:cNvSpPr>
            <p:nvPr/>
          </p:nvSpPr>
          <p:spPr bwMode="auto">
            <a:xfrm>
              <a:off x="3238" y="2763"/>
              <a:ext cx="12" cy="1"/>
            </a:xfrm>
            <a:prstGeom prst="line">
              <a:avLst/>
            </a:prstGeom>
            <a:noFill/>
            <a:ln w="0">
              <a:solidFill>
                <a:srgbClr val="000000"/>
              </a:solidFill>
              <a:round/>
              <a:headEnd/>
              <a:tailEnd/>
            </a:ln>
          </p:spPr>
          <p:txBody>
            <a:bodyPr/>
            <a:lstStyle/>
            <a:p>
              <a:endParaRPr lang="en-US"/>
            </a:p>
          </p:txBody>
        </p:sp>
        <p:sp>
          <p:nvSpPr>
            <p:cNvPr id="20515" name="Line 14"/>
            <p:cNvSpPr>
              <a:spLocks noChangeShapeType="1"/>
            </p:cNvSpPr>
            <p:nvPr/>
          </p:nvSpPr>
          <p:spPr bwMode="auto">
            <a:xfrm>
              <a:off x="3238" y="2655"/>
              <a:ext cx="12" cy="1"/>
            </a:xfrm>
            <a:prstGeom prst="line">
              <a:avLst/>
            </a:prstGeom>
            <a:noFill/>
            <a:ln w="0">
              <a:solidFill>
                <a:srgbClr val="000000"/>
              </a:solidFill>
              <a:round/>
              <a:headEnd/>
              <a:tailEnd/>
            </a:ln>
          </p:spPr>
          <p:txBody>
            <a:bodyPr/>
            <a:lstStyle/>
            <a:p>
              <a:endParaRPr lang="en-US"/>
            </a:p>
          </p:txBody>
        </p:sp>
        <p:sp>
          <p:nvSpPr>
            <p:cNvPr id="20516" name="Line 15"/>
            <p:cNvSpPr>
              <a:spLocks noChangeShapeType="1"/>
            </p:cNvSpPr>
            <p:nvPr/>
          </p:nvSpPr>
          <p:spPr bwMode="auto">
            <a:xfrm>
              <a:off x="3238" y="2547"/>
              <a:ext cx="12" cy="1"/>
            </a:xfrm>
            <a:prstGeom prst="line">
              <a:avLst/>
            </a:prstGeom>
            <a:noFill/>
            <a:ln w="0">
              <a:solidFill>
                <a:srgbClr val="000000"/>
              </a:solidFill>
              <a:round/>
              <a:headEnd/>
              <a:tailEnd/>
            </a:ln>
          </p:spPr>
          <p:txBody>
            <a:bodyPr/>
            <a:lstStyle/>
            <a:p>
              <a:endParaRPr lang="en-US"/>
            </a:p>
          </p:txBody>
        </p:sp>
        <p:sp>
          <p:nvSpPr>
            <p:cNvPr id="20517" name="Line 16"/>
            <p:cNvSpPr>
              <a:spLocks noChangeShapeType="1"/>
            </p:cNvSpPr>
            <p:nvPr/>
          </p:nvSpPr>
          <p:spPr bwMode="auto">
            <a:xfrm>
              <a:off x="3238" y="2439"/>
              <a:ext cx="12" cy="1"/>
            </a:xfrm>
            <a:prstGeom prst="line">
              <a:avLst/>
            </a:prstGeom>
            <a:noFill/>
            <a:ln w="0">
              <a:solidFill>
                <a:srgbClr val="000000"/>
              </a:solidFill>
              <a:round/>
              <a:headEnd/>
              <a:tailEnd/>
            </a:ln>
          </p:spPr>
          <p:txBody>
            <a:bodyPr/>
            <a:lstStyle/>
            <a:p>
              <a:endParaRPr lang="en-US"/>
            </a:p>
          </p:txBody>
        </p:sp>
        <p:sp>
          <p:nvSpPr>
            <p:cNvPr id="20518" name="Line 17"/>
            <p:cNvSpPr>
              <a:spLocks noChangeShapeType="1"/>
            </p:cNvSpPr>
            <p:nvPr/>
          </p:nvSpPr>
          <p:spPr bwMode="auto">
            <a:xfrm>
              <a:off x="3238" y="2331"/>
              <a:ext cx="12" cy="1"/>
            </a:xfrm>
            <a:prstGeom prst="line">
              <a:avLst/>
            </a:prstGeom>
            <a:noFill/>
            <a:ln w="0">
              <a:solidFill>
                <a:srgbClr val="000000"/>
              </a:solidFill>
              <a:round/>
              <a:headEnd/>
              <a:tailEnd/>
            </a:ln>
          </p:spPr>
          <p:txBody>
            <a:bodyPr/>
            <a:lstStyle/>
            <a:p>
              <a:endParaRPr lang="en-US"/>
            </a:p>
          </p:txBody>
        </p:sp>
        <p:sp>
          <p:nvSpPr>
            <p:cNvPr id="20519" name="Line 18"/>
            <p:cNvSpPr>
              <a:spLocks noChangeShapeType="1"/>
            </p:cNvSpPr>
            <p:nvPr/>
          </p:nvSpPr>
          <p:spPr bwMode="auto">
            <a:xfrm>
              <a:off x="3250" y="3405"/>
              <a:ext cx="2256" cy="1"/>
            </a:xfrm>
            <a:prstGeom prst="line">
              <a:avLst/>
            </a:prstGeom>
            <a:noFill/>
            <a:ln w="0">
              <a:solidFill>
                <a:srgbClr val="000000"/>
              </a:solidFill>
              <a:round/>
              <a:headEnd/>
              <a:tailEnd/>
            </a:ln>
          </p:spPr>
          <p:txBody>
            <a:bodyPr/>
            <a:lstStyle/>
            <a:p>
              <a:endParaRPr lang="en-US"/>
            </a:p>
          </p:txBody>
        </p:sp>
        <p:sp>
          <p:nvSpPr>
            <p:cNvPr id="20520" name="Line 19"/>
            <p:cNvSpPr>
              <a:spLocks noChangeShapeType="1"/>
            </p:cNvSpPr>
            <p:nvPr/>
          </p:nvSpPr>
          <p:spPr bwMode="auto">
            <a:xfrm flipV="1">
              <a:off x="3250" y="3405"/>
              <a:ext cx="1" cy="12"/>
            </a:xfrm>
            <a:prstGeom prst="line">
              <a:avLst/>
            </a:prstGeom>
            <a:noFill/>
            <a:ln w="0">
              <a:solidFill>
                <a:srgbClr val="000000"/>
              </a:solidFill>
              <a:round/>
              <a:headEnd/>
              <a:tailEnd/>
            </a:ln>
          </p:spPr>
          <p:txBody>
            <a:bodyPr/>
            <a:lstStyle/>
            <a:p>
              <a:endParaRPr lang="en-US"/>
            </a:p>
          </p:txBody>
        </p:sp>
        <p:sp>
          <p:nvSpPr>
            <p:cNvPr id="20521" name="Line 20"/>
            <p:cNvSpPr>
              <a:spLocks noChangeShapeType="1"/>
            </p:cNvSpPr>
            <p:nvPr/>
          </p:nvSpPr>
          <p:spPr bwMode="auto">
            <a:xfrm flipV="1">
              <a:off x="3478" y="3405"/>
              <a:ext cx="1" cy="12"/>
            </a:xfrm>
            <a:prstGeom prst="line">
              <a:avLst/>
            </a:prstGeom>
            <a:noFill/>
            <a:ln w="0">
              <a:solidFill>
                <a:srgbClr val="000000"/>
              </a:solidFill>
              <a:round/>
              <a:headEnd/>
              <a:tailEnd/>
            </a:ln>
          </p:spPr>
          <p:txBody>
            <a:bodyPr/>
            <a:lstStyle/>
            <a:p>
              <a:endParaRPr lang="en-US"/>
            </a:p>
          </p:txBody>
        </p:sp>
        <p:sp>
          <p:nvSpPr>
            <p:cNvPr id="20522" name="Line 21"/>
            <p:cNvSpPr>
              <a:spLocks noChangeShapeType="1"/>
            </p:cNvSpPr>
            <p:nvPr/>
          </p:nvSpPr>
          <p:spPr bwMode="auto">
            <a:xfrm flipV="1">
              <a:off x="3700" y="3405"/>
              <a:ext cx="1" cy="12"/>
            </a:xfrm>
            <a:prstGeom prst="line">
              <a:avLst/>
            </a:prstGeom>
            <a:noFill/>
            <a:ln w="0">
              <a:solidFill>
                <a:srgbClr val="000000"/>
              </a:solidFill>
              <a:round/>
              <a:headEnd/>
              <a:tailEnd/>
            </a:ln>
          </p:spPr>
          <p:txBody>
            <a:bodyPr/>
            <a:lstStyle/>
            <a:p>
              <a:endParaRPr lang="en-US"/>
            </a:p>
          </p:txBody>
        </p:sp>
        <p:sp>
          <p:nvSpPr>
            <p:cNvPr id="20523" name="Line 22"/>
            <p:cNvSpPr>
              <a:spLocks noChangeShapeType="1"/>
            </p:cNvSpPr>
            <p:nvPr/>
          </p:nvSpPr>
          <p:spPr bwMode="auto">
            <a:xfrm flipV="1">
              <a:off x="3928" y="3405"/>
              <a:ext cx="1" cy="12"/>
            </a:xfrm>
            <a:prstGeom prst="line">
              <a:avLst/>
            </a:prstGeom>
            <a:noFill/>
            <a:ln w="0">
              <a:solidFill>
                <a:srgbClr val="000000"/>
              </a:solidFill>
              <a:round/>
              <a:headEnd/>
              <a:tailEnd/>
            </a:ln>
          </p:spPr>
          <p:txBody>
            <a:bodyPr/>
            <a:lstStyle/>
            <a:p>
              <a:endParaRPr lang="en-US"/>
            </a:p>
          </p:txBody>
        </p:sp>
        <p:sp>
          <p:nvSpPr>
            <p:cNvPr id="20524" name="Line 23"/>
            <p:cNvSpPr>
              <a:spLocks noChangeShapeType="1"/>
            </p:cNvSpPr>
            <p:nvPr/>
          </p:nvSpPr>
          <p:spPr bwMode="auto">
            <a:xfrm flipV="1">
              <a:off x="4150" y="3405"/>
              <a:ext cx="1" cy="12"/>
            </a:xfrm>
            <a:prstGeom prst="line">
              <a:avLst/>
            </a:prstGeom>
            <a:noFill/>
            <a:ln w="0">
              <a:solidFill>
                <a:srgbClr val="000000"/>
              </a:solidFill>
              <a:round/>
              <a:headEnd/>
              <a:tailEnd/>
            </a:ln>
          </p:spPr>
          <p:txBody>
            <a:bodyPr/>
            <a:lstStyle/>
            <a:p>
              <a:endParaRPr lang="en-US"/>
            </a:p>
          </p:txBody>
        </p:sp>
        <p:sp>
          <p:nvSpPr>
            <p:cNvPr id="20525" name="Line 24"/>
            <p:cNvSpPr>
              <a:spLocks noChangeShapeType="1"/>
            </p:cNvSpPr>
            <p:nvPr/>
          </p:nvSpPr>
          <p:spPr bwMode="auto">
            <a:xfrm flipV="1">
              <a:off x="4378" y="3405"/>
              <a:ext cx="1" cy="12"/>
            </a:xfrm>
            <a:prstGeom prst="line">
              <a:avLst/>
            </a:prstGeom>
            <a:noFill/>
            <a:ln w="0">
              <a:solidFill>
                <a:srgbClr val="000000"/>
              </a:solidFill>
              <a:round/>
              <a:headEnd/>
              <a:tailEnd/>
            </a:ln>
          </p:spPr>
          <p:txBody>
            <a:bodyPr/>
            <a:lstStyle/>
            <a:p>
              <a:endParaRPr lang="en-US"/>
            </a:p>
          </p:txBody>
        </p:sp>
        <p:sp>
          <p:nvSpPr>
            <p:cNvPr id="20526" name="Line 25"/>
            <p:cNvSpPr>
              <a:spLocks noChangeShapeType="1"/>
            </p:cNvSpPr>
            <p:nvPr/>
          </p:nvSpPr>
          <p:spPr bwMode="auto">
            <a:xfrm flipV="1">
              <a:off x="4606" y="3405"/>
              <a:ext cx="1" cy="12"/>
            </a:xfrm>
            <a:prstGeom prst="line">
              <a:avLst/>
            </a:prstGeom>
            <a:noFill/>
            <a:ln w="0">
              <a:solidFill>
                <a:srgbClr val="000000"/>
              </a:solidFill>
              <a:round/>
              <a:headEnd/>
              <a:tailEnd/>
            </a:ln>
          </p:spPr>
          <p:txBody>
            <a:bodyPr/>
            <a:lstStyle/>
            <a:p>
              <a:endParaRPr lang="en-US"/>
            </a:p>
          </p:txBody>
        </p:sp>
        <p:sp>
          <p:nvSpPr>
            <p:cNvPr id="20527" name="Line 26"/>
            <p:cNvSpPr>
              <a:spLocks noChangeShapeType="1"/>
            </p:cNvSpPr>
            <p:nvPr/>
          </p:nvSpPr>
          <p:spPr bwMode="auto">
            <a:xfrm flipV="1">
              <a:off x="4828" y="3405"/>
              <a:ext cx="1" cy="12"/>
            </a:xfrm>
            <a:prstGeom prst="line">
              <a:avLst/>
            </a:prstGeom>
            <a:noFill/>
            <a:ln w="0">
              <a:solidFill>
                <a:srgbClr val="000000"/>
              </a:solidFill>
              <a:round/>
              <a:headEnd/>
              <a:tailEnd/>
            </a:ln>
          </p:spPr>
          <p:txBody>
            <a:bodyPr/>
            <a:lstStyle/>
            <a:p>
              <a:endParaRPr lang="en-US"/>
            </a:p>
          </p:txBody>
        </p:sp>
        <p:sp>
          <p:nvSpPr>
            <p:cNvPr id="20528" name="Line 27"/>
            <p:cNvSpPr>
              <a:spLocks noChangeShapeType="1"/>
            </p:cNvSpPr>
            <p:nvPr/>
          </p:nvSpPr>
          <p:spPr bwMode="auto">
            <a:xfrm flipV="1">
              <a:off x="5056" y="3405"/>
              <a:ext cx="1" cy="12"/>
            </a:xfrm>
            <a:prstGeom prst="line">
              <a:avLst/>
            </a:prstGeom>
            <a:noFill/>
            <a:ln w="0">
              <a:solidFill>
                <a:srgbClr val="000000"/>
              </a:solidFill>
              <a:round/>
              <a:headEnd/>
              <a:tailEnd/>
            </a:ln>
          </p:spPr>
          <p:txBody>
            <a:bodyPr/>
            <a:lstStyle/>
            <a:p>
              <a:endParaRPr lang="en-US"/>
            </a:p>
          </p:txBody>
        </p:sp>
        <p:sp>
          <p:nvSpPr>
            <p:cNvPr id="20529" name="Line 28"/>
            <p:cNvSpPr>
              <a:spLocks noChangeShapeType="1"/>
            </p:cNvSpPr>
            <p:nvPr/>
          </p:nvSpPr>
          <p:spPr bwMode="auto">
            <a:xfrm flipV="1">
              <a:off x="5278" y="3405"/>
              <a:ext cx="1" cy="12"/>
            </a:xfrm>
            <a:prstGeom prst="line">
              <a:avLst/>
            </a:prstGeom>
            <a:noFill/>
            <a:ln w="0">
              <a:solidFill>
                <a:srgbClr val="000000"/>
              </a:solidFill>
              <a:round/>
              <a:headEnd/>
              <a:tailEnd/>
            </a:ln>
          </p:spPr>
          <p:txBody>
            <a:bodyPr/>
            <a:lstStyle/>
            <a:p>
              <a:endParaRPr lang="en-US"/>
            </a:p>
          </p:txBody>
        </p:sp>
        <p:sp>
          <p:nvSpPr>
            <p:cNvPr id="20530" name="Line 29"/>
            <p:cNvSpPr>
              <a:spLocks noChangeShapeType="1"/>
            </p:cNvSpPr>
            <p:nvPr/>
          </p:nvSpPr>
          <p:spPr bwMode="auto">
            <a:xfrm flipV="1">
              <a:off x="5506" y="3405"/>
              <a:ext cx="1" cy="12"/>
            </a:xfrm>
            <a:prstGeom prst="line">
              <a:avLst/>
            </a:prstGeom>
            <a:noFill/>
            <a:ln w="0">
              <a:solidFill>
                <a:srgbClr val="000000"/>
              </a:solidFill>
              <a:round/>
              <a:headEnd/>
              <a:tailEnd/>
            </a:ln>
          </p:spPr>
          <p:txBody>
            <a:bodyPr/>
            <a:lstStyle/>
            <a:p>
              <a:endParaRPr lang="en-US"/>
            </a:p>
          </p:txBody>
        </p:sp>
        <p:sp>
          <p:nvSpPr>
            <p:cNvPr id="20531" name="Freeform 30"/>
            <p:cNvSpPr>
              <a:spLocks/>
            </p:cNvSpPr>
            <p:nvPr/>
          </p:nvSpPr>
          <p:spPr bwMode="auto">
            <a:xfrm>
              <a:off x="5092" y="242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2" name="Freeform 31"/>
            <p:cNvSpPr>
              <a:spLocks/>
            </p:cNvSpPr>
            <p:nvPr/>
          </p:nvSpPr>
          <p:spPr bwMode="auto">
            <a:xfrm>
              <a:off x="5200" y="242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DF103F"/>
            </a:solidFill>
            <a:ln w="9525">
              <a:solidFill>
                <a:srgbClr val="DF103F"/>
              </a:solidFill>
              <a:prstDash val="solid"/>
              <a:round/>
              <a:headEnd/>
              <a:tailEnd/>
            </a:ln>
          </p:spPr>
          <p:txBody>
            <a:bodyPr/>
            <a:lstStyle/>
            <a:p>
              <a:endParaRPr lang="en-US"/>
            </a:p>
          </p:txBody>
        </p:sp>
        <p:sp>
          <p:nvSpPr>
            <p:cNvPr id="20533" name="Freeform 32"/>
            <p:cNvSpPr>
              <a:spLocks/>
            </p:cNvSpPr>
            <p:nvPr/>
          </p:nvSpPr>
          <p:spPr bwMode="auto">
            <a:xfrm>
              <a:off x="4240" y="274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4" name="Freeform 33"/>
            <p:cNvSpPr>
              <a:spLocks/>
            </p:cNvSpPr>
            <p:nvPr/>
          </p:nvSpPr>
          <p:spPr bwMode="auto">
            <a:xfrm>
              <a:off x="4798" y="274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5" name="Freeform 34"/>
            <p:cNvSpPr>
              <a:spLocks/>
            </p:cNvSpPr>
            <p:nvPr/>
          </p:nvSpPr>
          <p:spPr bwMode="auto">
            <a:xfrm>
              <a:off x="4222" y="285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6" name="Freeform 35"/>
            <p:cNvSpPr>
              <a:spLocks/>
            </p:cNvSpPr>
            <p:nvPr/>
          </p:nvSpPr>
          <p:spPr bwMode="auto">
            <a:xfrm>
              <a:off x="4000" y="295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7" name="Freeform 36"/>
            <p:cNvSpPr>
              <a:spLocks/>
            </p:cNvSpPr>
            <p:nvPr/>
          </p:nvSpPr>
          <p:spPr bwMode="auto">
            <a:xfrm>
              <a:off x="4114" y="295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8" name="Freeform 37"/>
            <p:cNvSpPr>
              <a:spLocks/>
            </p:cNvSpPr>
            <p:nvPr/>
          </p:nvSpPr>
          <p:spPr bwMode="auto">
            <a:xfrm>
              <a:off x="4408" y="306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39" name="Freeform 38"/>
            <p:cNvSpPr>
              <a:spLocks/>
            </p:cNvSpPr>
            <p:nvPr/>
          </p:nvSpPr>
          <p:spPr bwMode="auto">
            <a:xfrm>
              <a:off x="3508" y="317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40" name="Freeform 39"/>
            <p:cNvSpPr>
              <a:spLocks/>
            </p:cNvSpPr>
            <p:nvPr/>
          </p:nvSpPr>
          <p:spPr bwMode="auto">
            <a:xfrm>
              <a:off x="3556" y="317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41" name="Freeform 40"/>
            <p:cNvSpPr>
              <a:spLocks/>
            </p:cNvSpPr>
            <p:nvPr/>
          </p:nvSpPr>
          <p:spPr bwMode="auto">
            <a:xfrm>
              <a:off x="3706" y="317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42" name="Freeform 41"/>
            <p:cNvSpPr>
              <a:spLocks/>
            </p:cNvSpPr>
            <p:nvPr/>
          </p:nvSpPr>
          <p:spPr bwMode="auto">
            <a:xfrm>
              <a:off x="3610" y="32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43" name="Freeform 42"/>
            <p:cNvSpPr>
              <a:spLocks/>
            </p:cNvSpPr>
            <p:nvPr/>
          </p:nvSpPr>
          <p:spPr bwMode="auto">
            <a:xfrm>
              <a:off x="3742" y="32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44" name="Line 43"/>
            <p:cNvSpPr>
              <a:spLocks noChangeShapeType="1"/>
            </p:cNvSpPr>
            <p:nvPr/>
          </p:nvSpPr>
          <p:spPr bwMode="auto">
            <a:xfrm flipV="1">
              <a:off x="3252" y="2361"/>
              <a:ext cx="2188" cy="1044"/>
            </a:xfrm>
            <a:prstGeom prst="line">
              <a:avLst/>
            </a:prstGeom>
            <a:noFill/>
            <a:ln w="9525">
              <a:solidFill>
                <a:srgbClr val="000000"/>
              </a:solidFill>
              <a:round/>
              <a:headEnd/>
              <a:tailEnd/>
            </a:ln>
          </p:spPr>
          <p:txBody>
            <a:bodyPr/>
            <a:lstStyle/>
            <a:p>
              <a:endParaRPr lang="en-US"/>
            </a:p>
          </p:txBody>
        </p:sp>
        <p:sp>
          <p:nvSpPr>
            <p:cNvPr id="20545" name="Rectangle 44"/>
            <p:cNvSpPr>
              <a:spLocks noChangeArrowheads="1"/>
            </p:cNvSpPr>
            <p:nvPr/>
          </p:nvSpPr>
          <p:spPr bwMode="auto">
            <a:xfrm>
              <a:off x="4145" y="2841"/>
              <a:ext cx="69" cy="58"/>
            </a:xfrm>
            <a:prstGeom prst="rect">
              <a:avLst/>
            </a:prstGeom>
            <a:noFill/>
            <a:ln w="9525">
              <a:noFill/>
              <a:miter lim="800000"/>
              <a:headEnd/>
              <a:tailEnd/>
            </a:ln>
          </p:spPr>
          <p:txBody>
            <a:bodyPr wrap="none" lIns="0" tIns="0" rIns="0" bIns="0">
              <a:spAutoFit/>
            </a:bodyPr>
            <a:lstStyle/>
            <a:p>
              <a:r>
                <a:rPr lang="en-US" sz="600">
                  <a:solidFill>
                    <a:srgbClr val="000000"/>
                  </a:solidFill>
                </a:rPr>
                <a:t>EQ</a:t>
              </a:r>
              <a:endParaRPr lang="en-US"/>
            </a:p>
          </p:txBody>
        </p:sp>
        <p:sp>
          <p:nvSpPr>
            <p:cNvPr id="20546" name="Rectangle 45"/>
            <p:cNvSpPr>
              <a:spLocks noChangeArrowheads="1"/>
            </p:cNvSpPr>
            <p:nvPr/>
          </p:nvSpPr>
          <p:spPr bwMode="auto">
            <a:xfrm>
              <a:off x="4864" y="2733"/>
              <a:ext cx="96" cy="58"/>
            </a:xfrm>
            <a:prstGeom prst="rect">
              <a:avLst/>
            </a:prstGeom>
            <a:noFill/>
            <a:ln w="9525">
              <a:noFill/>
              <a:miter lim="800000"/>
              <a:headEnd/>
              <a:tailEnd/>
            </a:ln>
          </p:spPr>
          <p:txBody>
            <a:bodyPr wrap="none" lIns="0" tIns="0" rIns="0" bIns="0">
              <a:spAutoFit/>
            </a:bodyPr>
            <a:lstStyle/>
            <a:p>
              <a:r>
                <a:rPr lang="en-US" sz="600">
                  <a:solidFill>
                    <a:srgbClr val="000000"/>
                  </a:solidFill>
                </a:rPr>
                <a:t>TDS</a:t>
              </a:r>
              <a:endParaRPr lang="en-US"/>
            </a:p>
          </p:txBody>
        </p:sp>
        <p:sp>
          <p:nvSpPr>
            <p:cNvPr id="20547" name="Rectangle 46"/>
            <p:cNvSpPr>
              <a:spLocks noChangeArrowheads="1"/>
            </p:cNvSpPr>
            <p:nvPr/>
          </p:nvSpPr>
          <p:spPr bwMode="auto">
            <a:xfrm>
              <a:off x="4221" y="2667"/>
              <a:ext cx="91" cy="58"/>
            </a:xfrm>
            <a:prstGeom prst="rect">
              <a:avLst/>
            </a:prstGeom>
            <a:noFill/>
            <a:ln w="9525">
              <a:noFill/>
              <a:miter lim="800000"/>
              <a:headEnd/>
              <a:tailEnd/>
            </a:ln>
          </p:spPr>
          <p:txBody>
            <a:bodyPr wrap="none" lIns="0" tIns="0" rIns="0" bIns="0">
              <a:spAutoFit/>
            </a:bodyPr>
            <a:lstStyle/>
            <a:p>
              <a:r>
                <a:rPr lang="en-US" sz="600">
                  <a:solidFill>
                    <a:srgbClr val="000000"/>
                  </a:solidFill>
                </a:rPr>
                <a:t>CTL</a:t>
              </a:r>
              <a:endParaRPr lang="en-US"/>
            </a:p>
          </p:txBody>
        </p:sp>
        <p:sp>
          <p:nvSpPr>
            <p:cNvPr id="20548" name="Rectangle 47"/>
            <p:cNvSpPr>
              <a:spLocks noChangeArrowheads="1"/>
            </p:cNvSpPr>
            <p:nvPr/>
          </p:nvSpPr>
          <p:spPr bwMode="auto">
            <a:xfrm>
              <a:off x="5199" y="2349"/>
              <a:ext cx="61" cy="58"/>
            </a:xfrm>
            <a:prstGeom prst="rect">
              <a:avLst/>
            </a:prstGeom>
            <a:noFill/>
            <a:ln w="9525">
              <a:noFill/>
              <a:miter lim="800000"/>
              <a:headEnd/>
              <a:tailEnd/>
            </a:ln>
          </p:spPr>
          <p:txBody>
            <a:bodyPr wrap="none" lIns="0" tIns="0" rIns="0" bIns="0">
              <a:spAutoFit/>
            </a:bodyPr>
            <a:lstStyle/>
            <a:p>
              <a:r>
                <a:rPr lang="en-US" sz="600">
                  <a:solidFill>
                    <a:srgbClr val="000000"/>
                  </a:solidFill>
                </a:rPr>
                <a:t>VZ</a:t>
              </a:r>
              <a:endParaRPr lang="en-US"/>
            </a:p>
          </p:txBody>
        </p:sp>
        <p:sp>
          <p:nvSpPr>
            <p:cNvPr id="20549" name="Rectangle 48"/>
            <p:cNvSpPr>
              <a:spLocks noChangeArrowheads="1"/>
            </p:cNvSpPr>
            <p:nvPr/>
          </p:nvSpPr>
          <p:spPr bwMode="auto">
            <a:xfrm>
              <a:off x="5050" y="2403"/>
              <a:ext cx="29" cy="58"/>
            </a:xfrm>
            <a:prstGeom prst="rect">
              <a:avLst/>
            </a:prstGeom>
            <a:noFill/>
            <a:ln w="9525">
              <a:noFill/>
              <a:miter lim="800000"/>
              <a:headEnd/>
              <a:tailEnd/>
            </a:ln>
          </p:spPr>
          <p:txBody>
            <a:bodyPr wrap="none" lIns="0" tIns="0" rIns="0" bIns="0">
              <a:spAutoFit/>
            </a:bodyPr>
            <a:lstStyle/>
            <a:p>
              <a:r>
                <a:rPr lang="en-US" sz="600">
                  <a:solidFill>
                    <a:srgbClr val="000000"/>
                  </a:solidFill>
                </a:rPr>
                <a:t>T</a:t>
              </a:r>
              <a:endParaRPr lang="en-US"/>
            </a:p>
          </p:txBody>
        </p:sp>
        <p:sp>
          <p:nvSpPr>
            <p:cNvPr id="20550" name="Rectangle 49"/>
            <p:cNvSpPr>
              <a:spLocks noChangeArrowheads="1"/>
            </p:cNvSpPr>
            <p:nvPr/>
          </p:nvSpPr>
          <p:spPr bwMode="auto">
            <a:xfrm>
              <a:off x="3977" y="2877"/>
              <a:ext cx="99" cy="58"/>
            </a:xfrm>
            <a:prstGeom prst="rect">
              <a:avLst/>
            </a:prstGeom>
            <a:noFill/>
            <a:ln w="9525">
              <a:noFill/>
              <a:miter lim="800000"/>
              <a:headEnd/>
              <a:tailEnd/>
            </a:ln>
          </p:spPr>
          <p:txBody>
            <a:bodyPr wrap="none" lIns="0" tIns="0" rIns="0" bIns="0">
              <a:spAutoFit/>
            </a:bodyPr>
            <a:lstStyle/>
            <a:p>
              <a:r>
                <a:rPr lang="en-US" sz="600">
                  <a:solidFill>
                    <a:srgbClr val="000000"/>
                  </a:solidFill>
                </a:rPr>
                <a:t>CZN</a:t>
              </a:r>
              <a:endParaRPr lang="en-US"/>
            </a:p>
          </p:txBody>
        </p:sp>
        <p:sp>
          <p:nvSpPr>
            <p:cNvPr id="20551" name="Rectangle 50"/>
            <p:cNvSpPr>
              <a:spLocks noChangeArrowheads="1"/>
            </p:cNvSpPr>
            <p:nvPr/>
          </p:nvSpPr>
          <p:spPr bwMode="auto">
            <a:xfrm>
              <a:off x="4157" y="2985"/>
              <a:ext cx="93" cy="58"/>
            </a:xfrm>
            <a:prstGeom prst="rect">
              <a:avLst/>
            </a:prstGeom>
            <a:noFill/>
            <a:ln w="9525">
              <a:noFill/>
              <a:miter lim="800000"/>
              <a:headEnd/>
              <a:tailEnd/>
            </a:ln>
          </p:spPr>
          <p:txBody>
            <a:bodyPr wrap="none" lIns="0" tIns="0" rIns="0" bIns="0">
              <a:spAutoFit/>
            </a:bodyPr>
            <a:lstStyle/>
            <a:p>
              <a:r>
                <a:rPr lang="en-US" sz="600">
                  <a:solidFill>
                    <a:srgbClr val="000000"/>
                  </a:solidFill>
                </a:rPr>
                <a:t>WIN</a:t>
              </a:r>
              <a:endParaRPr lang="en-US"/>
            </a:p>
          </p:txBody>
        </p:sp>
        <p:sp>
          <p:nvSpPr>
            <p:cNvPr id="20552" name="Rectangle 51"/>
            <p:cNvSpPr>
              <a:spLocks noChangeArrowheads="1"/>
            </p:cNvSpPr>
            <p:nvPr/>
          </p:nvSpPr>
          <p:spPr bwMode="auto">
            <a:xfrm>
              <a:off x="4413" y="2985"/>
              <a:ext cx="37" cy="58"/>
            </a:xfrm>
            <a:prstGeom prst="rect">
              <a:avLst/>
            </a:prstGeom>
            <a:noFill/>
            <a:ln w="9525">
              <a:noFill/>
              <a:miter lim="800000"/>
              <a:headEnd/>
              <a:tailEnd/>
            </a:ln>
          </p:spPr>
          <p:txBody>
            <a:bodyPr wrap="none" lIns="0" tIns="0" rIns="0" bIns="0">
              <a:spAutoFit/>
            </a:bodyPr>
            <a:lstStyle/>
            <a:p>
              <a:r>
                <a:rPr lang="en-US" sz="600">
                  <a:solidFill>
                    <a:srgbClr val="000000"/>
                  </a:solidFill>
                </a:rPr>
                <a:t>Q</a:t>
              </a:r>
              <a:endParaRPr lang="en-US"/>
            </a:p>
          </p:txBody>
        </p:sp>
        <p:sp>
          <p:nvSpPr>
            <p:cNvPr id="20553" name="Rectangle 52"/>
            <p:cNvSpPr>
              <a:spLocks noChangeArrowheads="1"/>
            </p:cNvSpPr>
            <p:nvPr/>
          </p:nvSpPr>
          <p:spPr bwMode="auto">
            <a:xfrm>
              <a:off x="3371" y="3159"/>
              <a:ext cx="129" cy="58"/>
            </a:xfrm>
            <a:prstGeom prst="rect">
              <a:avLst/>
            </a:prstGeom>
            <a:noFill/>
            <a:ln w="9525">
              <a:noFill/>
              <a:miter lim="800000"/>
              <a:headEnd/>
              <a:tailEnd/>
            </a:ln>
          </p:spPr>
          <p:txBody>
            <a:bodyPr wrap="none" lIns="0" tIns="0" rIns="0" bIns="0">
              <a:spAutoFit/>
            </a:bodyPr>
            <a:lstStyle/>
            <a:p>
              <a:r>
                <a:rPr lang="en-US" sz="600">
                  <a:solidFill>
                    <a:srgbClr val="000000"/>
                  </a:solidFill>
                </a:rPr>
                <a:t>CNSL</a:t>
              </a:r>
              <a:endParaRPr lang="en-US"/>
            </a:p>
          </p:txBody>
        </p:sp>
        <p:sp>
          <p:nvSpPr>
            <p:cNvPr id="20554" name="Rectangle 53"/>
            <p:cNvSpPr>
              <a:spLocks noChangeArrowheads="1"/>
            </p:cNvSpPr>
            <p:nvPr/>
          </p:nvSpPr>
          <p:spPr bwMode="auto">
            <a:xfrm>
              <a:off x="3538" y="3099"/>
              <a:ext cx="90" cy="58"/>
            </a:xfrm>
            <a:prstGeom prst="rect">
              <a:avLst/>
            </a:prstGeom>
            <a:noFill/>
            <a:ln w="9525">
              <a:noFill/>
              <a:miter lim="800000"/>
              <a:headEnd/>
              <a:tailEnd/>
            </a:ln>
          </p:spPr>
          <p:txBody>
            <a:bodyPr wrap="none" lIns="0" tIns="0" rIns="0" bIns="0">
              <a:spAutoFit/>
            </a:bodyPr>
            <a:lstStyle/>
            <a:p>
              <a:r>
                <a:rPr lang="en-US" sz="600">
                  <a:solidFill>
                    <a:srgbClr val="000000"/>
                  </a:solidFill>
                </a:rPr>
                <a:t>IWA</a:t>
              </a:r>
              <a:endParaRPr lang="en-US"/>
            </a:p>
          </p:txBody>
        </p:sp>
        <p:sp>
          <p:nvSpPr>
            <p:cNvPr id="20555" name="Rectangle 54"/>
            <p:cNvSpPr>
              <a:spLocks noChangeArrowheads="1"/>
            </p:cNvSpPr>
            <p:nvPr/>
          </p:nvSpPr>
          <p:spPr bwMode="auto">
            <a:xfrm>
              <a:off x="3676" y="3099"/>
              <a:ext cx="96" cy="58"/>
            </a:xfrm>
            <a:prstGeom prst="rect">
              <a:avLst/>
            </a:prstGeom>
            <a:noFill/>
            <a:ln w="9525">
              <a:noFill/>
              <a:miter lim="800000"/>
              <a:headEnd/>
              <a:tailEnd/>
            </a:ln>
          </p:spPr>
          <p:txBody>
            <a:bodyPr wrap="none" lIns="0" tIns="0" rIns="0" bIns="0">
              <a:spAutoFit/>
            </a:bodyPr>
            <a:lstStyle/>
            <a:p>
              <a:r>
                <a:rPr lang="en-US" sz="600">
                  <a:solidFill>
                    <a:srgbClr val="000000"/>
                  </a:solidFill>
                </a:rPr>
                <a:t>FRP</a:t>
              </a:r>
              <a:endParaRPr lang="en-US"/>
            </a:p>
          </p:txBody>
        </p:sp>
        <p:sp>
          <p:nvSpPr>
            <p:cNvPr id="20556" name="Rectangle 55"/>
            <p:cNvSpPr>
              <a:spLocks noChangeArrowheads="1"/>
            </p:cNvSpPr>
            <p:nvPr/>
          </p:nvSpPr>
          <p:spPr bwMode="auto">
            <a:xfrm>
              <a:off x="3527" y="3309"/>
              <a:ext cx="99" cy="58"/>
            </a:xfrm>
            <a:prstGeom prst="rect">
              <a:avLst/>
            </a:prstGeom>
            <a:noFill/>
            <a:ln w="9525">
              <a:noFill/>
              <a:miter lim="800000"/>
              <a:headEnd/>
              <a:tailEnd/>
            </a:ln>
          </p:spPr>
          <p:txBody>
            <a:bodyPr wrap="none" lIns="0" tIns="0" rIns="0" bIns="0">
              <a:spAutoFit/>
            </a:bodyPr>
            <a:lstStyle/>
            <a:p>
              <a:r>
                <a:rPr lang="en-US" sz="600">
                  <a:solidFill>
                    <a:srgbClr val="000000"/>
                  </a:solidFill>
                </a:rPr>
                <a:t>CBB</a:t>
              </a:r>
              <a:endParaRPr lang="en-US"/>
            </a:p>
          </p:txBody>
        </p:sp>
        <p:sp>
          <p:nvSpPr>
            <p:cNvPr id="20557" name="Rectangle 56"/>
            <p:cNvSpPr>
              <a:spLocks noChangeArrowheads="1"/>
            </p:cNvSpPr>
            <p:nvPr/>
          </p:nvSpPr>
          <p:spPr bwMode="auto">
            <a:xfrm>
              <a:off x="3803" y="3273"/>
              <a:ext cx="123" cy="58"/>
            </a:xfrm>
            <a:prstGeom prst="rect">
              <a:avLst/>
            </a:prstGeom>
            <a:noFill/>
            <a:ln w="9525">
              <a:noFill/>
              <a:miter lim="800000"/>
              <a:headEnd/>
              <a:tailEnd/>
            </a:ln>
          </p:spPr>
          <p:txBody>
            <a:bodyPr wrap="none" lIns="0" tIns="0" rIns="0" bIns="0">
              <a:spAutoFit/>
            </a:bodyPr>
            <a:lstStyle/>
            <a:p>
              <a:r>
                <a:rPr lang="en-US" sz="600">
                  <a:solidFill>
                    <a:srgbClr val="000000"/>
                  </a:solidFill>
                </a:rPr>
                <a:t>ALSK</a:t>
              </a:r>
              <a:endParaRPr lang="en-US"/>
            </a:p>
          </p:txBody>
        </p:sp>
        <p:sp>
          <p:nvSpPr>
            <p:cNvPr id="20558" name="Rectangle 57"/>
            <p:cNvSpPr>
              <a:spLocks noChangeArrowheads="1"/>
            </p:cNvSpPr>
            <p:nvPr/>
          </p:nvSpPr>
          <p:spPr bwMode="auto">
            <a:xfrm>
              <a:off x="3101" y="3375"/>
              <a:ext cx="148" cy="58"/>
            </a:xfrm>
            <a:prstGeom prst="rect">
              <a:avLst/>
            </a:prstGeom>
            <a:noFill/>
            <a:ln w="9525">
              <a:noFill/>
              <a:miter lim="800000"/>
              <a:headEnd/>
              <a:tailEnd/>
            </a:ln>
          </p:spPr>
          <p:txBody>
            <a:bodyPr wrap="none" lIns="0" tIns="0" rIns="0" bIns="0">
              <a:spAutoFit/>
            </a:bodyPr>
            <a:lstStyle/>
            <a:p>
              <a:r>
                <a:rPr lang="en-US" sz="600">
                  <a:solidFill>
                    <a:srgbClr val="FFFFFF"/>
                  </a:solidFill>
                </a:rPr>
                <a:t>4.0000</a:t>
              </a:r>
              <a:endParaRPr lang="en-US"/>
            </a:p>
          </p:txBody>
        </p:sp>
        <p:sp>
          <p:nvSpPr>
            <p:cNvPr id="20559" name="Rectangle 58"/>
            <p:cNvSpPr>
              <a:spLocks noChangeArrowheads="1"/>
            </p:cNvSpPr>
            <p:nvPr/>
          </p:nvSpPr>
          <p:spPr bwMode="auto">
            <a:xfrm>
              <a:off x="3101" y="3267"/>
              <a:ext cx="148" cy="58"/>
            </a:xfrm>
            <a:prstGeom prst="rect">
              <a:avLst/>
            </a:prstGeom>
            <a:noFill/>
            <a:ln w="9525">
              <a:noFill/>
              <a:miter lim="800000"/>
              <a:headEnd/>
              <a:tailEnd/>
            </a:ln>
          </p:spPr>
          <p:txBody>
            <a:bodyPr wrap="none" lIns="0" tIns="0" rIns="0" bIns="0">
              <a:spAutoFit/>
            </a:bodyPr>
            <a:lstStyle/>
            <a:p>
              <a:r>
                <a:rPr lang="en-US" sz="600">
                  <a:solidFill>
                    <a:srgbClr val="FFFFFF"/>
                  </a:solidFill>
                </a:rPr>
                <a:t>5.0000</a:t>
              </a:r>
              <a:endParaRPr lang="en-US"/>
            </a:p>
          </p:txBody>
        </p:sp>
        <p:sp>
          <p:nvSpPr>
            <p:cNvPr id="20560" name="Rectangle 59"/>
            <p:cNvSpPr>
              <a:spLocks noChangeArrowheads="1"/>
            </p:cNvSpPr>
            <p:nvPr/>
          </p:nvSpPr>
          <p:spPr bwMode="auto">
            <a:xfrm>
              <a:off x="3101" y="3159"/>
              <a:ext cx="148" cy="58"/>
            </a:xfrm>
            <a:prstGeom prst="rect">
              <a:avLst/>
            </a:prstGeom>
            <a:noFill/>
            <a:ln w="9525">
              <a:noFill/>
              <a:miter lim="800000"/>
              <a:headEnd/>
              <a:tailEnd/>
            </a:ln>
          </p:spPr>
          <p:txBody>
            <a:bodyPr wrap="none" lIns="0" tIns="0" rIns="0" bIns="0">
              <a:spAutoFit/>
            </a:bodyPr>
            <a:lstStyle/>
            <a:p>
              <a:r>
                <a:rPr lang="en-US" sz="600">
                  <a:solidFill>
                    <a:srgbClr val="FFFFFF"/>
                  </a:solidFill>
                </a:rPr>
                <a:t>6.0000</a:t>
              </a:r>
              <a:endParaRPr lang="en-US"/>
            </a:p>
          </p:txBody>
        </p:sp>
        <p:sp>
          <p:nvSpPr>
            <p:cNvPr id="20561" name="Rectangle 60"/>
            <p:cNvSpPr>
              <a:spLocks noChangeArrowheads="1"/>
            </p:cNvSpPr>
            <p:nvPr/>
          </p:nvSpPr>
          <p:spPr bwMode="auto">
            <a:xfrm>
              <a:off x="3101" y="3051"/>
              <a:ext cx="148" cy="58"/>
            </a:xfrm>
            <a:prstGeom prst="rect">
              <a:avLst/>
            </a:prstGeom>
            <a:noFill/>
            <a:ln w="9525">
              <a:noFill/>
              <a:miter lim="800000"/>
              <a:headEnd/>
              <a:tailEnd/>
            </a:ln>
          </p:spPr>
          <p:txBody>
            <a:bodyPr wrap="none" lIns="0" tIns="0" rIns="0" bIns="0">
              <a:spAutoFit/>
            </a:bodyPr>
            <a:lstStyle/>
            <a:p>
              <a:r>
                <a:rPr lang="en-US" sz="600">
                  <a:solidFill>
                    <a:srgbClr val="FFFFFF"/>
                  </a:solidFill>
                </a:rPr>
                <a:t>7.0000</a:t>
              </a:r>
              <a:endParaRPr lang="en-US"/>
            </a:p>
          </p:txBody>
        </p:sp>
        <p:sp>
          <p:nvSpPr>
            <p:cNvPr id="20562" name="Rectangle 61"/>
            <p:cNvSpPr>
              <a:spLocks noChangeArrowheads="1"/>
            </p:cNvSpPr>
            <p:nvPr/>
          </p:nvSpPr>
          <p:spPr bwMode="auto">
            <a:xfrm>
              <a:off x="3101" y="2943"/>
              <a:ext cx="148" cy="58"/>
            </a:xfrm>
            <a:prstGeom prst="rect">
              <a:avLst/>
            </a:prstGeom>
            <a:noFill/>
            <a:ln w="9525">
              <a:noFill/>
              <a:miter lim="800000"/>
              <a:headEnd/>
              <a:tailEnd/>
            </a:ln>
          </p:spPr>
          <p:txBody>
            <a:bodyPr wrap="none" lIns="0" tIns="0" rIns="0" bIns="0">
              <a:spAutoFit/>
            </a:bodyPr>
            <a:lstStyle/>
            <a:p>
              <a:r>
                <a:rPr lang="en-US" sz="600">
                  <a:solidFill>
                    <a:srgbClr val="FFFFFF"/>
                  </a:solidFill>
                </a:rPr>
                <a:t>8.0000</a:t>
              </a:r>
              <a:endParaRPr lang="en-US"/>
            </a:p>
          </p:txBody>
        </p:sp>
        <p:sp>
          <p:nvSpPr>
            <p:cNvPr id="20563" name="Rectangle 62"/>
            <p:cNvSpPr>
              <a:spLocks noChangeArrowheads="1"/>
            </p:cNvSpPr>
            <p:nvPr/>
          </p:nvSpPr>
          <p:spPr bwMode="auto">
            <a:xfrm>
              <a:off x="3101" y="2835"/>
              <a:ext cx="148" cy="58"/>
            </a:xfrm>
            <a:prstGeom prst="rect">
              <a:avLst/>
            </a:prstGeom>
            <a:noFill/>
            <a:ln w="9525">
              <a:noFill/>
              <a:miter lim="800000"/>
              <a:headEnd/>
              <a:tailEnd/>
            </a:ln>
          </p:spPr>
          <p:txBody>
            <a:bodyPr wrap="none" lIns="0" tIns="0" rIns="0" bIns="0">
              <a:spAutoFit/>
            </a:bodyPr>
            <a:lstStyle/>
            <a:p>
              <a:r>
                <a:rPr lang="en-US" sz="600">
                  <a:solidFill>
                    <a:srgbClr val="FFFFFF"/>
                  </a:solidFill>
                </a:rPr>
                <a:t>9.0000</a:t>
              </a:r>
              <a:endParaRPr lang="en-US"/>
            </a:p>
          </p:txBody>
        </p:sp>
        <p:sp>
          <p:nvSpPr>
            <p:cNvPr id="20564" name="Rectangle 63"/>
            <p:cNvSpPr>
              <a:spLocks noChangeArrowheads="1"/>
            </p:cNvSpPr>
            <p:nvPr/>
          </p:nvSpPr>
          <p:spPr bwMode="auto">
            <a:xfrm>
              <a:off x="3075" y="2733"/>
              <a:ext cx="175" cy="58"/>
            </a:xfrm>
            <a:prstGeom prst="rect">
              <a:avLst/>
            </a:prstGeom>
            <a:noFill/>
            <a:ln w="9525">
              <a:noFill/>
              <a:miter lim="800000"/>
              <a:headEnd/>
              <a:tailEnd/>
            </a:ln>
          </p:spPr>
          <p:txBody>
            <a:bodyPr wrap="none" lIns="0" tIns="0" rIns="0" bIns="0">
              <a:spAutoFit/>
            </a:bodyPr>
            <a:lstStyle/>
            <a:p>
              <a:r>
                <a:rPr lang="en-US" sz="600">
                  <a:solidFill>
                    <a:srgbClr val="FFFFFF"/>
                  </a:solidFill>
                </a:rPr>
                <a:t>10.0000</a:t>
              </a:r>
              <a:endParaRPr lang="en-US"/>
            </a:p>
          </p:txBody>
        </p:sp>
        <p:sp>
          <p:nvSpPr>
            <p:cNvPr id="20565" name="Rectangle 64"/>
            <p:cNvSpPr>
              <a:spLocks noChangeArrowheads="1"/>
            </p:cNvSpPr>
            <p:nvPr/>
          </p:nvSpPr>
          <p:spPr bwMode="auto">
            <a:xfrm>
              <a:off x="3075" y="2625"/>
              <a:ext cx="175" cy="58"/>
            </a:xfrm>
            <a:prstGeom prst="rect">
              <a:avLst/>
            </a:prstGeom>
            <a:noFill/>
            <a:ln w="9525">
              <a:noFill/>
              <a:miter lim="800000"/>
              <a:headEnd/>
              <a:tailEnd/>
            </a:ln>
          </p:spPr>
          <p:txBody>
            <a:bodyPr wrap="none" lIns="0" tIns="0" rIns="0" bIns="0">
              <a:spAutoFit/>
            </a:bodyPr>
            <a:lstStyle/>
            <a:p>
              <a:r>
                <a:rPr lang="en-US" sz="600">
                  <a:solidFill>
                    <a:srgbClr val="FFFFFF"/>
                  </a:solidFill>
                </a:rPr>
                <a:t>11.0000</a:t>
              </a:r>
              <a:endParaRPr lang="en-US"/>
            </a:p>
          </p:txBody>
        </p:sp>
        <p:sp>
          <p:nvSpPr>
            <p:cNvPr id="20566" name="Rectangle 65"/>
            <p:cNvSpPr>
              <a:spLocks noChangeArrowheads="1"/>
            </p:cNvSpPr>
            <p:nvPr/>
          </p:nvSpPr>
          <p:spPr bwMode="auto">
            <a:xfrm>
              <a:off x="3075" y="2517"/>
              <a:ext cx="175" cy="58"/>
            </a:xfrm>
            <a:prstGeom prst="rect">
              <a:avLst/>
            </a:prstGeom>
            <a:noFill/>
            <a:ln w="9525">
              <a:noFill/>
              <a:miter lim="800000"/>
              <a:headEnd/>
              <a:tailEnd/>
            </a:ln>
          </p:spPr>
          <p:txBody>
            <a:bodyPr wrap="none" lIns="0" tIns="0" rIns="0" bIns="0">
              <a:spAutoFit/>
            </a:bodyPr>
            <a:lstStyle/>
            <a:p>
              <a:r>
                <a:rPr lang="en-US" sz="600">
                  <a:solidFill>
                    <a:srgbClr val="FFFFFF"/>
                  </a:solidFill>
                </a:rPr>
                <a:t>12.0000</a:t>
              </a:r>
              <a:endParaRPr lang="en-US"/>
            </a:p>
          </p:txBody>
        </p:sp>
        <p:sp>
          <p:nvSpPr>
            <p:cNvPr id="20567" name="Rectangle 66"/>
            <p:cNvSpPr>
              <a:spLocks noChangeArrowheads="1"/>
            </p:cNvSpPr>
            <p:nvPr/>
          </p:nvSpPr>
          <p:spPr bwMode="auto">
            <a:xfrm>
              <a:off x="3075" y="2409"/>
              <a:ext cx="175" cy="58"/>
            </a:xfrm>
            <a:prstGeom prst="rect">
              <a:avLst/>
            </a:prstGeom>
            <a:noFill/>
            <a:ln w="9525">
              <a:noFill/>
              <a:miter lim="800000"/>
              <a:headEnd/>
              <a:tailEnd/>
            </a:ln>
          </p:spPr>
          <p:txBody>
            <a:bodyPr wrap="none" lIns="0" tIns="0" rIns="0" bIns="0">
              <a:spAutoFit/>
            </a:bodyPr>
            <a:lstStyle/>
            <a:p>
              <a:r>
                <a:rPr lang="en-US" sz="600">
                  <a:solidFill>
                    <a:srgbClr val="FFFFFF"/>
                  </a:solidFill>
                </a:rPr>
                <a:t>13.0000</a:t>
              </a:r>
              <a:endParaRPr lang="en-US"/>
            </a:p>
          </p:txBody>
        </p:sp>
        <p:sp>
          <p:nvSpPr>
            <p:cNvPr id="20568" name="Rectangle 67"/>
            <p:cNvSpPr>
              <a:spLocks noChangeArrowheads="1"/>
            </p:cNvSpPr>
            <p:nvPr/>
          </p:nvSpPr>
          <p:spPr bwMode="auto">
            <a:xfrm>
              <a:off x="3075" y="2301"/>
              <a:ext cx="175" cy="58"/>
            </a:xfrm>
            <a:prstGeom prst="rect">
              <a:avLst/>
            </a:prstGeom>
            <a:noFill/>
            <a:ln w="9525">
              <a:noFill/>
              <a:miter lim="800000"/>
              <a:headEnd/>
              <a:tailEnd/>
            </a:ln>
          </p:spPr>
          <p:txBody>
            <a:bodyPr wrap="none" lIns="0" tIns="0" rIns="0" bIns="0">
              <a:spAutoFit/>
            </a:bodyPr>
            <a:lstStyle/>
            <a:p>
              <a:r>
                <a:rPr lang="en-US" sz="600">
                  <a:solidFill>
                    <a:srgbClr val="FFFFFF"/>
                  </a:solidFill>
                </a:rPr>
                <a:t>14.0000</a:t>
              </a:r>
              <a:endParaRPr lang="en-US"/>
            </a:p>
          </p:txBody>
        </p:sp>
        <p:sp>
          <p:nvSpPr>
            <p:cNvPr id="20569" name="Rectangle 68"/>
            <p:cNvSpPr>
              <a:spLocks noChangeArrowheads="1"/>
            </p:cNvSpPr>
            <p:nvPr/>
          </p:nvSpPr>
          <p:spPr bwMode="auto">
            <a:xfrm>
              <a:off x="4179" y="3531"/>
              <a:ext cx="356" cy="58"/>
            </a:xfrm>
            <a:prstGeom prst="rect">
              <a:avLst/>
            </a:prstGeom>
            <a:noFill/>
            <a:ln w="9525">
              <a:noFill/>
              <a:miter lim="800000"/>
              <a:headEnd/>
              <a:tailEnd/>
            </a:ln>
          </p:spPr>
          <p:txBody>
            <a:bodyPr wrap="none" lIns="0" tIns="0" rIns="0" bIns="0">
              <a:spAutoFit/>
            </a:bodyPr>
            <a:lstStyle/>
            <a:p>
              <a:r>
                <a:rPr lang="en-US" sz="600" b="1">
                  <a:solidFill>
                    <a:srgbClr val="000000"/>
                  </a:solidFill>
                </a:rPr>
                <a:t>Implied Ratings</a:t>
              </a:r>
              <a:endParaRPr lang="en-US"/>
            </a:p>
          </p:txBody>
        </p:sp>
        <p:sp>
          <p:nvSpPr>
            <p:cNvPr id="20570" name="Rectangle 69"/>
            <p:cNvSpPr>
              <a:spLocks noChangeArrowheads="1"/>
            </p:cNvSpPr>
            <p:nvPr/>
          </p:nvSpPr>
          <p:spPr bwMode="auto">
            <a:xfrm rot="-5400000">
              <a:off x="2853" y="2798"/>
              <a:ext cx="288" cy="58"/>
            </a:xfrm>
            <a:prstGeom prst="rect">
              <a:avLst/>
            </a:prstGeom>
            <a:noFill/>
            <a:ln w="9525">
              <a:noFill/>
              <a:miter lim="800000"/>
              <a:headEnd/>
              <a:tailEnd/>
            </a:ln>
          </p:spPr>
          <p:txBody>
            <a:bodyPr wrap="none" lIns="0" tIns="0" rIns="0" bIns="0">
              <a:spAutoFit/>
            </a:bodyPr>
            <a:lstStyle/>
            <a:p>
              <a:r>
                <a:rPr lang="en-US" sz="600" b="1">
                  <a:solidFill>
                    <a:srgbClr val="000000"/>
                  </a:solidFill>
                </a:rPr>
                <a:t>S&amp;P Ratings</a:t>
              </a:r>
              <a:endParaRPr lang="en-US"/>
            </a:p>
          </p:txBody>
        </p:sp>
        <p:sp>
          <p:nvSpPr>
            <p:cNvPr id="20571" name="Rectangle 70"/>
            <p:cNvSpPr>
              <a:spLocks noChangeArrowheads="1"/>
            </p:cNvSpPr>
            <p:nvPr/>
          </p:nvSpPr>
          <p:spPr bwMode="auto">
            <a:xfrm>
              <a:off x="3243" y="3441"/>
              <a:ext cx="32" cy="58"/>
            </a:xfrm>
            <a:prstGeom prst="rect">
              <a:avLst/>
            </a:prstGeom>
            <a:noFill/>
            <a:ln w="9525">
              <a:noFill/>
              <a:miter lim="800000"/>
              <a:headEnd/>
              <a:tailEnd/>
            </a:ln>
          </p:spPr>
          <p:txBody>
            <a:bodyPr wrap="none" lIns="0" tIns="0" rIns="0" bIns="0">
              <a:spAutoFit/>
            </a:bodyPr>
            <a:lstStyle/>
            <a:p>
              <a:r>
                <a:rPr lang="en-US" sz="600">
                  <a:solidFill>
                    <a:srgbClr val="000000"/>
                  </a:solidFill>
                </a:rPr>
                <a:t>B</a:t>
              </a:r>
              <a:endParaRPr lang="en-US"/>
            </a:p>
          </p:txBody>
        </p:sp>
        <p:sp>
          <p:nvSpPr>
            <p:cNvPr id="20572" name="Rectangle 71"/>
            <p:cNvSpPr>
              <a:spLocks noChangeArrowheads="1"/>
            </p:cNvSpPr>
            <p:nvPr/>
          </p:nvSpPr>
          <p:spPr bwMode="auto">
            <a:xfrm>
              <a:off x="3466" y="3441"/>
              <a:ext cx="60" cy="58"/>
            </a:xfrm>
            <a:prstGeom prst="rect">
              <a:avLst/>
            </a:prstGeom>
            <a:noFill/>
            <a:ln w="9525">
              <a:noFill/>
              <a:miter lim="800000"/>
              <a:headEnd/>
              <a:tailEnd/>
            </a:ln>
          </p:spPr>
          <p:txBody>
            <a:bodyPr wrap="none" lIns="0" tIns="0" rIns="0" bIns="0">
              <a:spAutoFit/>
            </a:bodyPr>
            <a:lstStyle/>
            <a:p>
              <a:r>
                <a:rPr lang="en-US" sz="600">
                  <a:solidFill>
                    <a:srgbClr val="000000"/>
                  </a:solidFill>
                </a:rPr>
                <a:t>B+</a:t>
              </a:r>
              <a:endParaRPr lang="en-US"/>
            </a:p>
          </p:txBody>
        </p:sp>
        <p:sp>
          <p:nvSpPr>
            <p:cNvPr id="20573" name="Rectangle 72"/>
            <p:cNvSpPr>
              <a:spLocks noChangeArrowheads="1"/>
            </p:cNvSpPr>
            <p:nvPr/>
          </p:nvSpPr>
          <p:spPr bwMode="auto">
            <a:xfrm>
              <a:off x="3675" y="3441"/>
              <a:ext cx="80" cy="58"/>
            </a:xfrm>
            <a:prstGeom prst="rect">
              <a:avLst/>
            </a:prstGeom>
            <a:noFill/>
            <a:ln w="9525">
              <a:noFill/>
              <a:miter lim="800000"/>
              <a:headEnd/>
              <a:tailEnd/>
            </a:ln>
          </p:spPr>
          <p:txBody>
            <a:bodyPr wrap="none" lIns="0" tIns="0" rIns="0" bIns="0">
              <a:spAutoFit/>
            </a:bodyPr>
            <a:lstStyle/>
            <a:p>
              <a:r>
                <a:rPr lang="en-US" sz="600">
                  <a:solidFill>
                    <a:srgbClr val="000000"/>
                  </a:solidFill>
                </a:rPr>
                <a:t>BB-</a:t>
              </a:r>
              <a:endParaRPr lang="en-US"/>
            </a:p>
          </p:txBody>
        </p:sp>
        <p:sp>
          <p:nvSpPr>
            <p:cNvPr id="20574" name="Rectangle 73"/>
            <p:cNvSpPr>
              <a:spLocks noChangeArrowheads="1"/>
            </p:cNvSpPr>
            <p:nvPr/>
          </p:nvSpPr>
          <p:spPr bwMode="auto">
            <a:xfrm>
              <a:off x="3899" y="3447"/>
              <a:ext cx="64" cy="58"/>
            </a:xfrm>
            <a:prstGeom prst="rect">
              <a:avLst/>
            </a:prstGeom>
            <a:noFill/>
            <a:ln w="9525">
              <a:noFill/>
              <a:miter lim="800000"/>
              <a:headEnd/>
              <a:tailEnd/>
            </a:ln>
          </p:spPr>
          <p:txBody>
            <a:bodyPr wrap="none" lIns="0" tIns="0" rIns="0" bIns="0">
              <a:spAutoFit/>
            </a:bodyPr>
            <a:lstStyle/>
            <a:p>
              <a:r>
                <a:rPr lang="en-US" sz="600">
                  <a:solidFill>
                    <a:srgbClr val="000000"/>
                  </a:solidFill>
                </a:rPr>
                <a:t>BB</a:t>
              </a:r>
              <a:endParaRPr lang="en-US"/>
            </a:p>
          </p:txBody>
        </p:sp>
        <p:sp>
          <p:nvSpPr>
            <p:cNvPr id="20575" name="Rectangle 74"/>
            <p:cNvSpPr>
              <a:spLocks noChangeArrowheads="1"/>
            </p:cNvSpPr>
            <p:nvPr/>
          </p:nvSpPr>
          <p:spPr bwMode="auto">
            <a:xfrm>
              <a:off x="4131" y="3447"/>
              <a:ext cx="92" cy="58"/>
            </a:xfrm>
            <a:prstGeom prst="rect">
              <a:avLst/>
            </a:prstGeom>
            <a:noFill/>
            <a:ln w="9525">
              <a:noFill/>
              <a:miter lim="800000"/>
              <a:headEnd/>
              <a:tailEnd/>
            </a:ln>
          </p:spPr>
          <p:txBody>
            <a:bodyPr wrap="none" lIns="0" tIns="0" rIns="0" bIns="0">
              <a:spAutoFit/>
            </a:bodyPr>
            <a:lstStyle/>
            <a:p>
              <a:r>
                <a:rPr lang="en-US" sz="600">
                  <a:solidFill>
                    <a:srgbClr val="000000"/>
                  </a:solidFill>
                </a:rPr>
                <a:t>BB+</a:t>
              </a:r>
              <a:endParaRPr lang="en-US"/>
            </a:p>
          </p:txBody>
        </p:sp>
        <p:sp>
          <p:nvSpPr>
            <p:cNvPr id="20576" name="Rectangle 75"/>
            <p:cNvSpPr>
              <a:spLocks noChangeArrowheads="1"/>
            </p:cNvSpPr>
            <p:nvPr/>
          </p:nvSpPr>
          <p:spPr bwMode="auto">
            <a:xfrm>
              <a:off x="4349" y="3447"/>
              <a:ext cx="112" cy="58"/>
            </a:xfrm>
            <a:prstGeom prst="rect">
              <a:avLst/>
            </a:prstGeom>
            <a:noFill/>
            <a:ln w="9525">
              <a:noFill/>
              <a:miter lim="800000"/>
              <a:headEnd/>
              <a:tailEnd/>
            </a:ln>
          </p:spPr>
          <p:txBody>
            <a:bodyPr wrap="none" lIns="0" tIns="0" rIns="0" bIns="0">
              <a:spAutoFit/>
            </a:bodyPr>
            <a:lstStyle/>
            <a:p>
              <a:r>
                <a:rPr lang="en-US" sz="600">
                  <a:solidFill>
                    <a:srgbClr val="000000"/>
                  </a:solidFill>
                </a:rPr>
                <a:t>BBB-</a:t>
              </a:r>
              <a:endParaRPr lang="en-US"/>
            </a:p>
          </p:txBody>
        </p:sp>
        <p:sp>
          <p:nvSpPr>
            <p:cNvPr id="20577" name="Rectangle 76"/>
            <p:cNvSpPr>
              <a:spLocks noChangeArrowheads="1"/>
            </p:cNvSpPr>
            <p:nvPr/>
          </p:nvSpPr>
          <p:spPr bwMode="auto">
            <a:xfrm>
              <a:off x="4564" y="3447"/>
              <a:ext cx="96" cy="58"/>
            </a:xfrm>
            <a:prstGeom prst="rect">
              <a:avLst/>
            </a:prstGeom>
            <a:noFill/>
            <a:ln w="9525">
              <a:noFill/>
              <a:miter lim="800000"/>
              <a:headEnd/>
              <a:tailEnd/>
            </a:ln>
          </p:spPr>
          <p:txBody>
            <a:bodyPr wrap="none" lIns="0" tIns="0" rIns="0" bIns="0">
              <a:spAutoFit/>
            </a:bodyPr>
            <a:lstStyle/>
            <a:p>
              <a:r>
                <a:rPr lang="en-US" sz="600">
                  <a:solidFill>
                    <a:srgbClr val="000000"/>
                  </a:solidFill>
                </a:rPr>
                <a:t>BBB</a:t>
              </a:r>
              <a:endParaRPr lang="en-US"/>
            </a:p>
          </p:txBody>
        </p:sp>
        <p:sp>
          <p:nvSpPr>
            <p:cNvPr id="20578" name="Rectangle 77"/>
            <p:cNvSpPr>
              <a:spLocks noChangeArrowheads="1"/>
            </p:cNvSpPr>
            <p:nvPr/>
          </p:nvSpPr>
          <p:spPr bwMode="auto">
            <a:xfrm>
              <a:off x="4787" y="3447"/>
              <a:ext cx="124" cy="58"/>
            </a:xfrm>
            <a:prstGeom prst="rect">
              <a:avLst/>
            </a:prstGeom>
            <a:noFill/>
            <a:ln w="9525">
              <a:noFill/>
              <a:miter lim="800000"/>
              <a:headEnd/>
              <a:tailEnd/>
            </a:ln>
          </p:spPr>
          <p:txBody>
            <a:bodyPr wrap="none" lIns="0" tIns="0" rIns="0" bIns="0">
              <a:spAutoFit/>
            </a:bodyPr>
            <a:lstStyle/>
            <a:p>
              <a:r>
                <a:rPr lang="en-US" sz="600">
                  <a:solidFill>
                    <a:srgbClr val="000000"/>
                  </a:solidFill>
                </a:rPr>
                <a:t>BBB+</a:t>
              </a:r>
              <a:endParaRPr lang="en-US"/>
            </a:p>
          </p:txBody>
        </p:sp>
        <p:sp>
          <p:nvSpPr>
            <p:cNvPr id="20579" name="Rectangle 78"/>
            <p:cNvSpPr>
              <a:spLocks noChangeArrowheads="1"/>
            </p:cNvSpPr>
            <p:nvPr/>
          </p:nvSpPr>
          <p:spPr bwMode="auto">
            <a:xfrm>
              <a:off x="5044" y="3447"/>
              <a:ext cx="48" cy="58"/>
            </a:xfrm>
            <a:prstGeom prst="rect">
              <a:avLst/>
            </a:prstGeom>
            <a:noFill/>
            <a:ln w="9525">
              <a:noFill/>
              <a:miter lim="800000"/>
              <a:headEnd/>
              <a:tailEnd/>
            </a:ln>
          </p:spPr>
          <p:txBody>
            <a:bodyPr wrap="none" lIns="0" tIns="0" rIns="0" bIns="0">
              <a:spAutoFit/>
            </a:bodyPr>
            <a:lstStyle/>
            <a:p>
              <a:r>
                <a:rPr lang="en-US" sz="600">
                  <a:solidFill>
                    <a:srgbClr val="000000"/>
                  </a:solidFill>
                </a:rPr>
                <a:t>A-</a:t>
              </a:r>
              <a:endParaRPr lang="en-US"/>
            </a:p>
          </p:txBody>
        </p:sp>
        <p:sp>
          <p:nvSpPr>
            <p:cNvPr id="20580" name="Rectangle 79"/>
            <p:cNvSpPr>
              <a:spLocks noChangeArrowheads="1"/>
            </p:cNvSpPr>
            <p:nvPr/>
          </p:nvSpPr>
          <p:spPr bwMode="auto">
            <a:xfrm>
              <a:off x="5271" y="3447"/>
              <a:ext cx="32" cy="58"/>
            </a:xfrm>
            <a:prstGeom prst="rect">
              <a:avLst/>
            </a:prstGeom>
            <a:noFill/>
            <a:ln w="9525">
              <a:noFill/>
              <a:miter lim="800000"/>
              <a:headEnd/>
              <a:tailEnd/>
            </a:ln>
          </p:spPr>
          <p:txBody>
            <a:bodyPr wrap="none" lIns="0" tIns="0" rIns="0" bIns="0">
              <a:spAutoFit/>
            </a:bodyPr>
            <a:lstStyle/>
            <a:p>
              <a:r>
                <a:rPr lang="en-US" sz="600">
                  <a:solidFill>
                    <a:srgbClr val="000000"/>
                  </a:solidFill>
                </a:rPr>
                <a:t>A</a:t>
              </a:r>
              <a:endParaRPr lang="en-US"/>
            </a:p>
          </p:txBody>
        </p:sp>
        <p:sp>
          <p:nvSpPr>
            <p:cNvPr id="20581" name="Rectangle 80"/>
            <p:cNvSpPr>
              <a:spLocks noChangeArrowheads="1"/>
            </p:cNvSpPr>
            <p:nvPr/>
          </p:nvSpPr>
          <p:spPr bwMode="auto">
            <a:xfrm>
              <a:off x="5488" y="3447"/>
              <a:ext cx="60" cy="58"/>
            </a:xfrm>
            <a:prstGeom prst="rect">
              <a:avLst/>
            </a:prstGeom>
            <a:noFill/>
            <a:ln w="9525">
              <a:noFill/>
              <a:miter lim="800000"/>
              <a:headEnd/>
              <a:tailEnd/>
            </a:ln>
          </p:spPr>
          <p:txBody>
            <a:bodyPr wrap="none" lIns="0" tIns="0" rIns="0" bIns="0">
              <a:spAutoFit/>
            </a:bodyPr>
            <a:lstStyle/>
            <a:p>
              <a:r>
                <a:rPr lang="en-US" sz="600">
                  <a:solidFill>
                    <a:srgbClr val="000000"/>
                  </a:solidFill>
                </a:rPr>
                <a:t>A+</a:t>
              </a:r>
              <a:endParaRPr lang="en-US"/>
            </a:p>
          </p:txBody>
        </p:sp>
        <p:sp>
          <p:nvSpPr>
            <p:cNvPr id="20582" name="Rectangle 81"/>
            <p:cNvSpPr>
              <a:spLocks noChangeArrowheads="1"/>
            </p:cNvSpPr>
            <p:nvPr/>
          </p:nvSpPr>
          <p:spPr bwMode="auto">
            <a:xfrm>
              <a:off x="3094" y="2313"/>
              <a:ext cx="60" cy="58"/>
            </a:xfrm>
            <a:prstGeom prst="rect">
              <a:avLst/>
            </a:prstGeom>
            <a:noFill/>
            <a:ln w="9525">
              <a:noFill/>
              <a:miter lim="800000"/>
              <a:headEnd/>
              <a:tailEnd/>
            </a:ln>
          </p:spPr>
          <p:txBody>
            <a:bodyPr wrap="none" lIns="0" tIns="0" rIns="0" bIns="0">
              <a:spAutoFit/>
            </a:bodyPr>
            <a:lstStyle/>
            <a:p>
              <a:r>
                <a:rPr lang="en-US" sz="600">
                  <a:solidFill>
                    <a:srgbClr val="000000"/>
                  </a:solidFill>
                </a:rPr>
                <a:t>A+</a:t>
              </a:r>
              <a:endParaRPr lang="en-US"/>
            </a:p>
          </p:txBody>
        </p:sp>
        <p:sp>
          <p:nvSpPr>
            <p:cNvPr id="20583" name="Rectangle 82"/>
            <p:cNvSpPr>
              <a:spLocks noChangeArrowheads="1"/>
            </p:cNvSpPr>
            <p:nvPr/>
          </p:nvSpPr>
          <p:spPr bwMode="auto">
            <a:xfrm>
              <a:off x="3093" y="2415"/>
              <a:ext cx="32" cy="58"/>
            </a:xfrm>
            <a:prstGeom prst="rect">
              <a:avLst/>
            </a:prstGeom>
            <a:noFill/>
            <a:ln w="9525">
              <a:noFill/>
              <a:miter lim="800000"/>
              <a:headEnd/>
              <a:tailEnd/>
            </a:ln>
          </p:spPr>
          <p:txBody>
            <a:bodyPr wrap="none" lIns="0" tIns="0" rIns="0" bIns="0">
              <a:spAutoFit/>
            </a:bodyPr>
            <a:lstStyle/>
            <a:p>
              <a:r>
                <a:rPr lang="en-US" sz="600">
                  <a:solidFill>
                    <a:srgbClr val="000000"/>
                  </a:solidFill>
                </a:rPr>
                <a:t>A</a:t>
              </a:r>
              <a:endParaRPr lang="en-US"/>
            </a:p>
          </p:txBody>
        </p:sp>
        <p:sp>
          <p:nvSpPr>
            <p:cNvPr id="20584" name="Rectangle 83"/>
            <p:cNvSpPr>
              <a:spLocks noChangeArrowheads="1"/>
            </p:cNvSpPr>
            <p:nvPr/>
          </p:nvSpPr>
          <p:spPr bwMode="auto">
            <a:xfrm>
              <a:off x="3094" y="2523"/>
              <a:ext cx="48" cy="58"/>
            </a:xfrm>
            <a:prstGeom prst="rect">
              <a:avLst/>
            </a:prstGeom>
            <a:noFill/>
            <a:ln w="9525">
              <a:noFill/>
              <a:miter lim="800000"/>
              <a:headEnd/>
              <a:tailEnd/>
            </a:ln>
          </p:spPr>
          <p:txBody>
            <a:bodyPr wrap="none" lIns="0" tIns="0" rIns="0" bIns="0">
              <a:spAutoFit/>
            </a:bodyPr>
            <a:lstStyle/>
            <a:p>
              <a:r>
                <a:rPr lang="en-US" sz="600">
                  <a:solidFill>
                    <a:srgbClr val="000000"/>
                  </a:solidFill>
                </a:rPr>
                <a:t>A-</a:t>
              </a:r>
              <a:endParaRPr lang="en-US"/>
            </a:p>
          </p:txBody>
        </p:sp>
        <p:sp>
          <p:nvSpPr>
            <p:cNvPr id="20585" name="Rectangle 84"/>
            <p:cNvSpPr>
              <a:spLocks noChangeArrowheads="1"/>
            </p:cNvSpPr>
            <p:nvPr/>
          </p:nvSpPr>
          <p:spPr bwMode="auto">
            <a:xfrm>
              <a:off x="3095" y="2625"/>
              <a:ext cx="124" cy="58"/>
            </a:xfrm>
            <a:prstGeom prst="rect">
              <a:avLst/>
            </a:prstGeom>
            <a:noFill/>
            <a:ln w="9525">
              <a:noFill/>
              <a:miter lim="800000"/>
              <a:headEnd/>
              <a:tailEnd/>
            </a:ln>
          </p:spPr>
          <p:txBody>
            <a:bodyPr wrap="none" lIns="0" tIns="0" rIns="0" bIns="0">
              <a:spAutoFit/>
            </a:bodyPr>
            <a:lstStyle/>
            <a:p>
              <a:r>
                <a:rPr lang="en-US" sz="600">
                  <a:solidFill>
                    <a:srgbClr val="000000"/>
                  </a:solidFill>
                </a:rPr>
                <a:t>BBB+</a:t>
              </a:r>
              <a:endParaRPr lang="en-US"/>
            </a:p>
          </p:txBody>
        </p:sp>
        <p:sp>
          <p:nvSpPr>
            <p:cNvPr id="20586" name="Rectangle 85"/>
            <p:cNvSpPr>
              <a:spLocks noChangeArrowheads="1"/>
            </p:cNvSpPr>
            <p:nvPr/>
          </p:nvSpPr>
          <p:spPr bwMode="auto">
            <a:xfrm>
              <a:off x="3094" y="2727"/>
              <a:ext cx="96" cy="58"/>
            </a:xfrm>
            <a:prstGeom prst="rect">
              <a:avLst/>
            </a:prstGeom>
            <a:noFill/>
            <a:ln w="9525">
              <a:noFill/>
              <a:miter lim="800000"/>
              <a:headEnd/>
              <a:tailEnd/>
            </a:ln>
          </p:spPr>
          <p:txBody>
            <a:bodyPr wrap="none" lIns="0" tIns="0" rIns="0" bIns="0">
              <a:spAutoFit/>
            </a:bodyPr>
            <a:lstStyle/>
            <a:p>
              <a:r>
                <a:rPr lang="en-US" sz="600">
                  <a:solidFill>
                    <a:srgbClr val="000000"/>
                  </a:solidFill>
                </a:rPr>
                <a:t>BBB</a:t>
              </a:r>
              <a:endParaRPr lang="en-US"/>
            </a:p>
          </p:txBody>
        </p:sp>
        <p:sp>
          <p:nvSpPr>
            <p:cNvPr id="20587" name="Rectangle 86"/>
            <p:cNvSpPr>
              <a:spLocks noChangeArrowheads="1"/>
            </p:cNvSpPr>
            <p:nvPr/>
          </p:nvSpPr>
          <p:spPr bwMode="auto">
            <a:xfrm>
              <a:off x="3095" y="2835"/>
              <a:ext cx="112" cy="58"/>
            </a:xfrm>
            <a:prstGeom prst="rect">
              <a:avLst/>
            </a:prstGeom>
            <a:noFill/>
            <a:ln w="9525">
              <a:noFill/>
              <a:miter lim="800000"/>
              <a:headEnd/>
              <a:tailEnd/>
            </a:ln>
          </p:spPr>
          <p:txBody>
            <a:bodyPr wrap="none" lIns="0" tIns="0" rIns="0" bIns="0">
              <a:spAutoFit/>
            </a:bodyPr>
            <a:lstStyle/>
            <a:p>
              <a:r>
                <a:rPr lang="en-US" sz="600">
                  <a:solidFill>
                    <a:srgbClr val="000000"/>
                  </a:solidFill>
                </a:rPr>
                <a:t>BBB-</a:t>
              </a:r>
              <a:endParaRPr lang="en-US"/>
            </a:p>
          </p:txBody>
        </p:sp>
        <p:sp>
          <p:nvSpPr>
            <p:cNvPr id="20588" name="Rectangle 87"/>
            <p:cNvSpPr>
              <a:spLocks noChangeArrowheads="1"/>
            </p:cNvSpPr>
            <p:nvPr/>
          </p:nvSpPr>
          <p:spPr bwMode="auto">
            <a:xfrm>
              <a:off x="3093" y="2937"/>
              <a:ext cx="92" cy="58"/>
            </a:xfrm>
            <a:prstGeom prst="rect">
              <a:avLst/>
            </a:prstGeom>
            <a:noFill/>
            <a:ln w="9525">
              <a:noFill/>
              <a:miter lim="800000"/>
              <a:headEnd/>
              <a:tailEnd/>
            </a:ln>
          </p:spPr>
          <p:txBody>
            <a:bodyPr wrap="none" lIns="0" tIns="0" rIns="0" bIns="0">
              <a:spAutoFit/>
            </a:bodyPr>
            <a:lstStyle/>
            <a:p>
              <a:r>
                <a:rPr lang="en-US" sz="600">
                  <a:solidFill>
                    <a:srgbClr val="000000"/>
                  </a:solidFill>
                </a:rPr>
                <a:t>BB+</a:t>
              </a:r>
              <a:endParaRPr lang="en-US"/>
            </a:p>
          </p:txBody>
        </p:sp>
        <p:sp>
          <p:nvSpPr>
            <p:cNvPr id="20589" name="Rectangle 88"/>
            <p:cNvSpPr>
              <a:spLocks noChangeArrowheads="1"/>
            </p:cNvSpPr>
            <p:nvPr/>
          </p:nvSpPr>
          <p:spPr bwMode="auto">
            <a:xfrm>
              <a:off x="3095" y="3039"/>
              <a:ext cx="64" cy="58"/>
            </a:xfrm>
            <a:prstGeom prst="rect">
              <a:avLst/>
            </a:prstGeom>
            <a:noFill/>
            <a:ln w="9525">
              <a:noFill/>
              <a:miter lim="800000"/>
              <a:headEnd/>
              <a:tailEnd/>
            </a:ln>
          </p:spPr>
          <p:txBody>
            <a:bodyPr wrap="none" lIns="0" tIns="0" rIns="0" bIns="0">
              <a:spAutoFit/>
            </a:bodyPr>
            <a:lstStyle/>
            <a:p>
              <a:r>
                <a:rPr lang="en-US" sz="600">
                  <a:solidFill>
                    <a:srgbClr val="000000"/>
                  </a:solidFill>
                </a:rPr>
                <a:t>BB</a:t>
              </a:r>
              <a:endParaRPr lang="en-US"/>
            </a:p>
          </p:txBody>
        </p:sp>
        <p:sp>
          <p:nvSpPr>
            <p:cNvPr id="20590" name="Rectangle 89"/>
            <p:cNvSpPr>
              <a:spLocks noChangeArrowheads="1"/>
            </p:cNvSpPr>
            <p:nvPr/>
          </p:nvSpPr>
          <p:spPr bwMode="auto">
            <a:xfrm>
              <a:off x="3093" y="3147"/>
              <a:ext cx="80" cy="58"/>
            </a:xfrm>
            <a:prstGeom prst="rect">
              <a:avLst/>
            </a:prstGeom>
            <a:noFill/>
            <a:ln w="9525">
              <a:noFill/>
              <a:miter lim="800000"/>
              <a:headEnd/>
              <a:tailEnd/>
            </a:ln>
          </p:spPr>
          <p:txBody>
            <a:bodyPr wrap="none" lIns="0" tIns="0" rIns="0" bIns="0">
              <a:spAutoFit/>
            </a:bodyPr>
            <a:lstStyle/>
            <a:p>
              <a:r>
                <a:rPr lang="en-US" sz="600">
                  <a:solidFill>
                    <a:srgbClr val="000000"/>
                  </a:solidFill>
                </a:rPr>
                <a:t>BB-</a:t>
              </a:r>
              <a:endParaRPr lang="en-US"/>
            </a:p>
          </p:txBody>
        </p:sp>
        <p:sp>
          <p:nvSpPr>
            <p:cNvPr id="20591" name="Rectangle 90"/>
            <p:cNvSpPr>
              <a:spLocks noChangeArrowheads="1"/>
            </p:cNvSpPr>
            <p:nvPr/>
          </p:nvSpPr>
          <p:spPr bwMode="auto">
            <a:xfrm>
              <a:off x="3094" y="3249"/>
              <a:ext cx="60" cy="58"/>
            </a:xfrm>
            <a:prstGeom prst="rect">
              <a:avLst/>
            </a:prstGeom>
            <a:noFill/>
            <a:ln w="9525">
              <a:noFill/>
              <a:miter lim="800000"/>
              <a:headEnd/>
              <a:tailEnd/>
            </a:ln>
          </p:spPr>
          <p:txBody>
            <a:bodyPr wrap="none" lIns="0" tIns="0" rIns="0" bIns="0">
              <a:spAutoFit/>
            </a:bodyPr>
            <a:lstStyle/>
            <a:p>
              <a:r>
                <a:rPr lang="en-US" sz="600">
                  <a:solidFill>
                    <a:srgbClr val="000000"/>
                  </a:solidFill>
                </a:rPr>
                <a:t>B+</a:t>
              </a:r>
              <a:endParaRPr lang="en-US"/>
            </a:p>
          </p:txBody>
        </p:sp>
        <p:sp>
          <p:nvSpPr>
            <p:cNvPr id="20592" name="Rectangle 91"/>
            <p:cNvSpPr>
              <a:spLocks noChangeArrowheads="1"/>
            </p:cNvSpPr>
            <p:nvPr/>
          </p:nvSpPr>
          <p:spPr bwMode="auto">
            <a:xfrm>
              <a:off x="3093" y="3351"/>
              <a:ext cx="32" cy="58"/>
            </a:xfrm>
            <a:prstGeom prst="rect">
              <a:avLst/>
            </a:prstGeom>
            <a:noFill/>
            <a:ln w="9525">
              <a:noFill/>
              <a:miter lim="800000"/>
              <a:headEnd/>
              <a:tailEnd/>
            </a:ln>
          </p:spPr>
          <p:txBody>
            <a:bodyPr wrap="none" lIns="0" tIns="0" rIns="0" bIns="0">
              <a:spAutoFit/>
            </a:bodyPr>
            <a:lstStyle/>
            <a:p>
              <a:r>
                <a:rPr lang="en-US" sz="600">
                  <a:solidFill>
                    <a:srgbClr val="000000"/>
                  </a:solidFill>
                </a:rPr>
                <a:t>B</a:t>
              </a:r>
              <a:endParaRPr lang="en-US"/>
            </a:p>
          </p:txBody>
        </p:sp>
      </p:grpSp>
      <p:pic>
        <p:nvPicPr>
          <p:cNvPr id="20486" name="Picture 92"/>
          <p:cNvPicPr>
            <a:picLocks noChangeAspect="1" noChangeArrowheads="1"/>
          </p:cNvPicPr>
          <p:nvPr/>
        </p:nvPicPr>
        <p:blipFill>
          <a:blip r:embed="rId17" cstate="print"/>
          <a:srcRect/>
          <a:stretch>
            <a:fillRect/>
          </a:stretch>
        </p:blipFill>
        <p:spPr bwMode="auto">
          <a:xfrm>
            <a:off x="290513" y="1169988"/>
            <a:ext cx="4205287" cy="2382837"/>
          </a:xfrm>
          <a:prstGeom prst="rect">
            <a:avLst/>
          </a:prstGeom>
          <a:noFill/>
          <a:ln w="12700">
            <a:noFill/>
            <a:miter lim="800000"/>
            <a:headEnd/>
            <a:tailEnd/>
          </a:ln>
        </p:spPr>
      </p:pic>
      <p:sp>
        <p:nvSpPr>
          <p:cNvPr id="20487" name="MASTER_ITEMObjectTitle1"/>
          <p:cNvSpPr>
            <a:spLocks noChangeArrowheads="1"/>
          </p:cNvSpPr>
          <p:nvPr>
            <p:custDataLst>
              <p:tags r:id="rId2"/>
            </p:custDataLst>
          </p:nvPr>
        </p:nvSpPr>
        <p:spPr bwMode="ltGray">
          <a:xfrm>
            <a:off x="4640263" y="343535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Net Market Value Leverage</a:t>
            </a:r>
          </a:p>
        </p:txBody>
      </p:sp>
      <p:sp>
        <p:nvSpPr>
          <p:cNvPr id="20488" name="MASTER_ITEMObjectTitle1"/>
          <p:cNvSpPr>
            <a:spLocks noChangeArrowheads="1"/>
          </p:cNvSpPr>
          <p:nvPr>
            <p:custDataLst>
              <p:tags r:id="rId3"/>
            </p:custDataLst>
          </p:nvPr>
        </p:nvSpPr>
        <p:spPr bwMode="ltGray">
          <a:xfrm>
            <a:off x="304800" y="343535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Market Value Leverage</a:t>
            </a:r>
          </a:p>
        </p:txBody>
      </p:sp>
      <p:sp>
        <p:nvSpPr>
          <p:cNvPr id="20489" name="MASTER_ITEMTitle"/>
          <p:cNvSpPr>
            <a:spLocks noGrp="1" noChangeArrowheads="1"/>
          </p:cNvSpPr>
          <p:nvPr>
            <p:ph type="title"/>
            <p:custDataLst>
              <p:tags r:id="rId4"/>
            </p:custDataLst>
          </p:nvPr>
        </p:nvSpPr>
        <p:spPr>
          <a:xfrm>
            <a:off x="473075" y="44450"/>
            <a:ext cx="7283450" cy="822325"/>
          </a:xfrm>
        </p:spPr>
        <p:txBody>
          <a:bodyPr/>
          <a:lstStyle/>
          <a:p>
            <a:pPr eaLnBrk="1" hangingPunct="1"/>
            <a:r>
              <a:rPr lang="en-US" smtClean="0"/>
              <a:t>Ratings in the Telecommunications Industry</a:t>
            </a:r>
            <a:endParaRPr lang="en-US" sz="2000" i="1" smtClean="0"/>
          </a:p>
        </p:txBody>
      </p:sp>
      <p:sp>
        <p:nvSpPr>
          <p:cNvPr id="20490" name="MessageStatement"/>
          <p:cNvSpPr>
            <a:spLocks noChangeArrowheads="1"/>
          </p:cNvSpPr>
          <p:nvPr>
            <p:custDataLst>
              <p:tags r:id="rId5"/>
            </p:custDataLst>
          </p:nvPr>
        </p:nvSpPr>
        <p:spPr bwMode="gray">
          <a:xfrm>
            <a:off x="688975" y="580072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Company’s pro forma debt / EBITDA and sales suggests a credit quality below its current rating of </a:t>
            </a:r>
            <a:r>
              <a:rPr lang="en-US" b="1" u="sng">
                <a:solidFill>
                  <a:schemeClr val="bg1"/>
                </a:solidFill>
              </a:rPr>
              <a:t>      </a:t>
            </a:r>
            <a:r>
              <a:rPr lang="en-US" b="1">
                <a:solidFill>
                  <a:schemeClr val="bg1"/>
                </a:solidFill>
              </a:rPr>
              <a:t>.</a:t>
            </a:r>
          </a:p>
        </p:txBody>
      </p:sp>
      <p:sp>
        <p:nvSpPr>
          <p:cNvPr id="20491" name="Text Box 97"/>
          <p:cNvSpPr txBox="1">
            <a:spLocks noChangeArrowheads="1"/>
          </p:cNvSpPr>
          <p:nvPr>
            <p:custDataLst>
              <p:tags r:id="rId6"/>
            </p:custDataLst>
          </p:nvPr>
        </p:nvSpPr>
        <p:spPr bwMode="auto">
          <a:xfrm>
            <a:off x="2274888" y="6584950"/>
            <a:ext cx="5905500" cy="106363"/>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Credit rating is expressed as a number ranging from 18 (“AAA”) to 1 (“CCC”).</a:t>
            </a:r>
          </a:p>
        </p:txBody>
      </p:sp>
      <p:sp>
        <p:nvSpPr>
          <p:cNvPr id="20492" name="MASTER_ITEMObjectBox1"/>
          <p:cNvSpPr>
            <a:spLocks noChangeArrowheads="1"/>
          </p:cNvSpPr>
          <p:nvPr>
            <p:custDataLst>
              <p:tags r:id="rId7"/>
            </p:custDataLst>
          </p:nvPr>
        </p:nvSpPr>
        <p:spPr bwMode="auto">
          <a:xfrm>
            <a:off x="4640263" y="1287463"/>
            <a:ext cx="4206875" cy="2057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r>
              <a:rPr lang="en-US" sz="1200" b="1">
                <a:solidFill>
                  <a:schemeClr val="accent1"/>
                </a:solidFill>
              </a:rPr>
              <a:t> </a:t>
            </a:r>
          </a:p>
        </p:txBody>
      </p:sp>
      <p:sp>
        <p:nvSpPr>
          <p:cNvPr id="20493" name="MASTER_ITEMObjectTitle1"/>
          <p:cNvSpPr>
            <a:spLocks noChangeArrowheads="1"/>
          </p:cNvSpPr>
          <p:nvPr>
            <p:custDataLst>
              <p:tags r:id="rId8"/>
            </p:custDataLst>
          </p:nvPr>
        </p:nvSpPr>
        <p:spPr bwMode="ltGray">
          <a:xfrm>
            <a:off x="4640263" y="1011238"/>
            <a:ext cx="4206875"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Net Debt / EBITDA</a:t>
            </a:r>
          </a:p>
        </p:txBody>
      </p:sp>
      <p:sp>
        <p:nvSpPr>
          <p:cNvPr id="20494" name="Text Box 100"/>
          <p:cNvSpPr txBox="1">
            <a:spLocks noChangeArrowheads="1"/>
          </p:cNvSpPr>
          <p:nvPr/>
        </p:nvSpPr>
        <p:spPr bwMode="auto">
          <a:xfrm>
            <a:off x="5164138" y="1316038"/>
            <a:ext cx="3579812"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5.78 – 1.13 x Net Debt / EBITDA (x)  		 				(2.63)  (0.34)</a:t>
            </a:r>
          </a:p>
          <a:p>
            <a:pPr algn="l" defTabSz="292100">
              <a:tabLst>
                <a:tab pos="800100" algn="l"/>
                <a:tab pos="971550" algn="l"/>
              </a:tabLst>
            </a:pPr>
            <a:r>
              <a:rPr lang="en-US" sz="600"/>
              <a:t>		+ 0.68 x Total Sales ($ mm, Natural Log Scale)</a:t>
            </a:r>
          </a:p>
          <a:p>
            <a:pPr algn="l" defTabSz="292100">
              <a:tabLst>
                <a:tab pos="800100" algn="l"/>
                <a:tab pos="971550" algn="l"/>
              </a:tabLst>
            </a:pPr>
            <a:r>
              <a:rPr lang="en-US" sz="600"/>
              <a:t>		  (0.23)</a:t>
            </a:r>
          </a:p>
          <a:p>
            <a:pPr algn="l" defTabSz="292100">
              <a:tabLst>
                <a:tab pos="800100" algn="l"/>
                <a:tab pos="971550" algn="l"/>
              </a:tabLst>
            </a:pPr>
            <a:r>
              <a:rPr lang="en-US" sz="600"/>
              <a:t>						             	</a:t>
            </a:r>
          </a:p>
          <a:p>
            <a:pPr algn="l" defTabSz="292100">
              <a:tabLst>
                <a:tab pos="800100" algn="l"/>
                <a:tab pos="971550" algn="l"/>
              </a:tabLst>
            </a:pPr>
            <a:r>
              <a:rPr lang="en-US" sz="600"/>
              <a:t>Adj. R-Squared	=	84%</a:t>
            </a:r>
          </a:p>
        </p:txBody>
      </p:sp>
      <p:sp>
        <p:nvSpPr>
          <p:cNvPr id="20495" name="Text Box 101"/>
          <p:cNvSpPr txBox="1">
            <a:spLocks noChangeArrowheads="1"/>
          </p:cNvSpPr>
          <p:nvPr/>
        </p:nvSpPr>
        <p:spPr bwMode="auto">
          <a:xfrm>
            <a:off x="801688" y="1316038"/>
            <a:ext cx="3668712"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9.62 – 1.67 x Total Debt / EBITDA (x)  	</a:t>
            </a:r>
          </a:p>
          <a:p>
            <a:pPr algn="l" defTabSz="292100">
              <a:tabLst>
                <a:tab pos="800100" algn="l"/>
                <a:tab pos="971550" algn="l"/>
              </a:tabLst>
            </a:pPr>
            <a:r>
              <a:rPr lang="en-US" sz="600"/>
              <a:t>		(2.64)  (0.35)</a:t>
            </a:r>
          </a:p>
          <a:p>
            <a:pPr algn="l" defTabSz="292100">
              <a:tabLst>
                <a:tab pos="800100" algn="l"/>
                <a:tab pos="971550" algn="l"/>
              </a:tabLst>
            </a:pPr>
            <a:r>
              <a:rPr lang="en-US" sz="600"/>
              <a:t>		+ 0.44 x Total Sales ($ mm, Natural Log Scale)</a:t>
            </a:r>
          </a:p>
          <a:p>
            <a:pPr algn="l" defTabSz="292100">
              <a:tabLst>
                <a:tab pos="800100" algn="l"/>
                <a:tab pos="971550" algn="l"/>
              </a:tabLst>
            </a:pPr>
            <a:r>
              <a:rPr lang="en-US" sz="600"/>
              <a:t>		  (0.21)</a:t>
            </a:r>
          </a:p>
          <a:p>
            <a:pPr algn="l" defTabSz="292100">
              <a:tabLst>
                <a:tab pos="800100" algn="l"/>
                <a:tab pos="971550" algn="l"/>
              </a:tabLst>
            </a:pPr>
            <a:r>
              <a:rPr lang="en-US" sz="600"/>
              <a:t>						             	</a:t>
            </a:r>
          </a:p>
          <a:p>
            <a:pPr algn="l" defTabSz="292100">
              <a:tabLst>
                <a:tab pos="800100" algn="l"/>
                <a:tab pos="971550" algn="l"/>
              </a:tabLst>
            </a:pPr>
            <a:r>
              <a:rPr lang="en-US" sz="600"/>
              <a:t>Adj. R-Squared	=	90%</a:t>
            </a:r>
          </a:p>
        </p:txBody>
      </p:sp>
      <p:sp>
        <p:nvSpPr>
          <p:cNvPr id="20496" name="MASTER_ITEMObjectBox1"/>
          <p:cNvSpPr>
            <a:spLocks noChangeArrowheads="1"/>
          </p:cNvSpPr>
          <p:nvPr>
            <p:custDataLst>
              <p:tags r:id="rId9"/>
            </p:custDataLst>
          </p:nvPr>
        </p:nvSpPr>
        <p:spPr bwMode="auto">
          <a:xfrm>
            <a:off x="304800" y="1287463"/>
            <a:ext cx="4206875" cy="2057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0497" name="MASTER_ITEMObjectTitle1"/>
          <p:cNvSpPr>
            <a:spLocks noChangeArrowheads="1"/>
          </p:cNvSpPr>
          <p:nvPr>
            <p:custDataLst>
              <p:tags r:id="rId10"/>
            </p:custDataLst>
          </p:nvPr>
        </p:nvSpPr>
        <p:spPr bwMode="ltGray">
          <a:xfrm>
            <a:off x="304800" y="104140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Debt / EBITDA</a:t>
            </a:r>
          </a:p>
        </p:txBody>
      </p:sp>
      <p:sp>
        <p:nvSpPr>
          <p:cNvPr id="20498" name="Freeform 104"/>
          <p:cNvSpPr>
            <a:spLocks/>
          </p:cNvSpPr>
          <p:nvPr/>
        </p:nvSpPr>
        <p:spPr bwMode="auto">
          <a:xfrm>
            <a:off x="3806825" y="1460500"/>
            <a:ext cx="76200" cy="76200"/>
          </a:xfrm>
          <a:custGeom>
            <a:avLst/>
            <a:gdLst>
              <a:gd name="T0" fmla="*/ 2147483647 w 36"/>
              <a:gd name="T1" fmla="*/ 0 h 36"/>
              <a:gd name="T2" fmla="*/ 2147483647 w 36"/>
              <a:gd name="T3" fmla="*/ 2147483647 h 36"/>
              <a:gd name="T4" fmla="*/ 2147483647 w 36"/>
              <a:gd name="T5" fmla="*/ 2147483647 h 36"/>
              <a:gd name="T6" fmla="*/ 0 w 36"/>
              <a:gd name="T7" fmla="*/ 2147483647 h 36"/>
              <a:gd name="T8" fmla="*/ 2147483647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499" name="Freeform 105"/>
          <p:cNvSpPr>
            <a:spLocks/>
          </p:cNvSpPr>
          <p:nvPr/>
        </p:nvSpPr>
        <p:spPr bwMode="auto">
          <a:xfrm>
            <a:off x="8234363" y="3871913"/>
            <a:ext cx="76200" cy="76200"/>
          </a:xfrm>
          <a:custGeom>
            <a:avLst/>
            <a:gdLst>
              <a:gd name="T0" fmla="*/ 2147483647 w 36"/>
              <a:gd name="T1" fmla="*/ 0 h 36"/>
              <a:gd name="T2" fmla="*/ 2147483647 w 36"/>
              <a:gd name="T3" fmla="*/ 2147483647 h 36"/>
              <a:gd name="T4" fmla="*/ 2147483647 w 36"/>
              <a:gd name="T5" fmla="*/ 2147483647 h 36"/>
              <a:gd name="T6" fmla="*/ 0 w 36"/>
              <a:gd name="T7" fmla="*/ 2147483647 h 36"/>
              <a:gd name="T8" fmla="*/ 2147483647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00" name="MASTER_ITEMObjectBox1"/>
          <p:cNvSpPr>
            <a:spLocks noChangeArrowheads="1"/>
          </p:cNvSpPr>
          <p:nvPr>
            <p:custDataLst>
              <p:tags r:id="rId11"/>
            </p:custDataLst>
          </p:nvPr>
        </p:nvSpPr>
        <p:spPr bwMode="auto">
          <a:xfrm>
            <a:off x="4640263" y="3681413"/>
            <a:ext cx="4206875" cy="2057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r>
              <a:rPr lang="en-US" sz="1200" b="1">
                <a:solidFill>
                  <a:schemeClr val="accent1"/>
                </a:solidFill>
              </a:rPr>
              <a:t> </a:t>
            </a:r>
          </a:p>
        </p:txBody>
      </p:sp>
      <p:sp>
        <p:nvSpPr>
          <p:cNvPr id="20501" name="Text Box 107"/>
          <p:cNvSpPr txBox="1">
            <a:spLocks noChangeArrowheads="1"/>
          </p:cNvSpPr>
          <p:nvPr/>
        </p:nvSpPr>
        <p:spPr bwMode="auto">
          <a:xfrm>
            <a:off x="5164138" y="3713163"/>
            <a:ext cx="3590925"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3.99 – 7.52 x Net Debt / Net Market Cap. (%)  		 			(2.34)  (2.46)</a:t>
            </a:r>
          </a:p>
          <a:p>
            <a:pPr algn="l" defTabSz="292100">
              <a:tabLst>
                <a:tab pos="800100" algn="l"/>
                <a:tab pos="971550" algn="l"/>
              </a:tabLst>
            </a:pPr>
            <a:r>
              <a:rPr lang="en-US" sz="600"/>
              <a:t>		+ 0.88 x Total Sales ($ mm, Natural Log Scale)</a:t>
            </a:r>
          </a:p>
          <a:p>
            <a:pPr algn="l" defTabSz="292100">
              <a:tabLst>
                <a:tab pos="800100" algn="l"/>
                <a:tab pos="971550" algn="l"/>
              </a:tabLst>
            </a:pPr>
            <a:r>
              <a:rPr lang="en-US" sz="600"/>
              <a:t>		  (0.21)</a:t>
            </a:r>
          </a:p>
          <a:p>
            <a:pPr algn="l" defTabSz="292100">
              <a:tabLst>
                <a:tab pos="800100" algn="l"/>
                <a:tab pos="971550" algn="l"/>
              </a:tabLst>
            </a:pPr>
            <a:r>
              <a:rPr lang="en-US" sz="600"/>
              <a:t>						             	</a:t>
            </a:r>
          </a:p>
          <a:p>
            <a:pPr algn="l" defTabSz="292100">
              <a:tabLst>
                <a:tab pos="800100" algn="l"/>
                <a:tab pos="971550" algn="l"/>
              </a:tabLst>
            </a:pPr>
            <a:r>
              <a:rPr lang="en-US" sz="600"/>
              <a:t>Adj. R-Squared	=	83%</a:t>
            </a:r>
          </a:p>
        </p:txBody>
      </p:sp>
      <p:sp>
        <p:nvSpPr>
          <p:cNvPr id="20502" name="Text Box 108"/>
          <p:cNvSpPr txBox="1">
            <a:spLocks noChangeArrowheads="1"/>
          </p:cNvSpPr>
          <p:nvPr/>
        </p:nvSpPr>
        <p:spPr bwMode="auto">
          <a:xfrm>
            <a:off x="801688" y="3713163"/>
            <a:ext cx="3679825"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6.19 – 10.35 x Total Debt / Market Cap. (%)  	</a:t>
            </a:r>
          </a:p>
          <a:p>
            <a:pPr algn="l" defTabSz="292100">
              <a:tabLst>
                <a:tab pos="800100" algn="l"/>
                <a:tab pos="971550" algn="l"/>
              </a:tabLst>
            </a:pPr>
            <a:r>
              <a:rPr lang="en-US" sz="600"/>
              <a:t>		 (2.41)   (2.71)</a:t>
            </a:r>
          </a:p>
          <a:p>
            <a:pPr algn="l" defTabSz="292100">
              <a:tabLst>
                <a:tab pos="800100" algn="l"/>
                <a:tab pos="971550" algn="l"/>
              </a:tabLst>
            </a:pPr>
            <a:r>
              <a:rPr lang="en-US" sz="600"/>
              <a:t>		+ 0.77 x Total Sales ($ mm, Natural Log Scale)</a:t>
            </a:r>
          </a:p>
          <a:p>
            <a:pPr algn="l" defTabSz="292100">
              <a:tabLst>
                <a:tab pos="800100" algn="l"/>
                <a:tab pos="971550" algn="l"/>
              </a:tabLst>
            </a:pPr>
            <a:r>
              <a:rPr lang="en-US" sz="600"/>
              <a:t>		  (0.19)</a:t>
            </a:r>
          </a:p>
          <a:p>
            <a:pPr algn="l" defTabSz="292100">
              <a:tabLst>
                <a:tab pos="800100" algn="l"/>
                <a:tab pos="971550" algn="l"/>
              </a:tabLst>
            </a:pPr>
            <a:r>
              <a:rPr lang="en-US" sz="600"/>
              <a:t>						             	</a:t>
            </a:r>
          </a:p>
          <a:p>
            <a:pPr algn="l" defTabSz="292100">
              <a:tabLst>
                <a:tab pos="800100" algn="l"/>
                <a:tab pos="971550" algn="l"/>
              </a:tabLst>
            </a:pPr>
            <a:r>
              <a:rPr lang="en-US" sz="600"/>
              <a:t>Adj. R-Squared	=	87%</a:t>
            </a:r>
          </a:p>
        </p:txBody>
      </p:sp>
      <p:sp>
        <p:nvSpPr>
          <p:cNvPr id="20503" name="MASTER_ITEMObjectBox1"/>
          <p:cNvSpPr>
            <a:spLocks noChangeArrowheads="1"/>
          </p:cNvSpPr>
          <p:nvPr>
            <p:custDataLst>
              <p:tags r:id="rId12"/>
            </p:custDataLst>
          </p:nvPr>
        </p:nvSpPr>
        <p:spPr bwMode="auto">
          <a:xfrm>
            <a:off x="304800" y="3678238"/>
            <a:ext cx="4206875" cy="20605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0504" name="Freeform 110"/>
          <p:cNvSpPr>
            <a:spLocks/>
          </p:cNvSpPr>
          <p:nvPr/>
        </p:nvSpPr>
        <p:spPr bwMode="auto">
          <a:xfrm>
            <a:off x="3937000" y="3859213"/>
            <a:ext cx="76200" cy="76200"/>
          </a:xfrm>
          <a:custGeom>
            <a:avLst/>
            <a:gdLst>
              <a:gd name="T0" fmla="*/ 2147483647 w 36"/>
              <a:gd name="T1" fmla="*/ 0 h 36"/>
              <a:gd name="T2" fmla="*/ 2147483647 w 36"/>
              <a:gd name="T3" fmla="*/ 2147483647 h 36"/>
              <a:gd name="T4" fmla="*/ 2147483647 w 36"/>
              <a:gd name="T5" fmla="*/ 2147483647 h 36"/>
              <a:gd name="T6" fmla="*/ 0 w 36"/>
              <a:gd name="T7" fmla="*/ 2147483647 h 36"/>
              <a:gd name="T8" fmla="*/ 2147483647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
        <p:nvSpPr>
          <p:cNvPr id="20505" name="Freeform 111"/>
          <p:cNvSpPr>
            <a:spLocks/>
          </p:cNvSpPr>
          <p:nvPr/>
        </p:nvSpPr>
        <p:spPr bwMode="auto">
          <a:xfrm>
            <a:off x="8128000" y="1447800"/>
            <a:ext cx="76200" cy="76200"/>
          </a:xfrm>
          <a:custGeom>
            <a:avLst/>
            <a:gdLst>
              <a:gd name="T0" fmla="*/ 2147483647 w 36"/>
              <a:gd name="T1" fmla="*/ 0 h 36"/>
              <a:gd name="T2" fmla="*/ 2147483647 w 36"/>
              <a:gd name="T3" fmla="*/ 2147483647 h 36"/>
              <a:gd name="T4" fmla="*/ 2147483647 w 36"/>
              <a:gd name="T5" fmla="*/ 2147483647 h 36"/>
              <a:gd name="T6" fmla="*/ 0 w 36"/>
              <a:gd name="T7" fmla="*/ 2147483647 h 36"/>
              <a:gd name="T8" fmla="*/ 2147483647 w 36"/>
              <a:gd name="T9" fmla="*/ 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18" y="0"/>
                </a:moveTo>
                <a:lnTo>
                  <a:pt x="36" y="18"/>
                </a:lnTo>
                <a:lnTo>
                  <a:pt x="18" y="36"/>
                </a:lnTo>
                <a:lnTo>
                  <a:pt x="0" y="18"/>
                </a:lnTo>
                <a:lnTo>
                  <a:pt x="18" y="0"/>
                </a:lnTo>
                <a:close/>
              </a:path>
            </a:pathLst>
          </a:custGeom>
          <a:solidFill>
            <a:srgbClr val="0066CC"/>
          </a:solidFill>
          <a:ln w="9525">
            <a:solidFill>
              <a:srgbClr val="0066CC"/>
            </a:solidFill>
            <a:prstDash val="solid"/>
            <a:round/>
            <a:headEnd/>
            <a:tailEnd/>
          </a:ln>
        </p:spPr>
        <p:txBody>
          <a:bodyPr/>
          <a:lstStyle/>
          <a:p>
            <a:endParaRPr lang="en-US"/>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2"/>
          <p:cNvSpPr>
            <a:spLocks noGrp="1"/>
          </p:cNvSpPr>
          <p:nvPr>
            <p:ph type="sldNum" sz="quarter" idx="10"/>
          </p:nvPr>
        </p:nvSpPr>
        <p:spPr>
          <a:noFill/>
        </p:spPr>
        <p:txBody>
          <a:bodyPr/>
          <a:lstStyle/>
          <a:p>
            <a:pPr defTabSz="950913"/>
            <a:fld id="{86A3D4EE-E931-4DC3-B550-7B12DA831BFF}" type="slidenum">
              <a:rPr smtClean="0"/>
              <a:pPr defTabSz="950913"/>
              <a:t>11</a:t>
            </a:fld>
            <a:endParaRPr lang="en-US" smtClean="0"/>
          </a:p>
        </p:txBody>
      </p:sp>
      <p:sp>
        <p:nvSpPr>
          <p:cNvPr id="21507" name="MASTER_ITEMObjectTitle1"/>
          <p:cNvSpPr>
            <a:spLocks noChangeArrowheads="1"/>
          </p:cNvSpPr>
          <p:nvPr>
            <p:custDataLst>
              <p:tags r:id="rId2"/>
            </p:custDataLst>
          </p:nvPr>
        </p:nvSpPr>
        <p:spPr bwMode="ltGray">
          <a:xfrm>
            <a:off x="4640263" y="343535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Debt / EBITDA and Size (</a:t>
            </a:r>
            <a:r>
              <a:rPr lang="en-US" sz="1200" b="1" i="1">
                <a:solidFill>
                  <a:schemeClr val="bg1"/>
                </a:solidFill>
                <a:cs typeface="Arial" pitchFamily="34" charset="0"/>
              </a:rPr>
              <a:t>Healthcare</a:t>
            </a:r>
            <a:r>
              <a:rPr lang="en-US" sz="1200" b="1">
                <a:solidFill>
                  <a:schemeClr val="bg1"/>
                </a:solidFill>
                <a:cs typeface="Arial" pitchFamily="34" charset="0"/>
              </a:rPr>
              <a:t>)</a:t>
            </a:r>
          </a:p>
        </p:txBody>
      </p:sp>
      <p:pic>
        <p:nvPicPr>
          <p:cNvPr id="21508" name="Picture 3"/>
          <p:cNvPicPr>
            <a:picLocks noChangeAspect="1" noChangeArrowheads="1"/>
          </p:cNvPicPr>
          <p:nvPr/>
        </p:nvPicPr>
        <p:blipFill>
          <a:blip r:embed="rId15" cstate="print"/>
          <a:srcRect/>
          <a:stretch>
            <a:fillRect/>
          </a:stretch>
        </p:blipFill>
        <p:spPr bwMode="auto">
          <a:xfrm>
            <a:off x="255588" y="3592513"/>
            <a:ext cx="4295775" cy="2270125"/>
          </a:xfrm>
          <a:prstGeom prst="rect">
            <a:avLst/>
          </a:prstGeom>
          <a:noFill/>
          <a:ln w="12700">
            <a:noFill/>
            <a:miter lim="800000"/>
            <a:headEnd/>
            <a:tailEnd/>
          </a:ln>
        </p:spPr>
      </p:pic>
      <p:pic>
        <p:nvPicPr>
          <p:cNvPr id="21509" name="Picture 4"/>
          <p:cNvPicPr>
            <a:picLocks noChangeAspect="1" noChangeArrowheads="1"/>
          </p:cNvPicPr>
          <p:nvPr/>
        </p:nvPicPr>
        <p:blipFill>
          <a:blip r:embed="rId16" cstate="print"/>
          <a:srcRect/>
          <a:stretch>
            <a:fillRect/>
          </a:stretch>
        </p:blipFill>
        <p:spPr bwMode="auto">
          <a:xfrm>
            <a:off x="301625" y="1168400"/>
            <a:ext cx="4205288" cy="2243138"/>
          </a:xfrm>
          <a:prstGeom prst="rect">
            <a:avLst/>
          </a:prstGeom>
          <a:noFill/>
          <a:ln w="12700">
            <a:noFill/>
            <a:miter lim="800000"/>
            <a:headEnd/>
            <a:tailEnd/>
          </a:ln>
        </p:spPr>
      </p:pic>
      <p:pic>
        <p:nvPicPr>
          <p:cNvPr id="21510" name="Picture 5"/>
          <p:cNvPicPr>
            <a:picLocks noChangeAspect="1" noChangeArrowheads="1"/>
          </p:cNvPicPr>
          <p:nvPr/>
        </p:nvPicPr>
        <p:blipFill>
          <a:blip r:embed="rId17" cstate="print"/>
          <a:srcRect/>
          <a:stretch>
            <a:fillRect/>
          </a:stretch>
        </p:blipFill>
        <p:spPr bwMode="auto">
          <a:xfrm>
            <a:off x="4603750" y="1128713"/>
            <a:ext cx="4276725" cy="2419350"/>
          </a:xfrm>
          <a:prstGeom prst="rect">
            <a:avLst/>
          </a:prstGeom>
          <a:noFill/>
          <a:ln w="12700">
            <a:noFill/>
            <a:miter lim="800000"/>
            <a:headEnd/>
            <a:tailEnd/>
          </a:ln>
        </p:spPr>
      </p:pic>
      <p:sp>
        <p:nvSpPr>
          <p:cNvPr id="21511" name="MASTER_ITEMObjectTitle1"/>
          <p:cNvSpPr>
            <a:spLocks noChangeArrowheads="1"/>
          </p:cNvSpPr>
          <p:nvPr>
            <p:custDataLst>
              <p:tags r:id="rId3"/>
            </p:custDataLst>
          </p:nvPr>
        </p:nvSpPr>
        <p:spPr bwMode="ltGray">
          <a:xfrm>
            <a:off x="304800" y="343535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Market Value Leverage and Size (</a:t>
            </a:r>
            <a:r>
              <a:rPr lang="en-US" sz="1200" b="1" i="1">
                <a:solidFill>
                  <a:schemeClr val="bg1"/>
                </a:solidFill>
                <a:cs typeface="Arial" pitchFamily="34" charset="0"/>
              </a:rPr>
              <a:t>Healthcare</a:t>
            </a:r>
            <a:r>
              <a:rPr lang="en-US" sz="1200" b="1">
                <a:solidFill>
                  <a:schemeClr val="bg1"/>
                </a:solidFill>
                <a:cs typeface="Arial" pitchFamily="34" charset="0"/>
              </a:rPr>
              <a:t>)</a:t>
            </a:r>
          </a:p>
        </p:txBody>
      </p:sp>
      <p:sp>
        <p:nvSpPr>
          <p:cNvPr id="21512" name="MASTER_ITEMTitle"/>
          <p:cNvSpPr>
            <a:spLocks noGrp="1" noChangeArrowheads="1"/>
          </p:cNvSpPr>
          <p:nvPr>
            <p:ph type="title"/>
            <p:custDataLst>
              <p:tags r:id="rId4"/>
            </p:custDataLst>
          </p:nvPr>
        </p:nvSpPr>
        <p:spPr>
          <a:xfrm>
            <a:off x="473075" y="44450"/>
            <a:ext cx="6267450" cy="822325"/>
          </a:xfrm>
        </p:spPr>
        <p:txBody>
          <a:bodyPr/>
          <a:lstStyle/>
          <a:p>
            <a:pPr eaLnBrk="1" hangingPunct="1"/>
            <a:r>
              <a:rPr lang="en-US" smtClean="0"/>
              <a:t>Ratings in Consumer Prods. &amp; Healthcare</a:t>
            </a:r>
            <a:endParaRPr lang="en-US" sz="2000" i="1" smtClean="0"/>
          </a:p>
        </p:txBody>
      </p:sp>
      <p:sp>
        <p:nvSpPr>
          <p:cNvPr id="21513" name="MessageStatement"/>
          <p:cNvSpPr>
            <a:spLocks noChangeArrowheads="1"/>
          </p:cNvSpPr>
          <p:nvPr>
            <p:custDataLst>
              <p:tags r:id="rId5"/>
            </p:custDataLst>
          </p:nvPr>
        </p:nvSpPr>
        <p:spPr bwMode="gray">
          <a:xfrm>
            <a:off x="688975" y="580072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Company’s pro forma debt / EBITDA and sales suggests a credit quality below its current rating of </a:t>
            </a:r>
            <a:r>
              <a:rPr lang="en-US" b="1" u="sng">
                <a:solidFill>
                  <a:schemeClr val="bg1"/>
                </a:solidFill>
              </a:rPr>
              <a:t>      </a:t>
            </a:r>
            <a:r>
              <a:rPr lang="en-US" b="1">
                <a:solidFill>
                  <a:schemeClr val="bg1"/>
                </a:solidFill>
              </a:rPr>
              <a:t>.</a:t>
            </a:r>
          </a:p>
        </p:txBody>
      </p:sp>
      <p:sp>
        <p:nvSpPr>
          <p:cNvPr id="21514" name="Text Box 9"/>
          <p:cNvSpPr txBox="1">
            <a:spLocks noChangeArrowheads="1"/>
          </p:cNvSpPr>
          <p:nvPr>
            <p:custDataLst>
              <p:tags r:id="rId6"/>
            </p:custDataLst>
          </p:nvPr>
        </p:nvSpPr>
        <p:spPr bwMode="auto">
          <a:xfrm>
            <a:off x="2274888" y="6584950"/>
            <a:ext cx="5905500" cy="106363"/>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Credit rating is expressed as a number ranging from 18 (“AAA”) to 1 (“CCC”).</a:t>
            </a:r>
          </a:p>
        </p:txBody>
      </p:sp>
      <p:sp>
        <p:nvSpPr>
          <p:cNvPr id="21515" name="MASTER_ITEMObjectBox1"/>
          <p:cNvSpPr>
            <a:spLocks noChangeArrowheads="1"/>
          </p:cNvSpPr>
          <p:nvPr>
            <p:custDataLst>
              <p:tags r:id="rId7"/>
            </p:custDataLst>
          </p:nvPr>
        </p:nvSpPr>
        <p:spPr bwMode="auto">
          <a:xfrm>
            <a:off x="4640263" y="1287463"/>
            <a:ext cx="4206875" cy="2057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r>
              <a:rPr lang="en-US" sz="1200" b="1">
                <a:solidFill>
                  <a:schemeClr val="accent1"/>
                </a:solidFill>
              </a:rPr>
              <a:t> </a:t>
            </a:r>
          </a:p>
        </p:txBody>
      </p:sp>
      <p:sp>
        <p:nvSpPr>
          <p:cNvPr id="21516" name="MASTER_ITEMObjectTitle1"/>
          <p:cNvSpPr>
            <a:spLocks noChangeArrowheads="1"/>
          </p:cNvSpPr>
          <p:nvPr>
            <p:custDataLst>
              <p:tags r:id="rId8"/>
            </p:custDataLst>
          </p:nvPr>
        </p:nvSpPr>
        <p:spPr bwMode="ltGray">
          <a:xfrm>
            <a:off x="4640263" y="104140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Market Value Leverage and Size (</a:t>
            </a:r>
            <a:r>
              <a:rPr lang="en-US" sz="1200" b="1" i="1">
                <a:solidFill>
                  <a:schemeClr val="bg1"/>
                </a:solidFill>
                <a:cs typeface="Arial" pitchFamily="34" charset="0"/>
              </a:rPr>
              <a:t>Consumer Prods</a:t>
            </a:r>
            <a:r>
              <a:rPr lang="en-US" sz="1200" b="1">
                <a:solidFill>
                  <a:schemeClr val="bg1"/>
                </a:solidFill>
                <a:cs typeface="Arial" pitchFamily="34" charset="0"/>
              </a:rPr>
              <a:t>)</a:t>
            </a:r>
          </a:p>
        </p:txBody>
      </p:sp>
      <p:sp>
        <p:nvSpPr>
          <p:cNvPr id="21517" name="MASTER_ITEMObjectBox1"/>
          <p:cNvSpPr>
            <a:spLocks noChangeArrowheads="1"/>
          </p:cNvSpPr>
          <p:nvPr>
            <p:custDataLst>
              <p:tags r:id="rId9"/>
            </p:custDataLst>
          </p:nvPr>
        </p:nvSpPr>
        <p:spPr bwMode="auto">
          <a:xfrm>
            <a:off x="304800" y="1287463"/>
            <a:ext cx="4206875" cy="2057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1518" name="MASTER_ITEMObjectTitle1"/>
          <p:cNvSpPr>
            <a:spLocks noChangeArrowheads="1"/>
          </p:cNvSpPr>
          <p:nvPr>
            <p:custDataLst>
              <p:tags r:id="rId10"/>
            </p:custDataLst>
          </p:nvPr>
        </p:nvSpPr>
        <p:spPr bwMode="ltGray">
          <a:xfrm>
            <a:off x="304800" y="1041400"/>
            <a:ext cx="42068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Market Value Leverage (</a:t>
            </a:r>
            <a:r>
              <a:rPr lang="en-US" sz="1200" b="1" i="1">
                <a:solidFill>
                  <a:schemeClr val="bg1"/>
                </a:solidFill>
                <a:cs typeface="Arial" pitchFamily="34" charset="0"/>
              </a:rPr>
              <a:t>Consumer Prods</a:t>
            </a:r>
            <a:r>
              <a:rPr lang="en-US" sz="1200" b="1">
                <a:solidFill>
                  <a:schemeClr val="bg1"/>
                </a:solidFill>
                <a:cs typeface="Arial" pitchFamily="34" charset="0"/>
              </a:rPr>
              <a:t>)</a:t>
            </a:r>
          </a:p>
        </p:txBody>
      </p:sp>
      <p:sp>
        <p:nvSpPr>
          <p:cNvPr id="21519" name="MASTER_ITEMObjectBox1"/>
          <p:cNvSpPr>
            <a:spLocks noChangeArrowheads="1"/>
          </p:cNvSpPr>
          <p:nvPr>
            <p:custDataLst>
              <p:tags r:id="rId11"/>
            </p:custDataLst>
          </p:nvPr>
        </p:nvSpPr>
        <p:spPr bwMode="auto">
          <a:xfrm>
            <a:off x="4640263" y="3681413"/>
            <a:ext cx="4206875" cy="2057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r>
              <a:rPr lang="en-US" sz="1200" b="1">
                <a:solidFill>
                  <a:schemeClr val="accent1"/>
                </a:solidFill>
              </a:rPr>
              <a:t> </a:t>
            </a:r>
          </a:p>
        </p:txBody>
      </p:sp>
      <p:sp>
        <p:nvSpPr>
          <p:cNvPr id="21520" name="MASTER_ITEMObjectBox1"/>
          <p:cNvSpPr>
            <a:spLocks noChangeArrowheads="1"/>
          </p:cNvSpPr>
          <p:nvPr>
            <p:custDataLst>
              <p:tags r:id="rId12"/>
            </p:custDataLst>
          </p:nvPr>
        </p:nvSpPr>
        <p:spPr bwMode="auto">
          <a:xfrm>
            <a:off x="304800" y="3678238"/>
            <a:ext cx="4206875" cy="20605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1521" name="Text Box 16"/>
          <p:cNvSpPr txBox="1">
            <a:spLocks noChangeArrowheads="1"/>
          </p:cNvSpPr>
          <p:nvPr/>
        </p:nvSpPr>
        <p:spPr bwMode="auto">
          <a:xfrm>
            <a:off x="1752600" y="1309688"/>
            <a:ext cx="2803525" cy="46037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15.49 - 0.21 x Total Debt / Total Market Cap (%)  			   (0.60) (0.03)</a:t>
            </a:r>
          </a:p>
          <a:p>
            <a:pPr algn="l" defTabSz="292100">
              <a:tabLst>
                <a:tab pos="800100" algn="l"/>
                <a:tab pos="971550" algn="l"/>
              </a:tabLst>
            </a:pPr>
            <a:r>
              <a:rPr lang="en-US" sz="600"/>
              <a:t>						             	</a:t>
            </a:r>
          </a:p>
          <a:p>
            <a:pPr algn="l" defTabSz="292100">
              <a:tabLst>
                <a:tab pos="800100" algn="l"/>
                <a:tab pos="971550" algn="l"/>
              </a:tabLst>
            </a:pPr>
            <a:r>
              <a:rPr lang="en-US" sz="600"/>
              <a:t>R-Squared	=	78%</a:t>
            </a:r>
          </a:p>
        </p:txBody>
      </p:sp>
      <p:sp>
        <p:nvSpPr>
          <p:cNvPr id="21522" name="Text Box 17"/>
          <p:cNvSpPr txBox="1">
            <a:spLocks noChangeArrowheads="1"/>
          </p:cNvSpPr>
          <p:nvPr/>
        </p:nvSpPr>
        <p:spPr bwMode="auto">
          <a:xfrm>
            <a:off x="5070475" y="1268413"/>
            <a:ext cx="2851150"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7.39 - 0.19 x Total Debt / Total Market Cap (%)  				(2.98) (0.03)</a:t>
            </a:r>
          </a:p>
          <a:p>
            <a:pPr algn="l" defTabSz="292100">
              <a:tabLst>
                <a:tab pos="800100" algn="l"/>
                <a:tab pos="971550" algn="l"/>
              </a:tabLst>
            </a:pPr>
            <a:r>
              <a:rPr lang="en-US" sz="600"/>
              <a:t>		+ 0.90 x Total Sales ($ mm, Natural Log Scale)</a:t>
            </a:r>
          </a:p>
          <a:p>
            <a:pPr algn="l" defTabSz="292100">
              <a:tabLst>
                <a:tab pos="800100" algn="l"/>
                <a:tab pos="971550" algn="l"/>
              </a:tabLst>
            </a:pPr>
            <a:r>
              <a:rPr lang="en-US" sz="600"/>
              <a:t>		  (0.33)</a:t>
            </a:r>
          </a:p>
          <a:p>
            <a:pPr algn="l" defTabSz="292100">
              <a:tabLst>
                <a:tab pos="800100" algn="l"/>
                <a:tab pos="971550" algn="l"/>
              </a:tabLst>
            </a:pPr>
            <a:endParaRPr lang="en-US" sz="600"/>
          </a:p>
          <a:p>
            <a:pPr algn="l" defTabSz="292100">
              <a:tabLst>
                <a:tab pos="800100" algn="l"/>
                <a:tab pos="971550" algn="l"/>
              </a:tabLst>
            </a:pPr>
            <a:r>
              <a:rPr lang="en-US" sz="600"/>
              <a:t>Adj. R-Squared	=	84%</a:t>
            </a:r>
          </a:p>
        </p:txBody>
      </p:sp>
      <p:pic>
        <p:nvPicPr>
          <p:cNvPr id="21523" name="Picture 18"/>
          <p:cNvPicPr>
            <a:picLocks noChangeAspect="1" noChangeArrowheads="1"/>
          </p:cNvPicPr>
          <p:nvPr/>
        </p:nvPicPr>
        <p:blipFill>
          <a:blip r:embed="rId18" cstate="print"/>
          <a:srcRect/>
          <a:stretch>
            <a:fillRect/>
          </a:stretch>
        </p:blipFill>
        <p:spPr bwMode="auto">
          <a:xfrm>
            <a:off x="4557713" y="3576638"/>
            <a:ext cx="4295775" cy="2271712"/>
          </a:xfrm>
          <a:prstGeom prst="rect">
            <a:avLst/>
          </a:prstGeom>
          <a:noFill/>
          <a:ln w="12700">
            <a:noFill/>
            <a:miter lim="800000"/>
            <a:headEnd/>
            <a:tailEnd/>
          </a:ln>
        </p:spPr>
      </p:pic>
      <p:sp>
        <p:nvSpPr>
          <p:cNvPr id="21524" name="Text Box 19"/>
          <p:cNvSpPr txBox="1">
            <a:spLocks noChangeArrowheads="1"/>
          </p:cNvSpPr>
          <p:nvPr/>
        </p:nvSpPr>
        <p:spPr bwMode="auto">
          <a:xfrm>
            <a:off x="849313" y="3652838"/>
            <a:ext cx="3152775"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-7.26 - 17.58 x Total Debt / Total Market Capitalization (%)	        (1.63)   (6.90)</a:t>
            </a:r>
          </a:p>
          <a:p>
            <a:pPr algn="l" defTabSz="292100">
              <a:tabLst>
                <a:tab pos="800100" algn="l"/>
                <a:tab pos="971550" algn="l"/>
              </a:tabLst>
            </a:pPr>
            <a:r>
              <a:rPr lang="en-US" sz="600"/>
              <a:t>		+ 1.90 x Sales ($ mm, Natural Log Scale)</a:t>
            </a:r>
          </a:p>
          <a:p>
            <a:pPr algn="l" defTabSz="292100">
              <a:tabLst>
                <a:tab pos="800100" algn="l"/>
                <a:tab pos="971550" algn="l"/>
              </a:tabLst>
            </a:pPr>
            <a:r>
              <a:rPr lang="en-US" sz="600"/>
              <a:t>		  (0.19)</a:t>
            </a:r>
          </a:p>
          <a:p>
            <a:pPr algn="l" defTabSz="292100">
              <a:tabLst>
                <a:tab pos="800100" algn="l"/>
                <a:tab pos="971550" algn="l"/>
              </a:tabLst>
            </a:pPr>
            <a:r>
              <a:rPr lang="en-US" sz="600"/>
              <a:t>						             	</a:t>
            </a:r>
          </a:p>
          <a:p>
            <a:pPr algn="l" defTabSz="292100">
              <a:tabLst>
                <a:tab pos="800100" algn="l"/>
                <a:tab pos="971550" algn="l"/>
              </a:tabLst>
            </a:pPr>
            <a:r>
              <a:rPr lang="en-US" sz="600"/>
              <a:t>Adj. R-Squared	=	96%</a:t>
            </a:r>
          </a:p>
        </p:txBody>
      </p:sp>
      <p:sp>
        <p:nvSpPr>
          <p:cNvPr id="21525" name="Text Box 20"/>
          <p:cNvSpPr txBox="1">
            <a:spLocks noChangeArrowheads="1"/>
          </p:cNvSpPr>
          <p:nvPr/>
        </p:nvSpPr>
        <p:spPr bwMode="auto">
          <a:xfrm>
            <a:off x="5229225" y="3684588"/>
            <a:ext cx="3852863" cy="644525"/>
          </a:xfrm>
          <a:prstGeom prst="rect">
            <a:avLst/>
          </a:prstGeom>
          <a:noFill/>
          <a:ln w="12700">
            <a:noFill/>
            <a:miter lim="800000"/>
            <a:headEnd/>
            <a:tailEnd/>
          </a:ln>
        </p:spPr>
        <p:txBody>
          <a:bodyPr>
            <a:spAutoFit/>
          </a:bodyPr>
          <a:lstStyle/>
          <a:p>
            <a:pPr algn="l" defTabSz="292100">
              <a:tabLst>
                <a:tab pos="800100" algn="l"/>
                <a:tab pos="971550" algn="l"/>
              </a:tabLst>
            </a:pPr>
            <a:r>
              <a:rPr lang="en-US" sz="600"/>
              <a:t>Credit Rating</a:t>
            </a:r>
            <a:r>
              <a:rPr lang="en-US" sz="600" baseline="30000"/>
              <a:t>(1)	</a:t>
            </a:r>
            <a:r>
              <a:rPr lang="en-US" sz="600"/>
              <a:t>=	 -7.27 -  1.85 x Total Debt/ EBITDA (x)</a:t>
            </a:r>
          </a:p>
          <a:p>
            <a:pPr algn="l" defTabSz="292100">
              <a:tabLst>
                <a:tab pos="800100" algn="l"/>
                <a:tab pos="971550" algn="l"/>
              </a:tabLst>
            </a:pPr>
            <a:r>
              <a:rPr lang="en-US" sz="600"/>
              <a:t>  		 (1.59)  (0.70)</a:t>
            </a:r>
          </a:p>
          <a:p>
            <a:pPr algn="l" defTabSz="292100">
              <a:tabLst>
                <a:tab pos="800100" algn="l"/>
                <a:tab pos="971550" algn="l"/>
              </a:tabLst>
            </a:pPr>
            <a:r>
              <a:rPr lang="en-US" sz="600"/>
              <a:t>		+ 1.90 x Sales ($ mm, Natural Log Scale)</a:t>
            </a:r>
          </a:p>
          <a:p>
            <a:pPr algn="l" defTabSz="292100">
              <a:tabLst>
                <a:tab pos="800100" algn="l"/>
                <a:tab pos="971550" algn="l"/>
              </a:tabLst>
            </a:pPr>
            <a:r>
              <a:rPr lang="en-US" sz="600"/>
              <a:t>		  (0.19)</a:t>
            </a:r>
          </a:p>
          <a:p>
            <a:pPr algn="l" defTabSz="292100">
              <a:tabLst>
                <a:tab pos="800100" algn="l"/>
                <a:tab pos="971550" algn="l"/>
              </a:tabLst>
            </a:pPr>
            <a:r>
              <a:rPr lang="en-US" sz="600"/>
              <a:t>						             	</a:t>
            </a:r>
          </a:p>
          <a:p>
            <a:pPr algn="l" defTabSz="292100">
              <a:tabLst>
                <a:tab pos="800100" algn="l"/>
                <a:tab pos="971550" algn="l"/>
              </a:tabLst>
            </a:pPr>
            <a:r>
              <a:rPr lang="en-US" sz="600"/>
              <a:t>Adj. R-Squared	=	96% </a:t>
            </a:r>
          </a:p>
        </p:txBody>
      </p:sp>
      <p:sp>
        <p:nvSpPr>
          <p:cNvPr id="21526" name="Freeform 21"/>
          <p:cNvSpPr>
            <a:spLocks/>
          </p:cNvSpPr>
          <p:nvPr/>
        </p:nvSpPr>
        <p:spPr bwMode="auto">
          <a:xfrm>
            <a:off x="6951663" y="4098925"/>
            <a:ext cx="79375" cy="73025"/>
          </a:xfrm>
          <a:custGeom>
            <a:avLst/>
            <a:gdLst>
              <a:gd name="T0" fmla="*/ 2147483647 w 41"/>
              <a:gd name="T1" fmla="*/ 0 h 41"/>
              <a:gd name="T2" fmla="*/ 2147483647 w 41"/>
              <a:gd name="T3" fmla="*/ 2147483647 h 41"/>
              <a:gd name="T4" fmla="*/ 2147483647 w 41"/>
              <a:gd name="T5" fmla="*/ 2147483647 h 41"/>
              <a:gd name="T6" fmla="*/ 0 w 41"/>
              <a:gd name="T7" fmla="*/ 2147483647 h 41"/>
              <a:gd name="T8" fmla="*/ 2147483647 w 41"/>
              <a:gd name="T9" fmla="*/ 0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20" y="0"/>
                </a:moveTo>
                <a:lnTo>
                  <a:pt x="41" y="20"/>
                </a:lnTo>
                <a:lnTo>
                  <a:pt x="20" y="41"/>
                </a:lnTo>
                <a:lnTo>
                  <a:pt x="0" y="20"/>
                </a:lnTo>
                <a:lnTo>
                  <a:pt x="20" y="0"/>
                </a:lnTo>
                <a:close/>
              </a:path>
            </a:pathLst>
          </a:custGeom>
          <a:solidFill>
            <a:srgbClr val="0066CC"/>
          </a:solidFill>
          <a:ln w="12700">
            <a:solidFill>
              <a:srgbClr val="0066CC"/>
            </a:solidFill>
            <a:prstDash val="solid"/>
            <a:round/>
            <a:headEnd/>
            <a:tailEnd/>
          </a:ln>
        </p:spPr>
        <p:txBody>
          <a:bodyPr/>
          <a:lstStyle/>
          <a:p>
            <a:endParaRPr lang="en-US"/>
          </a:p>
        </p:txBody>
      </p:sp>
      <p:sp>
        <p:nvSpPr>
          <p:cNvPr id="21527" name="Freeform 22"/>
          <p:cNvSpPr>
            <a:spLocks/>
          </p:cNvSpPr>
          <p:nvPr/>
        </p:nvSpPr>
        <p:spPr bwMode="auto">
          <a:xfrm>
            <a:off x="7558088" y="4406900"/>
            <a:ext cx="79375" cy="73025"/>
          </a:xfrm>
          <a:custGeom>
            <a:avLst/>
            <a:gdLst>
              <a:gd name="T0" fmla="*/ 2147483647 w 41"/>
              <a:gd name="T1" fmla="*/ 0 h 41"/>
              <a:gd name="T2" fmla="*/ 2147483647 w 41"/>
              <a:gd name="T3" fmla="*/ 2147483647 h 41"/>
              <a:gd name="T4" fmla="*/ 2147483647 w 41"/>
              <a:gd name="T5" fmla="*/ 2147483647 h 41"/>
              <a:gd name="T6" fmla="*/ 0 w 41"/>
              <a:gd name="T7" fmla="*/ 2147483647 h 41"/>
              <a:gd name="T8" fmla="*/ 2147483647 w 41"/>
              <a:gd name="T9" fmla="*/ 0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20" y="0"/>
                </a:moveTo>
                <a:lnTo>
                  <a:pt x="41" y="20"/>
                </a:lnTo>
                <a:lnTo>
                  <a:pt x="20" y="41"/>
                </a:lnTo>
                <a:lnTo>
                  <a:pt x="0" y="20"/>
                </a:lnTo>
                <a:lnTo>
                  <a:pt x="20" y="0"/>
                </a:lnTo>
                <a:close/>
              </a:path>
            </a:pathLst>
          </a:custGeom>
          <a:solidFill>
            <a:srgbClr val="0066CC"/>
          </a:solidFill>
          <a:ln w="12700">
            <a:solidFill>
              <a:srgbClr val="0066CC"/>
            </a:solidFill>
            <a:prstDash val="solid"/>
            <a:round/>
            <a:headEnd/>
            <a:tailEnd/>
          </a:ln>
        </p:spPr>
        <p:txBody>
          <a:bodyPr/>
          <a:lstStyle/>
          <a:p>
            <a:endParaRPr lang="en-US"/>
          </a:p>
        </p:txBody>
      </p:sp>
      <p:sp>
        <p:nvSpPr>
          <p:cNvPr id="21528" name="Freeform 23"/>
          <p:cNvSpPr>
            <a:spLocks/>
          </p:cNvSpPr>
          <p:nvPr/>
        </p:nvSpPr>
        <p:spPr bwMode="auto">
          <a:xfrm>
            <a:off x="3170238" y="4424363"/>
            <a:ext cx="65087" cy="65087"/>
          </a:xfrm>
          <a:custGeom>
            <a:avLst/>
            <a:gdLst>
              <a:gd name="T0" fmla="*/ 2147483647 w 41"/>
              <a:gd name="T1" fmla="*/ 0 h 41"/>
              <a:gd name="T2" fmla="*/ 2147483647 w 41"/>
              <a:gd name="T3" fmla="*/ 2147483647 h 41"/>
              <a:gd name="T4" fmla="*/ 2147483647 w 41"/>
              <a:gd name="T5" fmla="*/ 2147483647 h 41"/>
              <a:gd name="T6" fmla="*/ 0 w 41"/>
              <a:gd name="T7" fmla="*/ 2147483647 h 41"/>
              <a:gd name="T8" fmla="*/ 2147483647 w 41"/>
              <a:gd name="T9" fmla="*/ 0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20" y="0"/>
                </a:moveTo>
                <a:lnTo>
                  <a:pt x="41" y="20"/>
                </a:lnTo>
                <a:lnTo>
                  <a:pt x="20" y="41"/>
                </a:lnTo>
                <a:lnTo>
                  <a:pt x="0" y="20"/>
                </a:lnTo>
                <a:lnTo>
                  <a:pt x="20" y="0"/>
                </a:lnTo>
                <a:close/>
              </a:path>
            </a:pathLst>
          </a:custGeom>
          <a:solidFill>
            <a:srgbClr val="0066CC"/>
          </a:solidFill>
          <a:ln w="12700">
            <a:solidFill>
              <a:srgbClr val="0066CC"/>
            </a:solidFill>
            <a:prstDash val="solid"/>
            <a:round/>
            <a:headEnd/>
            <a:tailEnd/>
          </a:ln>
        </p:spPr>
        <p:txBody>
          <a:bodyPr/>
          <a:lstStyle/>
          <a:p>
            <a:endParaRPr lang="en-US"/>
          </a:p>
        </p:txBody>
      </p:sp>
      <p:sp>
        <p:nvSpPr>
          <p:cNvPr id="21529" name="Freeform 24"/>
          <p:cNvSpPr>
            <a:spLocks/>
          </p:cNvSpPr>
          <p:nvPr/>
        </p:nvSpPr>
        <p:spPr bwMode="auto">
          <a:xfrm>
            <a:off x="2354263" y="4114800"/>
            <a:ext cx="63500" cy="65088"/>
          </a:xfrm>
          <a:custGeom>
            <a:avLst/>
            <a:gdLst>
              <a:gd name="T0" fmla="*/ 2147483647 w 40"/>
              <a:gd name="T1" fmla="*/ 0 h 41"/>
              <a:gd name="T2" fmla="*/ 2147483647 w 40"/>
              <a:gd name="T3" fmla="*/ 2147483647 h 41"/>
              <a:gd name="T4" fmla="*/ 2147483647 w 40"/>
              <a:gd name="T5" fmla="*/ 2147483647 h 41"/>
              <a:gd name="T6" fmla="*/ 0 w 40"/>
              <a:gd name="T7" fmla="*/ 2147483647 h 41"/>
              <a:gd name="T8" fmla="*/ 2147483647 w 40"/>
              <a:gd name="T9" fmla="*/ 0 h 41"/>
              <a:gd name="T10" fmla="*/ 0 60000 65536"/>
              <a:gd name="T11" fmla="*/ 0 60000 65536"/>
              <a:gd name="T12" fmla="*/ 0 60000 65536"/>
              <a:gd name="T13" fmla="*/ 0 60000 65536"/>
              <a:gd name="T14" fmla="*/ 0 60000 65536"/>
              <a:gd name="T15" fmla="*/ 0 w 40"/>
              <a:gd name="T16" fmla="*/ 0 h 41"/>
              <a:gd name="T17" fmla="*/ 40 w 40"/>
              <a:gd name="T18" fmla="*/ 41 h 41"/>
            </a:gdLst>
            <a:ahLst/>
            <a:cxnLst>
              <a:cxn ang="T10">
                <a:pos x="T0" y="T1"/>
              </a:cxn>
              <a:cxn ang="T11">
                <a:pos x="T2" y="T3"/>
              </a:cxn>
              <a:cxn ang="T12">
                <a:pos x="T4" y="T5"/>
              </a:cxn>
              <a:cxn ang="T13">
                <a:pos x="T6" y="T7"/>
              </a:cxn>
              <a:cxn ang="T14">
                <a:pos x="T8" y="T9"/>
              </a:cxn>
            </a:cxnLst>
            <a:rect l="T15" t="T16" r="T17" b="T18"/>
            <a:pathLst>
              <a:path w="40" h="41">
                <a:moveTo>
                  <a:pt x="20" y="0"/>
                </a:moveTo>
                <a:lnTo>
                  <a:pt x="40" y="20"/>
                </a:lnTo>
                <a:lnTo>
                  <a:pt x="20" y="41"/>
                </a:lnTo>
                <a:lnTo>
                  <a:pt x="0" y="20"/>
                </a:lnTo>
                <a:lnTo>
                  <a:pt x="20" y="0"/>
                </a:lnTo>
                <a:close/>
              </a:path>
            </a:pathLst>
          </a:custGeom>
          <a:solidFill>
            <a:srgbClr val="339933"/>
          </a:solidFill>
          <a:ln w="12700">
            <a:solidFill>
              <a:srgbClr val="339933"/>
            </a:solidFill>
            <a:prstDash val="solid"/>
            <a:round/>
            <a:headEnd/>
            <a:tailEnd/>
          </a:ln>
        </p:spPr>
        <p:txBody>
          <a:bodyPr/>
          <a:lstStyle/>
          <a:p>
            <a:endParaRPr lang="en-US"/>
          </a:p>
        </p:txBody>
      </p:sp>
      <p:sp>
        <p:nvSpPr>
          <p:cNvPr id="21530" name="Freeform 25"/>
          <p:cNvSpPr>
            <a:spLocks/>
          </p:cNvSpPr>
          <p:nvPr/>
        </p:nvSpPr>
        <p:spPr bwMode="auto">
          <a:xfrm>
            <a:off x="2400300" y="4114800"/>
            <a:ext cx="65088" cy="65088"/>
          </a:xfrm>
          <a:custGeom>
            <a:avLst/>
            <a:gdLst>
              <a:gd name="T0" fmla="*/ 2147483647 w 41"/>
              <a:gd name="T1" fmla="*/ 0 h 41"/>
              <a:gd name="T2" fmla="*/ 2147483647 w 41"/>
              <a:gd name="T3" fmla="*/ 2147483647 h 41"/>
              <a:gd name="T4" fmla="*/ 2147483647 w 41"/>
              <a:gd name="T5" fmla="*/ 2147483647 h 41"/>
              <a:gd name="T6" fmla="*/ 0 w 41"/>
              <a:gd name="T7" fmla="*/ 2147483647 h 41"/>
              <a:gd name="T8" fmla="*/ 2147483647 w 41"/>
              <a:gd name="T9" fmla="*/ 0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20" y="0"/>
                </a:moveTo>
                <a:lnTo>
                  <a:pt x="41" y="20"/>
                </a:lnTo>
                <a:lnTo>
                  <a:pt x="20" y="41"/>
                </a:lnTo>
                <a:lnTo>
                  <a:pt x="0" y="20"/>
                </a:lnTo>
                <a:lnTo>
                  <a:pt x="20" y="0"/>
                </a:lnTo>
                <a:close/>
              </a:path>
            </a:pathLst>
          </a:custGeom>
          <a:solidFill>
            <a:srgbClr val="0066CC"/>
          </a:solidFill>
          <a:ln w="12700">
            <a:solidFill>
              <a:srgbClr val="0066CC"/>
            </a:solidFill>
            <a:prstDash val="solid"/>
            <a:round/>
            <a:headEnd/>
            <a:tailEnd/>
          </a:ln>
        </p:spPr>
        <p:txBody>
          <a:bodyPr/>
          <a:lstStyle/>
          <a:p>
            <a:endParaRPr lang="en-US"/>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a:noFill/>
        </p:spPr>
        <p:txBody>
          <a:bodyPr/>
          <a:lstStyle/>
          <a:p>
            <a:pPr defTabSz="950913"/>
            <a:fld id="{8999B629-A433-4DF1-9CCA-ED72BA30DF84}" type="slidenum">
              <a:rPr smtClean="0"/>
              <a:pPr defTabSz="950913"/>
              <a:t>12</a:t>
            </a:fld>
            <a:endParaRPr lang="en-US" smtClean="0"/>
          </a:p>
        </p:txBody>
      </p:sp>
      <p:pic>
        <p:nvPicPr>
          <p:cNvPr id="22531" name="Picture 2"/>
          <p:cNvPicPr>
            <a:picLocks noChangeAspect="1" noChangeArrowheads="1"/>
          </p:cNvPicPr>
          <p:nvPr/>
        </p:nvPicPr>
        <p:blipFill>
          <a:blip r:embed="rId6" cstate="print"/>
          <a:srcRect/>
          <a:stretch>
            <a:fillRect/>
          </a:stretch>
        </p:blipFill>
        <p:spPr bwMode="auto">
          <a:xfrm>
            <a:off x="914400" y="982663"/>
            <a:ext cx="7313613" cy="4225925"/>
          </a:xfrm>
          <a:prstGeom prst="rect">
            <a:avLst/>
          </a:prstGeom>
          <a:noFill/>
          <a:ln w="12700">
            <a:noFill/>
            <a:miter lim="800000"/>
            <a:headEnd/>
            <a:tailEnd/>
          </a:ln>
        </p:spPr>
      </p:pic>
      <p:sp>
        <p:nvSpPr>
          <p:cNvPr id="22532" name="MASTER_ITEMTitle"/>
          <p:cNvSpPr>
            <a:spLocks noGrp="1" noChangeArrowheads="1"/>
          </p:cNvSpPr>
          <p:nvPr>
            <p:ph type="title"/>
            <p:custDataLst>
              <p:tags r:id="rId2"/>
            </p:custDataLst>
          </p:nvPr>
        </p:nvSpPr>
        <p:spPr>
          <a:xfrm>
            <a:off x="473075" y="44450"/>
            <a:ext cx="6373813" cy="822325"/>
          </a:xfrm>
          <a:noFill/>
        </p:spPr>
        <p:txBody>
          <a:bodyPr/>
          <a:lstStyle/>
          <a:p>
            <a:pPr eaLnBrk="1" hangingPunct="1"/>
            <a:r>
              <a:rPr lang="en-US" smtClean="0"/>
              <a:t>Ratings Migration</a:t>
            </a:r>
          </a:p>
        </p:txBody>
      </p:sp>
      <p:sp>
        <p:nvSpPr>
          <p:cNvPr id="22533" name="MessageStatement"/>
          <p:cNvSpPr>
            <a:spLocks noChangeArrowheads="1"/>
          </p:cNvSpPr>
          <p:nvPr/>
        </p:nvSpPr>
        <p:spPr bwMode="gray">
          <a:xfrm>
            <a:off x="685800" y="5748338"/>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Quantitatively, the Company can complete a $3.2 billion debt-financed share repurchase or a $4.7 billion debt-financed acquisition and still maintain its BBB+ credit rating.</a:t>
            </a:r>
          </a:p>
        </p:txBody>
      </p:sp>
      <p:sp>
        <p:nvSpPr>
          <p:cNvPr id="22534" name="Text Box 5"/>
          <p:cNvSpPr txBox="1">
            <a:spLocks noChangeArrowheads="1"/>
          </p:cNvSpPr>
          <p:nvPr>
            <p:custDataLst>
              <p:tags r:id="rId3"/>
            </p:custDataLst>
          </p:nvPr>
        </p:nvSpPr>
        <p:spPr bwMode="auto">
          <a:xfrm>
            <a:off x="738188" y="5241925"/>
            <a:ext cx="7837487" cy="538163"/>
          </a:xfrm>
          <a:prstGeom prst="rect">
            <a:avLst/>
          </a:prstGeom>
          <a:noFill/>
          <a:ln w="12700">
            <a:noFill/>
            <a:miter lim="800000"/>
            <a:headEnd/>
            <a:tailEnd/>
          </a:ln>
        </p:spPr>
        <p:txBody>
          <a:bodyPr lIns="0" tIns="0" rIns="0" bIns="0" anchor="b">
            <a:spAutoFit/>
          </a:bodyPr>
          <a:lstStyle/>
          <a:p>
            <a:pPr marL="457200" indent="-457200" algn="l"/>
            <a:r>
              <a:rPr lang="en-US" sz="700"/>
              <a:t>(1)	Analysis assumes FV / EBITDA and FV / Sales multiples of 8.9x and 0.9x, respectively. Other assumptions are that incremental sales and EBITDA grow at a 15% rate, free cash flow is 75% of EBITDA, and incremental free cash flow is used to pay down additional debt.</a:t>
            </a:r>
          </a:p>
          <a:p>
            <a:pPr marL="457200" indent="-457200" algn="l"/>
            <a:r>
              <a:rPr lang="en-US" sz="700"/>
              <a:t>Source:	Wall Street research and our statistical models of drivers of credit rating, based on debt / EBITDA and sales.</a:t>
            </a:r>
          </a:p>
          <a:p>
            <a:pPr marL="457200" indent="-457200" algn="l"/>
            <a:r>
              <a:rPr lang="en-US" sz="700"/>
              <a:t>Note:	our  analysis is quantitative in nature and is based on public information.  Rating agencies often base their analysis on privileged information and apply qualitative judgment. </a:t>
            </a:r>
          </a:p>
          <a:p>
            <a:pPr marL="457200" indent="-457200" algn="l"/>
            <a:r>
              <a:rPr lang="en-US" sz="700"/>
              <a:t>	</a:t>
            </a:r>
          </a:p>
        </p:txBody>
      </p:sp>
      <p:sp>
        <p:nvSpPr>
          <p:cNvPr id="22535" name="Text Box 6"/>
          <p:cNvSpPr txBox="1">
            <a:spLocks noChangeArrowheads="1"/>
          </p:cNvSpPr>
          <p:nvPr/>
        </p:nvSpPr>
        <p:spPr bwMode="auto">
          <a:xfrm>
            <a:off x="4365625" y="2998788"/>
            <a:ext cx="514350" cy="228600"/>
          </a:xfrm>
          <a:prstGeom prst="rect">
            <a:avLst/>
          </a:prstGeom>
          <a:noFill/>
          <a:ln w="12700">
            <a:noFill/>
            <a:miter lim="800000"/>
            <a:headEnd/>
            <a:tailEnd/>
          </a:ln>
        </p:spPr>
        <p:txBody>
          <a:bodyPr wrap="none">
            <a:spAutoFit/>
          </a:bodyPr>
          <a:lstStyle/>
          <a:p>
            <a:r>
              <a:rPr lang="en-US" sz="900" b="1"/>
              <a:t>2010E</a:t>
            </a:r>
          </a:p>
        </p:txBody>
      </p:sp>
      <p:sp>
        <p:nvSpPr>
          <p:cNvPr id="22536" name="Text Box 7"/>
          <p:cNvSpPr txBox="1">
            <a:spLocks noChangeArrowheads="1"/>
          </p:cNvSpPr>
          <p:nvPr/>
        </p:nvSpPr>
        <p:spPr bwMode="auto">
          <a:xfrm>
            <a:off x="4927600" y="4281488"/>
            <a:ext cx="1168400" cy="336550"/>
          </a:xfrm>
          <a:prstGeom prst="rect">
            <a:avLst/>
          </a:prstGeom>
          <a:noFill/>
          <a:ln w="12700">
            <a:noFill/>
            <a:miter lim="800000"/>
            <a:headEnd/>
            <a:tailEnd/>
          </a:ln>
        </p:spPr>
        <p:txBody>
          <a:bodyPr>
            <a:spAutoFit/>
          </a:bodyPr>
          <a:lstStyle/>
          <a:p>
            <a:pPr>
              <a:spcBef>
                <a:spcPct val="50000"/>
              </a:spcBef>
            </a:pPr>
            <a:r>
              <a:rPr lang="en-US" sz="800" b="1"/>
              <a:t>$3.2 Billion Share Repurchase</a:t>
            </a:r>
          </a:p>
        </p:txBody>
      </p:sp>
      <p:sp>
        <p:nvSpPr>
          <p:cNvPr id="22537" name="Text Box 8"/>
          <p:cNvSpPr txBox="1">
            <a:spLocks noChangeArrowheads="1"/>
          </p:cNvSpPr>
          <p:nvPr/>
        </p:nvSpPr>
        <p:spPr bwMode="auto">
          <a:xfrm>
            <a:off x="3309938" y="4230688"/>
            <a:ext cx="1049337" cy="214312"/>
          </a:xfrm>
          <a:prstGeom prst="rect">
            <a:avLst/>
          </a:prstGeom>
          <a:noFill/>
          <a:ln w="12700">
            <a:noFill/>
            <a:miter lim="800000"/>
            <a:headEnd/>
            <a:tailEnd/>
          </a:ln>
        </p:spPr>
        <p:txBody>
          <a:bodyPr>
            <a:spAutoFit/>
          </a:bodyPr>
          <a:lstStyle/>
          <a:p>
            <a:pPr>
              <a:spcBef>
                <a:spcPct val="50000"/>
              </a:spcBef>
            </a:pPr>
            <a:r>
              <a:rPr lang="en-US" sz="800" b="1"/>
              <a:t>Current</a:t>
            </a:r>
          </a:p>
        </p:txBody>
      </p:sp>
      <p:sp>
        <p:nvSpPr>
          <p:cNvPr id="22538" name="Text Box 9"/>
          <p:cNvSpPr txBox="1">
            <a:spLocks noChangeArrowheads="1"/>
          </p:cNvSpPr>
          <p:nvPr/>
        </p:nvSpPr>
        <p:spPr bwMode="auto">
          <a:xfrm>
            <a:off x="4456113" y="3175000"/>
            <a:ext cx="514350" cy="228600"/>
          </a:xfrm>
          <a:prstGeom prst="rect">
            <a:avLst/>
          </a:prstGeom>
          <a:noFill/>
          <a:ln w="12700">
            <a:noFill/>
            <a:miter lim="800000"/>
            <a:headEnd/>
            <a:tailEnd/>
          </a:ln>
        </p:spPr>
        <p:txBody>
          <a:bodyPr wrap="none">
            <a:spAutoFit/>
          </a:bodyPr>
          <a:lstStyle/>
          <a:p>
            <a:r>
              <a:rPr lang="en-US" sz="900" b="1"/>
              <a:t>2009E</a:t>
            </a:r>
          </a:p>
        </p:txBody>
      </p:sp>
      <p:sp>
        <p:nvSpPr>
          <p:cNvPr id="22539" name="Text Box 10"/>
          <p:cNvSpPr txBox="1">
            <a:spLocks noChangeArrowheads="1"/>
          </p:cNvSpPr>
          <p:nvPr/>
        </p:nvSpPr>
        <p:spPr bwMode="auto">
          <a:xfrm>
            <a:off x="4502150" y="3679825"/>
            <a:ext cx="514350" cy="228600"/>
          </a:xfrm>
          <a:prstGeom prst="rect">
            <a:avLst/>
          </a:prstGeom>
          <a:noFill/>
          <a:ln w="12700">
            <a:noFill/>
            <a:miter lim="800000"/>
            <a:headEnd/>
            <a:tailEnd/>
          </a:ln>
        </p:spPr>
        <p:txBody>
          <a:bodyPr wrap="none">
            <a:spAutoFit/>
          </a:bodyPr>
          <a:lstStyle/>
          <a:p>
            <a:r>
              <a:rPr lang="en-US" sz="900" b="1"/>
              <a:t>2007E</a:t>
            </a:r>
          </a:p>
        </p:txBody>
      </p:sp>
      <p:sp>
        <p:nvSpPr>
          <p:cNvPr id="22540" name="Text Box 11"/>
          <p:cNvSpPr txBox="1">
            <a:spLocks noChangeArrowheads="1"/>
          </p:cNvSpPr>
          <p:nvPr/>
        </p:nvSpPr>
        <p:spPr bwMode="auto">
          <a:xfrm>
            <a:off x="4443413" y="3417888"/>
            <a:ext cx="514350" cy="228600"/>
          </a:xfrm>
          <a:prstGeom prst="rect">
            <a:avLst/>
          </a:prstGeom>
          <a:noFill/>
          <a:ln w="12700">
            <a:noFill/>
            <a:miter lim="800000"/>
            <a:headEnd/>
            <a:tailEnd/>
          </a:ln>
        </p:spPr>
        <p:txBody>
          <a:bodyPr wrap="none">
            <a:spAutoFit/>
          </a:bodyPr>
          <a:lstStyle/>
          <a:p>
            <a:r>
              <a:rPr lang="en-US" sz="900" b="1"/>
              <a:t>2008E</a:t>
            </a:r>
          </a:p>
        </p:txBody>
      </p:sp>
      <p:sp>
        <p:nvSpPr>
          <p:cNvPr id="22541" name="Line 12"/>
          <p:cNvSpPr>
            <a:spLocks noChangeShapeType="1"/>
          </p:cNvSpPr>
          <p:nvPr/>
        </p:nvSpPr>
        <p:spPr bwMode="auto">
          <a:xfrm flipV="1">
            <a:off x="3992563" y="4122738"/>
            <a:ext cx="1417637" cy="11112"/>
          </a:xfrm>
          <a:prstGeom prst="line">
            <a:avLst/>
          </a:prstGeom>
          <a:noFill/>
          <a:ln w="12700">
            <a:solidFill>
              <a:schemeClr val="tx1"/>
            </a:solidFill>
            <a:round/>
            <a:headEnd/>
            <a:tailEnd type="triangle" w="med" len="med"/>
          </a:ln>
        </p:spPr>
        <p:txBody>
          <a:bodyPr wrap="none" anchor="ctr"/>
          <a:lstStyle/>
          <a:p>
            <a:endParaRPr lang="en-US"/>
          </a:p>
        </p:txBody>
      </p:sp>
      <p:sp>
        <p:nvSpPr>
          <p:cNvPr id="22542" name="Text Box 13"/>
          <p:cNvSpPr txBox="1">
            <a:spLocks noChangeArrowheads="1"/>
          </p:cNvSpPr>
          <p:nvPr/>
        </p:nvSpPr>
        <p:spPr bwMode="auto">
          <a:xfrm>
            <a:off x="5421313" y="3184525"/>
            <a:ext cx="957262" cy="458788"/>
          </a:xfrm>
          <a:prstGeom prst="rect">
            <a:avLst/>
          </a:prstGeom>
          <a:noFill/>
          <a:ln w="12700">
            <a:noFill/>
            <a:miter lim="800000"/>
            <a:headEnd/>
            <a:tailEnd/>
          </a:ln>
        </p:spPr>
        <p:txBody>
          <a:bodyPr>
            <a:spAutoFit/>
          </a:bodyPr>
          <a:lstStyle/>
          <a:p>
            <a:r>
              <a:rPr lang="en-US" sz="800" b="1"/>
              <a:t>$4.7 Billion debt-financed Acquisition</a:t>
            </a:r>
            <a:r>
              <a:rPr lang="en-US" sz="800" b="1" baseline="50000"/>
              <a:t>(1)</a:t>
            </a:r>
          </a:p>
        </p:txBody>
      </p:sp>
      <p:sp>
        <p:nvSpPr>
          <p:cNvPr id="22543" name="Text Box 14"/>
          <p:cNvSpPr txBox="1">
            <a:spLocks noChangeArrowheads="1"/>
          </p:cNvSpPr>
          <p:nvPr/>
        </p:nvSpPr>
        <p:spPr bwMode="auto">
          <a:xfrm>
            <a:off x="4335463" y="1146175"/>
            <a:ext cx="319087" cy="244475"/>
          </a:xfrm>
          <a:prstGeom prst="rect">
            <a:avLst/>
          </a:prstGeom>
          <a:noFill/>
          <a:ln w="12700">
            <a:noFill/>
            <a:miter lim="800000"/>
            <a:headEnd/>
            <a:tailEnd/>
          </a:ln>
        </p:spPr>
        <p:txBody>
          <a:bodyPr wrap="none">
            <a:spAutoFit/>
          </a:bodyPr>
          <a:lstStyle/>
          <a:p>
            <a:r>
              <a:rPr lang="en-US" sz="1000" b="1" i="1"/>
              <a:t>A-</a:t>
            </a:r>
          </a:p>
        </p:txBody>
      </p:sp>
      <p:sp>
        <p:nvSpPr>
          <p:cNvPr id="22544" name="Text Box 15"/>
          <p:cNvSpPr txBox="1">
            <a:spLocks noChangeArrowheads="1"/>
          </p:cNvSpPr>
          <p:nvPr/>
        </p:nvSpPr>
        <p:spPr bwMode="auto">
          <a:xfrm>
            <a:off x="7521575" y="1146175"/>
            <a:ext cx="460375" cy="244475"/>
          </a:xfrm>
          <a:prstGeom prst="rect">
            <a:avLst/>
          </a:prstGeom>
          <a:noFill/>
          <a:ln w="12700">
            <a:noFill/>
            <a:miter lim="800000"/>
            <a:headEnd/>
            <a:tailEnd/>
          </a:ln>
        </p:spPr>
        <p:txBody>
          <a:bodyPr wrap="none">
            <a:spAutoFit/>
          </a:bodyPr>
          <a:lstStyle/>
          <a:p>
            <a:r>
              <a:rPr lang="en-US" sz="1000" b="1" i="1"/>
              <a:t>BBB</a:t>
            </a:r>
          </a:p>
        </p:txBody>
      </p:sp>
      <p:sp>
        <p:nvSpPr>
          <p:cNvPr id="22545" name="Text Box 16"/>
          <p:cNvSpPr txBox="1">
            <a:spLocks noChangeArrowheads="1"/>
          </p:cNvSpPr>
          <p:nvPr/>
        </p:nvSpPr>
        <p:spPr bwMode="auto">
          <a:xfrm>
            <a:off x="5878513" y="1146175"/>
            <a:ext cx="534987" cy="244475"/>
          </a:xfrm>
          <a:prstGeom prst="rect">
            <a:avLst/>
          </a:prstGeom>
          <a:noFill/>
          <a:ln w="12700">
            <a:noFill/>
            <a:miter lim="800000"/>
            <a:headEnd/>
            <a:tailEnd/>
          </a:ln>
        </p:spPr>
        <p:txBody>
          <a:bodyPr wrap="none">
            <a:spAutoFit/>
          </a:bodyPr>
          <a:lstStyle/>
          <a:p>
            <a:r>
              <a:rPr lang="en-US" sz="1000" b="1" i="1"/>
              <a:t>BBB+</a:t>
            </a:r>
          </a:p>
        </p:txBody>
      </p:sp>
      <p:sp>
        <p:nvSpPr>
          <p:cNvPr id="22546" name="Line 17"/>
          <p:cNvSpPr>
            <a:spLocks noChangeShapeType="1"/>
          </p:cNvSpPr>
          <p:nvPr/>
        </p:nvSpPr>
        <p:spPr bwMode="auto">
          <a:xfrm flipV="1">
            <a:off x="3997325" y="4125913"/>
            <a:ext cx="3087688" cy="31750"/>
          </a:xfrm>
          <a:prstGeom prst="line">
            <a:avLst/>
          </a:prstGeom>
          <a:noFill/>
          <a:ln w="12700">
            <a:solidFill>
              <a:schemeClr val="tx1"/>
            </a:solidFill>
            <a:round/>
            <a:headEnd/>
            <a:tailEnd type="triangle" w="med" len="med"/>
          </a:ln>
        </p:spPr>
        <p:txBody>
          <a:bodyPr wrap="none" anchor="ctr"/>
          <a:lstStyle/>
          <a:p>
            <a:endParaRPr lang="en-US"/>
          </a:p>
        </p:txBody>
      </p:sp>
      <p:sp>
        <p:nvSpPr>
          <p:cNvPr id="22547" name="Line 18"/>
          <p:cNvSpPr>
            <a:spLocks noChangeShapeType="1"/>
          </p:cNvSpPr>
          <p:nvPr/>
        </p:nvSpPr>
        <p:spPr bwMode="auto">
          <a:xfrm flipV="1">
            <a:off x="3951288" y="3722688"/>
            <a:ext cx="1751012" cy="360362"/>
          </a:xfrm>
          <a:prstGeom prst="line">
            <a:avLst/>
          </a:prstGeom>
          <a:noFill/>
          <a:ln w="12700">
            <a:solidFill>
              <a:schemeClr val="tx1"/>
            </a:solidFill>
            <a:round/>
            <a:headEnd/>
            <a:tailEnd type="triangle" w="med" len="med"/>
          </a:ln>
        </p:spPr>
        <p:txBody>
          <a:bodyPr wrap="none" anchor="ctr"/>
          <a:lstStyle/>
          <a:p>
            <a:endParaRPr lang="en-US"/>
          </a:p>
        </p:txBody>
      </p:sp>
      <p:sp>
        <p:nvSpPr>
          <p:cNvPr id="22548" name="Text Box 19"/>
          <p:cNvSpPr txBox="1">
            <a:spLocks noChangeArrowheads="1"/>
          </p:cNvSpPr>
          <p:nvPr/>
        </p:nvSpPr>
        <p:spPr bwMode="auto">
          <a:xfrm>
            <a:off x="6146800" y="2770188"/>
            <a:ext cx="514350" cy="228600"/>
          </a:xfrm>
          <a:prstGeom prst="rect">
            <a:avLst/>
          </a:prstGeom>
          <a:noFill/>
          <a:ln w="12700">
            <a:noFill/>
            <a:miter lim="800000"/>
            <a:headEnd/>
            <a:tailEnd/>
          </a:ln>
        </p:spPr>
        <p:txBody>
          <a:bodyPr wrap="none">
            <a:spAutoFit/>
          </a:bodyPr>
          <a:lstStyle/>
          <a:p>
            <a:r>
              <a:rPr lang="en-US" sz="900" b="1"/>
              <a:t>2010E</a:t>
            </a:r>
          </a:p>
        </p:txBody>
      </p:sp>
      <p:sp>
        <p:nvSpPr>
          <p:cNvPr id="22549" name="Text Box 20"/>
          <p:cNvSpPr txBox="1">
            <a:spLocks noChangeArrowheads="1"/>
          </p:cNvSpPr>
          <p:nvPr/>
        </p:nvSpPr>
        <p:spPr bwMode="auto">
          <a:xfrm>
            <a:off x="6619875" y="3046413"/>
            <a:ext cx="514350" cy="228600"/>
          </a:xfrm>
          <a:prstGeom prst="rect">
            <a:avLst/>
          </a:prstGeom>
          <a:noFill/>
          <a:ln w="12700">
            <a:noFill/>
            <a:miter lim="800000"/>
            <a:headEnd/>
            <a:tailEnd/>
          </a:ln>
        </p:spPr>
        <p:txBody>
          <a:bodyPr wrap="none">
            <a:spAutoFit/>
          </a:bodyPr>
          <a:lstStyle/>
          <a:p>
            <a:r>
              <a:rPr lang="en-US" sz="900" b="1"/>
              <a:t>2009E</a:t>
            </a:r>
          </a:p>
        </p:txBody>
      </p:sp>
      <p:sp>
        <p:nvSpPr>
          <p:cNvPr id="22550" name="Text Box 21"/>
          <p:cNvSpPr txBox="1">
            <a:spLocks noChangeArrowheads="1"/>
          </p:cNvSpPr>
          <p:nvPr/>
        </p:nvSpPr>
        <p:spPr bwMode="auto">
          <a:xfrm>
            <a:off x="6067425" y="3721100"/>
            <a:ext cx="514350" cy="228600"/>
          </a:xfrm>
          <a:prstGeom prst="rect">
            <a:avLst/>
          </a:prstGeom>
          <a:noFill/>
          <a:ln w="12700">
            <a:noFill/>
            <a:miter lim="800000"/>
            <a:headEnd/>
            <a:tailEnd/>
          </a:ln>
        </p:spPr>
        <p:txBody>
          <a:bodyPr wrap="none">
            <a:spAutoFit/>
          </a:bodyPr>
          <a:lstStyle/>
          <a:p>
            <a:r>
              <a:rPr lang="en-US" sz="900" b="1"/>
              <a:t>2007E</a:t>
            </a:r>
          </a:p>
        </p:txBody>
      </p:sp>
      <p:sp>
        <p:nvSpPr>
          <p:cNvPr id="22551" name="Text Box 22"/>
          <p:cNvSpPr txBox="1">
            <a:spLocks noChangeArrowheads="1"/>
          </p:cNvSpPr>
          <p:nvPr/>
        </p:nvSpPr>
        <p:spPr bwMode="auto">
          <a:xfrm>
            <a:off x="6635750" y="3251200"/>
            <a:ext cx="514350" cy="228600"/>
          </a:xfrm>
          <a:prstGeom prst="rect">
            <a:avLst/>
          </a:prstGeom>
          <a:noFill/>
          <a:ln w="12700">
            <a:noFill/>
            <a:miter lim="800000"/>
            <a:headEnd/>
            <a:tailEnd/>
          </a:ln>
        </p:spPr>
        <p:txBody>
          <a:bodyPr wrap="none">
            <a:spAutoFit/>
          </a:bodyPr>
          <a:lstStyle/>
          <a:p>
            <a:r>
              <a:rPr lang="en-US" sz="900" b="1"/>
              <a:t>2008E</a:t>
            </a:r>
          </a:p>
        </p:txBody>
      </p:sp>
      <p:sp>
        <p:nvSpPr>
          <p:cNvPr id="22552" name="Text Box 23"/>
          <p:cNvSpPr txBox="1">
            <a:spLocks noChangeArrowheads="1"/>
          </p:cNvSpPr>
          <p:nvPr/>
        </p:nvSpPr>
        <p:spPr bwMode="auto">
          <a:xfrm>
            <a:off x="2925763" y="2906713"/>
            <a:ext cx="514350" cy="228600"/>
          </a:xfrm>
          <a:prstGeom prst="rect">
            <a:avLst/>
          </a:prstGeom>
          <a:noFill/>
          <a:ln w="12700">
            <a:noFill/>
            <a:miter lim="800000"/>
            <a:headEnd/>
            <a:tailEnd/>
          </a:ln>
        </p:spPr>
        <p:txBody>
          <a:bodyPr wrap="none">
            <a:spAutoFit/>
          </a:bodyPr>
          <a:lstStyle/>
          <a:p>
            <a:r>
              <a:rPr lang="en-US" sz="900" b="1"/>
              <a:t>2010E</a:t>
            </a:r>
          </a:p>
        </p:txBody>
      </p:sp>
      <p:sp>
        <p:nvSpPr>
          <p:cNvPr id="22553" name="Text Box 24"/>
          <p:cNvSpPr txBox="1">
            <a:spLocks noChangeArrowheads="1"/>
          </p:cNvSpPr>
          <p:nvPr/>
        </p:nvSpPr>
        <p:spPr bwMode="auto">
          <a:xfrm>
            <a:off x="2933700" y="3157538"/>
            <a:ext cx="514350" cy="228600"/>
          </a:xfrm>
          <a:prstGeom prst="rect">
            <a:avLst/>
          </a:prstGeom>
          <a:noFill/>
          <a:ln w="12700">
            <a:noFill/>
            <a:miter lim="800000"/>
            <a:headEnd/>
            <a:tailEnd/>
          </a:ln>
        </p:spPr>
        <p:txBody>
          <a:bodyPr wrap="none">
            <a:spAutoFit/>
          </a:bodyPr>
          <a:lstStyle/>
          <a:p>
            <a:r>
              <a:rPr lang="en-US" sz="900" b="1"/>
              <a:t>2009E</a:t>
            </a:r>
          </a:p>
        </p:txBody>
      </p:sp>
      <p:sp>
        <p:nvSpPr>
          <p:cNvPr id="22554" name="Text Box 25"/>
          <p:cNvSpPr txBox="1">
            <a:spLocks noChangeArrowheads="1"/>
          </p:cNvSpPr>
          <p:nvPr/>
        </p:nvSpPr>
        <p:spPr bwMode="auto">
          <a:xfrm>
            <a:off x="2965450" y="3709988"/>
            <a:ext cx="514350" cy="228600"/>
          </a:xfrm>
          <a:prstGeom prst="rect">
            <a:avLst/>
          </a:prstGeom>
          <a:noFill/>
          <a:ln w="12700">
            <a:noFill/>
            <a:miter lim="800000"/>
            <a:headEnd/>
            <a:tailEnd/>
          </a:ln>
        </p:spPr>
        <p:txBody>
          <a:bodyPr wrap="none">
            <a:spAutoFit/>
          </a:bodyPr>
          <a:lstStyle/>
          <a:p>
            <a:r>
              <a:rPr lang="en-US" sz="900" b="1"/>
              <a:t>2007E</a:t>
            </a:r>
          </a:p>
        </p:txBody>
      </p:sp>
      <p:sp>
        <p:nvSpPr>
          <p:cNvPr id="22555" name="Text Box 26"/>
          <p:cNvSpPr txBox="1">
            <a:spLocks noChangeArrowheads="1"/>
          </p:cNvSpPr>
          <p:nvPr/>
        </p:nvSpPr>
        <p:spPr bwMode="auto">
          <a:xfrm>
            <a:off x="2976563" y="3395663"/>
            <a:ext cx="514350" cy="228600"/>
          </a:xfrm>
          <a:prstGeom prst="rect">
            <a:avLst/>
          </a:prstGeom>
          <a:noFill/>
          <a:ln w="12700">
            <a:noFill/>
            <a:miter lim="800000"/>
            <a:headEnd/>
            <a:tailEnd/>
          </a:ln>
        </p:spPr>
        <p:txBody>
          <a:bodyPr wrap="none">
            <a:spAutoFit/>
          </a:bodyPr>
          <a:lstStyle/>
          <a:p>
            <a:r>
              <a:rPr lang="en-US" sz="900" b="1"/>
              <a:t>2008E</a:t>
            </a:r>
          </a:p>
        </p:txBody>
      </p:sp>
      <p:sp>
        <p:nvSpPr>
          <p:cNvPr id="22556" name="Line 27"/>
          <p:cNvSpPr>
            <a:spLocks noChangeShapeType="1"/>
          </p:cNvSpPr>
          <p:nvPr/>
        </p:nvSpPr>
        <p:spPr bwMode="auto">
          <a:xfrm flipV="1">
            <a:off x="3992563" y="3333750"/>
            <a:ext cx="3706812" cy="774700"/>
          </a:xfrm>
          <a:prstGeom prst="line">
            <a:avLst/>
          </a:prstGeom>
          <a:noFill/>
          <a:ln w="12700">
            <a:solidFill>
              <a:schemeClr val="tx1"/>
            </a:solidFill>
            <a:round/>
            <a:headEnd/>
            <a:tailEnd type="triangle" w="med" len="med"/>
          </a:ln>
        </p:spPr>
        <p:txBody>
          <a:bodyPr wrap="none" anchor="ctr"/>
          <a:lstStyle/>
          <a:p>
            <a:endParaRPr lang="en-US"/>
          </a:p>
        </p:txBody>
      </p:sp>
      <p:sp>
        <p:nvSpPr>
          <p:cNvPr id="22557" name="Text Box 28"/>
          <p:cNvSpPr txBox="1">
            <a:spLocks noChangeArrowheads="1"/>
          </p:cNvSpPr>
          <p:nvPr/>
        </p:nvSpPr>
        <p:spPr bwMode="auto">
          <a:xfrm>
            <a:off x="7402513" y="2693988"/>
            <a:ext cx="957262" cy="458787"/>
          </a:xfrm>
          <a:prstGeom prst="rect">
            <a:avLst/>
          </a:prstGeom>
          <a:noFill/>
          <a:ln w="12700">
            <a:noFill/>
            <a:miter lim="800000"/>
            <a:headEnd/>
            <a:tailEnd/>
          </a:ln>
        </p:spPr>
        <p:txBody>
          <a:bodyPr>
            <a:spAutoFit/>
          </a:bodyPr>
          <a:lstStyle/>
          <a:p>
            <a:r>
              <a:rPr lang="en-US" sz="800" b="1"/>
              <a:t>$10.4 Billion debt-financed Acquisition</a:t>
            </a:r>
            <a:r>
              <a:rPr lang="en-US" sz="800" b="1" baseline="50000"/>
              <a:t>(1)</a:t>
            </a:r>
          </a:p>
        </p:txBody>
      </p:sp>
      <p:sp>
        <p:nvSpPr>
          <p:cNvPr id="22558" name="Text Box 29"/>
          <p:cNvSpPr txBox="1">
            <a:spLocks noChangeArrowheads="1"/>
          </p:cNvSpPr>
          <p:nvPr/>
        </p:nvSpPr>
        <p:spPr bwMode="auto">
          <a:xfrm>
            <a:off x="6813550" y="2573338"/>
            <a:ext cx="514350" cy="228600"/>
          </a:xfrm>
          <a:prstGeom prst="rect">
            <a:avLst/>
          </a:prstGeom>
          <a:noFill/>
          <a:ln w="12700">
            <a:noFill/>
            <a:miter lim="800000"/>
            <a:headEnd/>
            <a:tailEnd/>
          </a:ln>
        </p:spPr>
        <p:txBody>
          <a:bodyPr wrap="none">
            <a:spAutoFit/>
          </a:bodyPr>
          <a:lstStyle/>
          <a:p>
            <a:r>
              <a:rPr lang="en-US" sz="900" b="1"/>
              <a:t>2008E</a:t>
            </a:r>
          </a:p>
        </p:txBody>
      </p:sp>
      <p:sp>
        <p:nvSpPr>
          <p:cNvPr id="22559" name="Text Box 30"/>
          <p:cNvSpPr txBox="1">
            <a:spLocks noChangeArrowheads="1"/>
          </p:cNvSpPr>
          <p:nvPr/>
        </p:nvSpPr>
        <p:spPr bwMode="auto">
          <a:xfrm>
            <a:off x="6161088" y="2108200"/>
            <a:ext cx="514350" cy="228600"/>
          </a:xfrm>
          <a:prstGeom prst="rect">
            <a:avLst/>
          </a:prstGeom>
          <a:noFill/>
          <a:ln w="12700">
            <a:noFill/>
            <a:miter lim="800000"/>
            <a:headEnd/>
            <a:tailEnd/>
          </a:ln>
        </p:spPr>
        <p:txBody>
          <a:bodyPr wrap="none">
            <a:spAutoFit/>
          </a:bodyPr>
          <a:lstStyle/>
          <a:p>
            <a:r>
              <a:rPr lang="en-US" sz="900" b="1"/>
              <a:t>2009E</a:t>
            </a:r>
          </a:p>
        </p:txBody>
      </p:sp>
      <p:sp>
        <p:nvSpPr>
          <p:cNvPr id="22560" name="Text Box 31"/>
          <p:cNvSpPr txBox="1">
            <a:spLocks noChangeArrowheads="1"/>
          </p:cNvSpPr>
          <p:nvPr/>
        </p:nvSpPr>
        <p:spPr bwMode="auto">
          <a:xfrm>
            <a:off x="5619750" y="1778000"/>
            <a:ext cx="514350" cy="228600"/>
          </a:xfrm>
          <a:prstGeom prst="rect">
            <a:avLst/>
          </a:prstGeom>
          <a:noFill/>
          <a:ln w="12700">
            <a:noFill/>
            <a:miter lim="800000"/>
            <a:headEnd/>
            <a:tailEnd/>
          </a:ln>
        </p:spPr>
        <p:txBody>
          <a:bodyPr wrap="none">
            <a:spAutoFit/>
          </a:bodyPr>
          <a:lstStyle/>
          <a:p>
            <a:r>
              <a:rPr lang="en-US" sz="900" b="1"/>
              <a:t>2010E</a:t>
            </a:r>
          </a:p>
        </p:txBody>
      </p:sp>
      <p:sp>
        <p:nvSpPr>
          <p:cNvPr id="22561" name="Text Box 32"/>
          <p:cNvSpPr txBox="1">
            <a:spLocks noChangeArrowheads="1"/>
          </p:cNvSpPr>
          <p:nvPr/>
        </p:nvSpPr>
        <p:spPr bwMode="auto">
          <a:xfrm>
            <a:off x="4883150" y="1373188"/>
            <a:ext cx="514350" cy="228600"/>
          </a:xfrm>
          <a:prstGeom prst="rect">
            <a:avLst/>
          </a:prstGeom>
          <a:noFill/>
          <a:ln w="12700">
            <a:noFill/>
            <a:miter lim="800000"/>
            <a:headEnd/>
            <a:tailEnd/>
          </a:ln>
        </p:spPr>
        <p:txBody>
          <a:bodyPr wrap="none">
            <a:spAutoFit/>
          </a:bodyPr>
          <a:lstStyle/>
          <a:p>
            <a:r>
              <a:rPr lang="en-US" sz="900" b="1"/>
              <a:t>2011E</a:t>
            </a:r>
          </a:p>
        </p:txBody>
      </p:sp>
      <p:sp>
        <p:nvSpPr>
          <p:cNvPr id="22562" name="Text Box 33"/>
          <p:cNvSpPr txBox="1">
            <a:spLocks noChangeArrowheads="1"/>
          </p:cNvSpPr>
          <p:nvPr/>
        </p:nvSpPr>
        <p:spPr bwMode="auto">
          <a:xfrm>
            <a:off x="5145088" y="3132138"/>
            <a:ext cx="514350" cy="228600"/>
          </a:xfrm>
          <a:prstGeom prst="rect">
            <a:avLst/>
          </a:prstGeom>
          <a:noFill/>
          <a:ln w="12700">
            <a:noFill/>
            <a:miter lim="800000"/>
            <a:headEnd/>
            <a:tailEnd/>
          </a:ln>
        </p:spPr>
        <p:txBody>
          <a:bodyPr wrap="none">
            <a:spAutoFit/>
          </a:bodyPr>
          <a:lstStyle/>
          <a:p>
            <a:r>
              <a:rPr lang="en-US" sz="900" b="1"/>
              <a:t>2008E</a:t>
            </a:r>
          </a:p>
        </p:txBody>
      </p:sp>
      <p:sp>
        <p:nvSpPr>
          <p:cNvPr id="22563" name="Text Box 34"/>
          <p:cNvSpPr txBox="1">
            <a:spLocks noChangeArrowheads="1"/>
          </p:cNvSpPr>
          <p:nvPr/>
        </p:nvSpPr>
        <p:spPr bwMode="auto">
          <a:xfrm>
            <a:off x="4879975" y="2738438"/>
            <a:ext cx="514350" cy="228600"/>
          </a:xfrm>
          <a:prstGeom prst="rect">
            <a:avLst/>
          </a:prstGeom>
          <a:noFill/>
          <a:ln w="12700">
            <a:noFill/>
            <a:miter lim="800000"/>
            <a:headEnd/>
            <a:tailEnd/>
          </a:ln>
        </p:spPr>
        <p:txBody>
          <a:bodyPr wrap="none">
            <a:spAutoFit/>
          </a:bodyPr>
          <a:lstStyle/>
          <a:p>
            <a:r>
              <a:rPr lang="en-US" sz="900" b="1"/>
              <a:t>2009E</a:t>
            </a:r>
          </a:p>
        </p:txBody>
      </p:sp>
      <p:sp>
        <p:nvSpPr>
          <p:cNvPr id="22564" name="Text Box 35"/>
          <p:cNvSpPr txBox="1">
            <a:spLocks noChangeArrowheads="1"/>
          </p:cNvSpPr>
          <p:nvPr/>
        </p:nvSpPr>
        <p:spPr bwMode="auto">
          <a:xfrm>
            <a:off x="4567238" y="2451100"/>
            <a:ext cx="514350" cy="228600"/>
          </a:xfrm>
          <a:prstGeom prst="rect">
            <a:avLst/>
          </a:prstGeom>
          <a:noFill/>
          <a:ln w="12700">
            <a:noFill/>
            <a:miter lim="800000"/>
            <a:headEnd/>
            <a:tailEnd/>
          </a:ln>
        </p:spPr>
        <p:txBody>
          <a:bodyPr wrap="none">
            <a:spAutoFit/>
          </a:bodyPr>
          <a:lstStyle/>
          <a:p>
            <a:r>
              <a:rPr lang="en-US" sz="900" b="1"/>
              <a:t>2010E</a:t>
            </a:r>
          </a:p>
        </p:txBody>
      </p:sp>
      <p:sp>
        <p:nvSpPr>
          <p:cNvPr id="22565" name="Text Box 36"/>
          <p:cNvSpPr txBox="1">
            <a:spLocks noChangeArrowheads="1"/>
          </p:cNvSpPr>
          <p:nvPr/>
        </p:nvSpPr>
        <p:spPr bwMode="auto">
          <a:xfrm>
            <a:off x="4183063" y="2117725"/>
            <a:ext cx="514350" cy="228600"/>
          </a:xfrm>
          <a:prstGeom prst="rect">
            <a:avLst/>
          </a:prstGeom>
          <a:noFill/>
          <a:ln w="12700">
            <a:noFill/>
            <a:miter lim="800000"/>
            <a:headEnd/>
            <a:tailEnd/>
          </a:ln>
        </p:spPr>
        <p:txBody>
          <a:bodyPr wrap="none">
            <a:spAutoFit/>
          </a:bodyPr>
          <a:lstStyle/>
          <a:p>
            <a:r>
              <a:rPr lang="en-US" sz="900" b="1"/>
              <a:t>2011E</a:t>
            </a:r>
          </a:p>
        </p:txBody>
      </p:sp>
      <p:sp>
        <p:nvSpPr>
          <p:cNvPr id="22566" name="Text Box 37"/>
          <p:cNvSpPr txBox="1">
            <a:spLocks noChangeArrowheads="1"/>
          </p:cNvSpPr>
          <p:nvPr/>
        </p:nvSpPr>
        <p:spPr bwMode="auto">
          <a:xfrm>
            <a:off x="2711450" y="1146175"/>
            <a:ext cx="276225" cy="244475"/>
          </a:xfrm>
          <a:prstGeom prst="rect">
            <a:avLst/>
          </a:prstGeom>
          <a:noFill/>
          <a:ln w="12700">
            <a:noFill/>
            <a:miter lim="800000"/>
            <a:headEnd/>
            <a:tailEnd/>
          </a:ln>
        </p:spPr>
        <p:txBody>
          <a:bodyPr wrap="none">
            <a:spAutoFit/>
          </a:bodyPr>
          <a:lstStyle/>
          <a:p>
            <a:r>
              <a:rPr lang="en-US" sz="1000" b="1" i="1"/>
              <a:t>A</a:t>
            </a:r>
          </a:p>
        </p:txBody>
      </p:sp>
      <p:sp>
        <p:nvSpPr>
          <p:cNvPr id="22567" name="Text Box 38"/>
          <p:cNvSpPr txBox="1">
            <a:spLocks noChangeArrowheads="1"/>
          </p:cNvSpPr>
          <p:nvPr/>
        </p:nvSpPr>
        <p:spPr bwMode="auto">
          <a:xfrm>
            <a:off x="6611938" y="4281488"/>
            <a:ext cx="1168400" cy="336550"/>
          </a:xfrm>
          <a:prstGeom prst="rect">
            <a:avLst/>
          </a:prstGeom>
          <a:noFill/>
          <a:ln w="12700">
            <a:noFill/>
            <a:miter lim="800000"/>
            <a:headEnd/>
            <a:tailEnd/>
          </a:ln>
        </p:spPr>
        <p:txBody>
          <a:bodyPr>
            <a:spAutoFit/>
          </a:bodyPr>
          <a:lstStyle/>
          <a:p>
            <a:pPr>
              <a:spcBef>
                <a:spcPct val="50000"/>
              </a:spcBef>
            </a:pPr>
            <a:r>
              <a:rPr lang="en-US" sz="800" b="1"/>
              <a:t>$6.4 Billion Share Repurchase</a:t>
            </a: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4775200" y="2641600"/>
            <a:ext cx="3921125" cy="1443038"/>
          </a:xfrm>
        </p:spPr>
        <p:txBody>
          <a:bodyPr/>
          <a:lstStyle/>
          <a:p>
            <a:r>
              <a:rPr lang="en-US" sz="2800" b="0" smtClean="0"/>
              <a:t>Optimal Capital Structure</a:t>
            </a:r>
          </a:p>
        </p:txBody>
      </p:sp>
      <p:sp>
        <p:nvSpPr>
          <p:cNvPr id="23555" name="Slide Number Placeholder 2"/>
          <p:cNvSpPr>
            <a:spLocks noGrp="1"/>
          </p:cNvSpPr>
          <p:nvPr>
            <p:ph type="sldNum" sz="quarter" idx="10"/>
          </p:nvPr>
        </p:nvSpPr>
        <p:spPr>
          <a:noFill/>
        </p:spPr>
        <p:txBody>
          <a:bodyPr/>
          <a:lstStyle/>
          <a:p>
            <a:fld id="{D9CCE344-817B-4D0D-9960-928943CBB613}" type="slidenum">
              <a:rPr smtClean="0"/>
              <a:pPr/>
              <a:t>13</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lide Number Placeholder 2"/>
          <p:cNvSpPr>
            <a:spLocks noGrp="1"/>
          </p:cNvSpPr>
          <p:nvPr>
            <p:ph type="sldNum" sz="quarter" idx="10"/>
          </p:nvPr>
        </p:nvSpPr>
        <p:spPr>
          <a:noFill/>
        </p:spPr>
        <p:txBody>
          <a:bodyPr/>
          <a:lstStyle/>
          <a:p>
            <a:pPr defTabSz="950913"/>
            <a:fld id="{31F3826D-EB97-43C6-AB7F-ABCF10FFA126}" type="slidenum">
              <a:rPr smtClean="0"/>
              <a:pPr defTabSz="950913"/>
              <a:t>14</a:t>
            </a:fld>
            <a:endParaRPr lang="en-US" smtClean="0"/>
          </a:p>
        </p:txBody>
      </p:sp>
      <p:graphicFrame>
        <p:nvGraphicFramePr>
          <p:cNvPr id="1026" name="Object 21"/>
          <p:cNvGraphicFramePr>
            <a:graphicFrameLocks noChangeAspect="1"/>
          </p:cNvGraphicFramePr>
          <p:nvPr/>
        </p:nvGraphicFramePr>
        <p:xfrm>
          <a:off x="609600" y="1270000"/>
          <a:ext cx="7934325" cy="2428875"/>
        </p:xfrm>
        <a:graphic>
          <a:graphicData uri="http://schemas.openxmlformats.org/presentationml/2006/ole">
            <p:oleObj spid="_x0000_s1026" name="Worksheet" r:id="rId13" imgW="7934249" imgH="2428951" progId="Excel.Sheet.8">
              <p:embed/>
            </p:oleObj>
          </a:graphicData>
        </a:graphic>
      </p:graphicFrame>
      <p:sp>
        <p:nvSpPr>
          <p:cNvPr id="1029" name="MASTER_ITEMObjectBox1"/>
          <p:cNvSpPr>
            <a:spLocks noChangeArrowheads="1"/>
          </p:cNvSpPr>
          <p:nvPr>
            <p:custDataLst>
              <p:tags r:id="rId3"/>
            </p:custDataLst>
          </p:nvPr>
        </p:nvSpPr>
        <p:spPr bwMode="auto">
          <a:xfrm>
            <a:off x="688975" y="1368425"/>
            <a:ext cx="7766050" cy="21939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30" name="MASTER_ITEMObjectTitle1"/>
          <p:cNvSpPr>
            <a:spLocks noChangeArrowheads="1"/>
          </p:cNvSpPr>
          <p:nvPr>
            <p:custDataLst>
              <p:tags r:id="rId4"/>
            </p:custDataLst>
          </p:nvPr>
        </p:nvSpPr>
        <p:spPr bwMode="ltGray">
          <a:xfrm>
            <a:off x="688975" y="1092200"/>
            <a:ext cx="77660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Investor Survey: What Would You Most Like to See Companies Do with Cash Flow?</a:t>
            </a:r>
          </a:p>
        </p:txBody>
      </p:sp>
      <p:sp>
        <p:nvSpPr>
          <p:cNvPr id="1031" name="MASTER_ITEMObjectTitle2"/>
          <p:cNvSpPr>
            <a:spLocks noChangeArrowheads="1"/>
          </p:cNvSpPr>
          <p:nvPr>
            <p:custDataLst>
              <p:tags r:id="rId5"/>
            </p:custDataLst>
          </p:nvPr>
        </p:nvSpPr>
        <p:spPr bwMode="ltGray">
          <a:xfrm>
            <a:off x="688975" y="3741738"/>
            <a:ext cx="33067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Factors Influencing Capital Structure </a:t>
            </a:r>
          </a:p>
        </p:txBody>
      </p:sp>
      <p:sp>
        <p:nvSpPr>
          <p:cNvPr id="1032" name="MASTER_ITEMObjectTitle3"/>
          <p:cNvSpPr>
            <a:spLocks noChangeArrowheads="1"/>
          </p:cNvSpPr>
          <p:nvPr>
            <p:custDataLst>
              <p:tags r:id="rId6"/>
            </p:custDataLst>
          </p:nvPr>
        </p:nvSpPr>
        <p:spPr bwMode="ltGray">
          <a:xfrm>
            <a:off x="4148138" y="3741738"/>
            <a:ext cx="4306887"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Empirical Drivers of the Leverage Decision</a:t>
            </a:r>
          </a:p>
        </p:txBody>
      </p:sp>
      <p:sp>
        <p:nvSpPr>
          <p:cNvPr id="1033" name="Text Box 8"/>
          <p:cNvSpPr txBox="1">
            <a:spLocks noChangeArrowheads="1"/>
          </p:cNvSpPr>
          <p:nvPr/>
        </p:nvSpPr>
        <p:spPr bwMode="auto">
          <a:xfrm>
            <a:off x="5149850" y="5981700"/>
            <a:ext cx="2473325" cy="274638"/>
          </a:xfrm>
          <a:prstGeom prst="rect">
            <a:avLst/>
          </a:prstGeom>
          <a:noFill/>
          <a:ln w="12700">
            <a:noFill/>
            <a:miter lim="800000"/>
            <a:headEnd/>
            <a:tailEnd/>
          </a:ln>
        </p:spPr>
        <p:txBody>
          <a:bodyPr wrap="none">
            <a:spAutoFit/>
          </a:bodyPr>
          <a:lstStyle/>
          <a:p>
            <a:r>
              <a:rPr lang="en-US" sz="1200" b="1"/>
              <a:t>Factors in Choosing Debt Level</a:t>
            </a:r>
          </a:p>
        </p:txBody>
      </p:sp>
      <p:sp>
        <p:nvSpPr>
          <p:cNvPr id="1034" name="MASTER_ITEMObjectBox3"/>
          <p:cNvSpPr>
            <a:spLocks noChangeArrowheads="1"/>
          </p:cNvSpPr>
          <p:nvPr>
            <p:custDataLst>
              <p:tags r:id="rId7"/>
            </p:custDataLst>
          </p:nvPr>
        </p:nvSpPr>
        <p:spPr bwMode="auto">
          <a:xfrm>
            <a:off x="688975" y="4016375"/>
            <a:ext cx="3306763" cy="2243138"/>
          </a:xfrm>
          <a:prstGeom prst="rect">
            <a:avLst/>
          </a:prstGeom>
          <a:noFill/>
          <a:ln w="9525">
            <a:solidFill>
              <a:schemeClr val="tx1"/>
            </a:solidFill>
            <a:miter lim="800000"/>
            <a:headEnd/>
            <a:tailEnd/>
          </a:ln>
        </p:spPr>
        <p:txBody>
          <a:bodyPr lIns="45720" tIns="64008" rIns="45720" bIns="64008"/>
          <a:lstStyle/>
          <a:p>
            <a:pPr marL="228600" lvl="2" indent="-225425" algn="l" eaLnBrk="0" hangingPunct="0">
              <a:spcBef>
                <a:spcPct val="50000"/>
              </a:spcBef>
              <a:buClr>
                <a:schemeClr val="accent1"/>
              </a:buClr>
              <a:buSzPct val="85000"/>
              <a:buFont typeface="Wingdings 3" pitchFamily="18" charset="2"/>
              <a:buChar char=""/>
            </a:pPr>
            <a:r>
              <a:rPr lang="en-US" sz="1200"/>
              <a:t>Cost of Capital</a:t>
            </a:r>
          </a:p>
          <a:p>
            <a:pPr marL="228600" lvl="2" indent="-225425" algn="l" eaLnBrk="0" hangingPunct="0">
              <a:spcBef>
                <a:spcPct val="50000"/>
              </a:spcBef>
              <a:buClr>
                <a:schemeClr val="accent1"/>
              </a:buClr>
              <a:buSzPct val="85000"/>
              <a:buFont typeface="Wingdings 3" pitchFamily="18" charset="2"/>
              <a:buChar char=""/>
            </a:pPr>
            <a:r>
              <a:rPr lang="en-US" sz="1200"/>
              <a:t>Shareholder Value Strategy</a:t>
            </a:r>
          </a:p>
          <a:p>
            <a:pPr marL="228600" lvl="2" indent="-225425" algn="l" eaLnBrk="0" hangingPunct="0">
              <a:spcBef>
                <a:spcPct val="50000"/>
              </a:spcBef>
              <a:buClr>
                <a:schemeClr val="accent1"/>
              </a:buClr>
              <a:buSzPct val="85000"/>
              <a:buFont typeface="Wingdings 3" pitchFamily="18" charset="2"/>
              <a:buChar char=""/>
            </a:pPr>
            <a:r>
              <a:rPr lang="en-US" sz="1200"/>
              <a:t>Consistency of Market Access</a:t>
            </a:r>
          </a:p>
          <a:p>
            <a:pPr marL="228600" lvl="2" indent="-225425" algn="l" eaLnBrk="0" hangingPunct="0">
              <a:spcBef>
                <a:spcPct val="50000"/>
              </a:spcBef>
              <a:buClr>
                <a:schemeClr val="accent1"/>
              </a:buClr>
              <a:buSzPct val="85000"/>
              <a:buFont typeface="Wingdings 3" pitchFamily="18" charset="2"/>
              <a:buChar char=""/>
            </a:pPr>
            <a:r>
              <a:rPr lang="en-US" sz="1200"/>
              <a:t>Debt Mitigates Principal-Agent Problems</a:t>
            </a:r>
          </a:p>
          <a:p>
            <a:pPr marL="228600" lvl="2" indent="-225425" algn="l" eaLnBrk="0" hangingPunct="0">
              <a:spcBef>
                <a:spcPct val="50000"/>
              </a:spcBef>
              <a:buClr>
                <a:schemeClr val="accent1"/>
              </a:buClr>
              <a:buSzPct val="85000"/>
              <a:buFont typeface="Wingdings 3" pitchFamily="18" charset="2"/>
              <a:buChar char=""/>
            </a:pPr>
            <a:r>
              <a:rPr lang="en-US" sz="1200"/>
              <a:t>Debt-Equity Arbitrage</a:t>
            </a:r>
          </a:p>
          <a:p>
            <a:pPr marL="228600" lvl="2" indent="-225425" algn="l" eaLnBrk="0" hangingPunct="0">
              <a:spcBef>
                <a:spcPct val="50000"/>
              </a:spcBef>
              <a:buClr>
                <a:schemeClr val="accent1"/>
              </a:buClr>
              <a:buSzPct val="85000"/>
              <a:buFont typeface="Wingdings 3" pitchFamily="18" charset="2"/>
              <a:buChar char=""/>
            </a:pPr>
            <a:r>
              <a:rPr lang="en-US" sz="1200"/>
              <a:t>Risk Tolerance</a:t>
            </a:r>
          </a:p>
          <a:p>
            <a:pPr marL="228600" lvl="2" indent="-225425" algn="l" eaLnBrk="0" hangingPunct="0">
              <a:spcBef>
                <a:spcPct val="50000"/>
              </a:spcBef>
              <a:buClr>
                <a:schemeClr val="accent1"/>
              </a:buClr>
              <a:buSzPct val="85000"/>
              <a:buFont typeface="Wingdings 3" pitchFamily="18" charset="2"/>
              <a:buChar char=""/>
            </a:pPr>
            <a:r>
              <a:rPr lang="en-US" sz="1200"/>
              <a:t>Funding Requirements</a:t>
            </a:r>
          </a:p>
          <a:p>
            <a:pPr marL="228600" lvl="2" indent="-225425" algn="l" eaLnBrk="0" hangingPunct="0">
              <a:spcBef>
                <a:spcPct val="50000"/>
              </a:spcBef>
              <a:buClr>
                <a:schemeClr val="accent1"/>
              </a:buClr>
              <a:buSzPct val="85000"/>
              <a:buFont typeface="Wingdings 3" pitchFamily="18" charset="2"/>
              <a:buChar char=""/>
            </a:pPr>
            <a:r>
              <a:rPr lang="en-US" sz="1200"/>
              <a:t>Capacity for Acquisitions</a:t>
            </a:r>
          </a:p>
        </p:txBody>
      </p:sp>
      <p:sp>
        <p:nvSpPr>
          <p:cNvPr id="1035" name="Text Box 10"/>
          <p:cNvSpPr txBox="1">
            <a:spLocks noChangeArrowheads="1"/>
          </p:cNvSpPr>
          <p:nvPr>
            <p:custDataLst>
              <p:tags r:id="rId8"/>
            </p:custDataLst>
          </p:nvPr>
        </p:nvSpPr>
        <p:spPr bwMode="auto">
          <a:xfrm>
            <a:off x="4144963" y="6281738"/>
            <a:ext cx="4306887" cy="212725"/>
          </a:xfrm>
          <a:prstGeom prst="rect">
            <a:avLst/>
          </a:prstGeom>
          <a:noFill/>
          <a:ln w="12700">
            <a:noFill/>
            <a:miter lim="800000"/>
            <a:headEnd/>
            <a:tailEnd/>
          </a:ln>
        </p:spPr>
        <p:txBody>
          <a:bodyPr lIns="0" tIns="0" rIns="0" bIns="0">
            <a:spAutoFit/>
          </a:bodyPr>
          <a:lstStyle/>
          <a:p>
            <a:pPr marL="342900" indent="-342900" algn="l"/>
            <a:r>
              <a:rPr lang="en-US" sz="700"/>
              <a:t>Source: 	“The Theory and Practice of Corporate Finance: Evidence from the Field,” Graham and Harvey (2001). The study compiled the responses of nearly 340 CFOs.</a:t>
            </a:r>
          </a:p>
        </p:txBody>
      </p:sp>
      <p:sp>
        <p:nvSpPr>
          <p:cNvPr id="1036" name="Rectangle 11"/>
          <p:cNvSpPr>
            <a:spLocks noChangeArrowheads="1"/>
          </p:cNvSpPr>
          <p:nvPr>
            <p:custDataLst>
              <p:tags r:id="rId9"/>
            </p:custDataLst>
          </p:nvPr>
        </p:nvSpPr>
        <p:spPr bwMode="auto">
          <a:xfrm>
            <a:off x="4148138" y="4017963"/>
            <a:ext cx="4306887" cy="2243137"/>
          </a:xfrm>
          <a:prstGeom prst="rect">
            <a:avLst/>
          </a:prstGeom>
          <a:noFill/>
          <a:ln w="9525">
            <a:solidFill>
              <a:schemeClr val="tx1"/>
            </a:solidFill>
            <a:miter lim="800000"/>
            <a:headEnd/>
            <a:tailEnd/>
          </a:ln>
        </p:spPr>
        <p:txBody>
          <a:bodyPr lIns="45720" tIns="64008" rIns="45720" bIns="64008"/>
          <a:lstStyle/>
          <a:p>
            <a:pPr marL="228600" lvl="2" indent="-225425" algn="l" eaLnBrk="0" hangingPunct="0">
              <a:spcBef>
                <a:spcPct val="50000"/>
              </a:spcBef>
              <a:buClr>
                <a:schemeClr val="accent1"/>
              </a:buClr>
              <a:buSzPct val="85000"/>
              <a:buFont typeface="Wingdings 3" pitchFamily="18" charset="2"/>
              <a:buChar char=""/>
            </a:pPr>
            <a:endParaRPr lang="en-US" sz="1000"/>
          </a:p>
        </p:txBody>
      </p:sp>
      <p:graphicFrame>
        <p:nvGraphicFramePr>
          <p:cNvPr id="1027" name="Object 12"/>
          <p:cNvGraphicFramePr>
            <a:graphicFrameLocks noChangeAspect="1"/>
          </p:cNvGraphicFramePr>
          <p:nvPr/>
        </p:nvGraphicFramePr>
        <p:xfrm>
          <a:off x="4140200" y="3938588"/>
          <a:ext cx="4330700" cy="2230437"/>
        </p:xfrm>
        <a:graphic>
          <a:graphicData uri="http://schemas.openxmlformats.org/presentationml/2006/ole">
            <p:oleObj spid="_x0000_s1027" name="Worksheet" r:id="rId14" imgW="4681080" imgH="2394000" progId="Excel.Sheet.8">
              <p:embed/>
            </p:oleObj>
          </a:graphicData>
        </a:graphic>
      </p:graphicFrame>
      <p:sp>
        <p:nvSpPr>
          <p:cNvPr id="1037" name="Text Box 13"/>
          <p:cNvSpPr txBox="1">
            <a:spLocks noChangeArrowheads="1"/>
          </p:cNvSpPr>
          <p:nvPr/>
        </p:nvSpPr>
        <p:spPr bwMode="auto">
          <a:xfrm>
            <a:off x="5248275" y="4057650"/>
            <a:ext cx="2273300" cy="228600"/>
          </a:xfrm>
          <a:prstGeom prst="rect">
            <a:avLst/>
          </a:prstGeom>
          <a:noFill/>
          <a:ln w="12700">
            <a:noFill/>
            <a:miter lim="800000"/>
            <a:headEnd/>
            <a:tailEnd/>
          </a:ln>
        </p:spPr>
        <p:txBody>
          <a:bodyPr wrap="none">
            <a:spAutoFit/>
          </a:bodyPr>
          <a:lstStyle/>
          <a:p>
            <a:r>
              <a:rPr lang="en-US" sz="900" b="1"/>
              <a:t>(4 = Very Important; 0 = Not Important)</a:t>
            </a:r>
          </a:p>
        </p:txBody>
      </p:sp>
      <p:sp>
        <p:nvSpPr>
          <p:cNvPr id="1038" name="Line 14"/>
          <p:cNvSpPr>
            <a:spLocks noChangeShapeType="1"/>
          </p:cNvSpPr>
          <p:nvPr/>
        </p:nvSpPr>
        <p:spPr bwMode="auto">
          <a:xfrm>
            <a:off x="5808663" y="1601788"/>
            <a:ext cx="255587" cy="155575"/>
          </a:xfrm>
          <a:prstGeom prst="line">
            <a:avLst/>
          </a:prstGeom>
          <a:noFill/>
          <a:ln w="12700">
            <a:solidFill>
              <a:schemeClr val="accent1"/>
            </a:solidFill>
            <a:round/>
            <a:headEnd/>
            <a:tailEnd type="triangle" w="med" len="med"/>
          </a:ln>
        </p:spPr>
        <p:txBody>
          <a:bodyPr wrap="none" anchor="ctr"/>
          <a:lstStyle/>
          <a:p>
            <a:endParaRPr lang="en-US"/>
          </a:p>
        </p:txBody>
      </p:sp>
      <p:sp>
        <p:nvSpPr>
          <p:cNvPr id="1039" name="Text Box 15"/>
          <p:cNvSpPr txBox="1">
            <a:spLocks noChangeArrowheads="1"/>
          </p:cNvSpPr>
          <p:nvPr/>
        </p:nvSpPr>
        <p:spPr bwMode="auto">
          <a:xfrm>
            <a:off x="4494213" y="1392238"/>
            <a:ext cx="1765300" cy="244475"/>
          </a:xfrm>
          <a:prstGeom prst="rect">
            <a:avLst/>
          </a:prstGeom>
          <a:noFill/>
          <a:ln w="12700">
            <a:noFill/>
            <a:miter lim="800000"/>
            <a:headEnd/>
            <a:tailEnd/>
          </a:ln>
        </p:spPr>
        <p:txBody>
          <a:bodyPr wrap="none">
            <a:spAutoFit/>
          </a:bodyPr>
          <a:lstStyle/>
          <a:p>
            <a:r>
              <a:rPr lang="en-US" sz="1000" b="1">
                <a:solidFill>
                  <a:schemeClr val="accent1"/>
                </a:solidFill>
              </a:rPr>
              <a:t>Increase Capital Spending</a:t>
            </a:r>
          </a:p>
        </p:txBody>
      </p:sp>
      <p:sp>
        <p:nvSpPr>
          <p:cNvPr id="1040" name="Line 16"/>
          <p:cNvSpPr>
            <a:spLocks noChangeShapeType="1"/>
          </p:cNvSpPr>
          <p:nvPr/>
        </p:nvSpPr>
        <p:spPr bwMode="auto">
          <a:xfrm flipV="1">
            <a:off x="6688138" y="2170113"/>
            <a:ext cx="161925" cy="217487"/>
          </a:xfrm>
          <a:prstGeom prst="line">
            <a:avLst/>
          </a:prstGeom>
          <a:noFill/>
          <a:ln w="12700">
            <a:solidFill>
              <a:schemeClr val="folHlink"/>
            </a:solidFill>
            <a:round/>
            <a:headEnd/>
            <a:tailEnd type="triangle" w="med" len="med"/>
          </a:ln>
        </p:spPr>
        <p:txBody>
          <a:bodyPr wrap="none" anchor="ctr"/>
          <a:lstStyle/>
          <a:p>
            <a:endParaRPr lang="en-US"/>
          </a:p>
        </p:txBody>
      </p:sp>
      <p:sp>
        <p:nvSpPr>
          <p:cNvPr id="1041" name="Text Box 17"/>
          <p:cNvSpPr txBox="1">
            <a:spLocks noChangeArrowheads="1"/>
          </p:cNvSpPr>
          <p:nvPr/>
        </p:nvSpPr>
        <p:spPr bwMode="auto">
          <a:xfrm>
            <a:off x="5710238" y="2327275"/>
            <a:ext cx="1936750" cy="244475"/>
          </a:xfrm>
          <a:prstGeom prst="rect">
            <a:avLst/>
          </a:prstGeom>
          <a:noFill/>
          <a:ln w="12700">
            <a:noFill/>
            <a:miter lim="800000"/>
            <a:headEnd/>
            <a:tailEnd/>
          </a:ln>
        </p:spPr>
        <p:txBody>
          <a:bodyPr wrap="none">
            <a:spAutoFit/>
          </a:bodyPr>
          <a:lstStyle/>
          <a:p>
            <a:r>
              <a:rPr lang="en-US" sz="1000" b="1">
                <a:solidFill>
                  <a:schemeClr val="folHlink"/>
                </a:solidFill>
              </a:rPr>
              <a:t>Return Cash to Shareholders</a:t>
            </a:r>
          </a:p>
        </p:txBody>
      </p:sp>
      <p:sp>
        <p:nvSpPr>
          <p:cNvPr id="1042" name="Line 18"/>
          <p:cNvSpPr>
            <a:spLocks noChangeShapeType="1"/>
          </p:cNvSpPr>
          <p:nvPr/>
        </p:nvSpPr>
        <p:spPr bwMode="auto">
          <a:xfrm flipV="1">
            <a:off x="4662488" y="2705100"/>
            <a:ext cx="177800" cy="192088"/>
          </a:xfrm>
          <a:prstGeom prst="line">
            <a:avLst/>
          </a:prstGeom>
          <a:noFill/>
          <a:ln w="12700">
            <a:solidFill>
              <a:srgbClr val="777777"/>
            </a:solidFill>
            <a:round/>
            <a:headEnd/>
            <a:tailEnd type="triangle" w="med" len="med"/>
          </a:ln>
        </p:spPr>
        <p:txBody>
          <a:bodyPr wrap="none" anchor="ctr"/>
          <a:lstStyle/>
          <a:p>
            <a:endParaRPr lang="en-US"/>
          </a:p>
        </p:txBody>
      </p:sp>
      <p:sp>
        <p:nvSpPr>
          <p:cNvPr id="1043" name="Text Box 19"/>
          <p:cNvSpPr txBox="1">
            <a:spLocks noChangeArrowheads="1"/>
          </p:cNvSpPr>
          <p:nvPr/>
        </p:nvSpPr>
        <p:spPr bwMode="auto">
          <a:xfrm>
            <a:off x="3825875" y="2870200"/>
            <a:ext cx="1617663" cy="244475"/>
          </a:xfrm>
          <a:prstGeom prst="rect">
            <a:avLst/>
          </a:prstGeom>
          <a:noFill/>
          <a:ln w="12700">
            <a:noFill/>
            <a:miter lim="800000"/>
            <a:headEnd/>
            <a:tailEnd/>
          </a:ln>
        </p:spPr>
        <p:txBody>
          <a:bodyPr wrap="none">
            <a:spAutoFit/>
          </a:bodyPr>
          <a:lstStyle/>
          <a:p>
            <a:r>
              <a:rPr lang="en-US" sz="1000" b="1">
                <a:solidFill>
                  <a:srgbClr val="777777"/>
                </a:solidFill>
              </a:rPr>
              <a:t>Rebuild Balance Sheets</a:t>
            </a:r>
          </a:p>
        </p:txBody>
      </p:sp>
      <p:sp>
        <p:nvSpPr>
          <p:cNvPr id="1044" name="Text Box 20"/>
          <p:cNvSpPr txBox="1">
            <a:spLocks noChangeArrowheads="1"/>
          </p:cNvSpPr>
          <p:nvPr>
            <p:custDataLst>
              <p:tags r:id="rId10"/>
            </p:custDataLst>
          </p:nvPr>
        </p:nvSpPr>
        <p:spPr bwMode="auto">
          <a:xfrm>
            <a:off x="714375" y="3587750"/>
            <a:ext cx="7766050" cy="10636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ML Global Fund Managers Survey – May 2007.</a:t>
            </a:r>
          </a:p>
        </p:txBody>
      </p:sp>
      <p:sp>
        <p:nvSpPr>
          <p:cNvPr id="22" name="Rectangle 7"/>
          <p:cNvSpPr txBox="1">
            <a:spLocks noChangeArrowheads="1"/>
          </p:cNvSpPr>
          <p:nvPr/>
        </p:nvSpPr>
        <p:spPr bwMode="auto">
          <a:xfrm>
            <a:off x="482600"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Leverage Considerations</a:t>
            </a:r>
          </a:p>
        </p:txBody>
      </p:sp>
    </p:spTree>
    <p:custDataLst>
      <p:tags r:id="rId2"/>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2"/>
          <p:cNvSpPr>
            <a:spLocks noGrp="1"/>
          </p:cNvSpPr>
          <p:nvPr>
            <p:ph type="sldNum" sz="quarter" idx="10"/>
          </p:nvPr>
        </p:nvSpPr>
        <p:spPr>
          <a:noFill/>
        </p:spPr>
        <p:txBody>
          <a:bodyPr/>
          <a:lstStyle/>
          <a:p>
            <a:pPr defTabSz="950913"/>
            <a:fld id="{ECB9F5F7-EACF-4722-8FE4-2E8A4183ADD9}" type="slidenum">
              <a:rPr smtClean="0"/>
              <a:pPr defTabSz="950913"/>
              <a:t>15</a:t>
            </a:fld>
            <a:endParaRPr lang="en-US" smtClean="0"/>
          </a:p>
        </p:txBody>
      </p:sp>
      <p:pic>
        <p:nvPicPr>
          <p:cNvPr id="24579" name="Picture 17"/>
          <p:cNvPicPr>
            <a:picLocks noChangeAspect="1" noChangeArrowheads="1"/>
          </p:cNvPicPr>
          <p:nvPr/>
        </p:nvPicPr>
        <p:blipFill>
          <a:blip r:embed="rId11" cstate="print"/>
          <a:srcRect/>
          <a:stretch>
            <a:fillRect/>
          </a:stretch>
        </p:blipFill>
        <p:spPr bwMode="auto">
          <a:xfrm>
            <a:off x="4530725" y="3128963"/>
            <a:ext cx="4143375" cy="2667000"/>
          </a:xfrm>
          <a:prstGeom prst="rect">
            <a:avLst/>
          </a:prstGeom>
          <a:noFill/>
          <a:ln w="12700">
            <a:noFill/>
            <a:miter lim="800000"/>
            <a:headEnd/>
            <a:tailEnd/>
          </a:ln>
        </p:spPr>
      </p:pic>
      <p:pic>
        <p:nvPicPr>
          <p:cNvPr id="24580" name="Picture 3"/>
          <p:cNvPicPr>
            <a:picLocks noChangeAspect="1" noChangeArrowheads="1"/>
          </p:cNvPicPr>
          <p:nvPr/>
        </p:nvPicPr>
        <p:blipFill>
          <a:blip r:embed="rId12" cstate="print"/>
          <a:srcRect/>
          <a:stretch>
            <a:fillRect/>
          </a:stretch>
        </p:blipFill>
        <p:spPr bwMode="auto">
          <a:xfrm>
            <a:off x="363538" y="3138488"/>
            <a:ext cx="4205287" cy="2705100"/>
          </a:xfrm>
          <a:prstGeom prst="rect">
            <a:avLst/>
          </a:prstGeom>
          <a:noFill/>
          <a:ln w="12700">
            <a:noFill/>
            <a:miter lim="800000"/>
            <a:headEnd/>
            <a:tailEnd/>
          </a:ln>
        </p:spPr>
      </p:pic>
      <p:sp>
        <p:nvSpPr>
          <p:cNvPr id="24581" name="MASTER_ITEMObjectBox2"/>
          <p:cNvSpPr>
            <a:spLocks noChangeArrowheads="1"/>
          </p:cNvSpPr>
          <p:nvPr>
            <p:custDataLst>
              <p:tags r:id="rId2"/>
            </p:custDataLst>
          </p:nvPr>
        </p:nvSpPr>
        <p:spPr bwMode="auto">
          <a:xfrm>
            <a:off x="388938" y="3167063"/>
            <a:ext cx="4092575" cy="25717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AU" sz="1200" b="1">
              <a:solidFill>
                <a:schemeClr val="accent1"/>
              </a:solidFill>
            </a:endParaRPr>
          </a:p>
        </p:txBody>
      </p:sp>
      <p:sp>
        <p:nvSpPr>
          <p:cNvPr id="24582" name="Rectangle 5"/>
          <p:cNvSpPr>
            <a:spLocks noChangeArrowheads="1"/>
          </p:cNvSpPr>
          <p:nvPr>
            <p:custDataLst>
              <p:tags r:id="rId3"/>
            </p:custDataLst>
          </p:nvPr>
        </p:nvSpPr>
        <p:spPr bwMode="auto">
          <a:xfrm>
            <a:off x="4564063" y="3167063"/>
            <a:ext cx="4092575" cy="25717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AU" sz="1200" b="1">
              <a:solidFill>
                <a:schemeClr val="accent1"/>
              </a:solidFill>
            </a:endParaRPr>
          </a:p>
        </p:txBody>
      </p:sp>
      <p:sp>
        <p:nvSpPr>
          <p:cNvPr id="24583" name="MASTER_ITEMObjectTitle2"/>
          <p:cNvSpPr>
            <a:spLocks noChangeArrowheads="1"/>
          </p:cNvSpPr>
          <p:nvPr>
            <p:custDataLst>
              <p:tags r:id="rId4"/>
            </p:custDataLst>
          </p:nvPr>
        </p:nvSpPr>
        <p:spPr bwMode="ltGray">
          <a:xfrm>
            <a:off x="4564063" y="2921000"/>
            <a:ext cx="40925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Cost of Equity: Barra Predicted Betas</a:t>
            </a:r>
          </a:p>
        </p:txBody>
      </p:sp>
      <p:sp>
        <p:nvSpPr>
          <p:cNvPr id="24584" name="Rectangle 8"/>
          <p:cNvSpPr>
            <a:spLocks noChangeArrowheads="1"/>
          </p:cNvSpPr>
          <p:nvPr>
            <p:custDataLst>
              <p:tags r:id="rId5"/>
            </p:custDataLst>
          </p:nvPr>
        </p:nvSpPr>
        <p:spPr bwMode="ltGray">
          <a:xfrm>
            <a:off x="388938" y="2921000"/>
            <a:ext cx="40925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Historical US Treasury Spreads by Rating Category</a:t>
            </a:r>
            <a:endParaRPr lang="en-US" sz="1200" b="1">
              <a:solidFill>
                <a:schemeClr val="bg1"/>
              </a:solidFill>
              <a:cs typeface="Arial" pitchFamily="34" charset="0"/>
            </a:endParaRPr>
          </a:p>
        </p:txBody>
      </p:sp>
      <p:sp>
        <p:nvSpPr>
          <p:cNvPr id="24585" name="Text Box 9"/>
          <p:cNvSpPr txBox="1">
            <a:spLocks noChangeArrowheads="1"/>
          </p:cNvSpPr>
          <p:nvPr>
            <p:custDataLst>
              <p:tags r:id="rId6"/>
            </p:custDataLst>
          </p:nvPr>
        </p:nvSpPr>
        <p:spPr bwMode="auto">
          <a:xfrm>
            <a:off x="436563" y="5778500"/>
            <a:ext cx="3789362" cy="107950"/>
          </a:xfrm>
          <a:prstGeom prst="rect">
            <a:avLst/>
          </a:prstGeom>
          <a:noFill/>
          <a:ln w="12700">
            <a:noFill/>
            <a:miter lim="800000"/>
            <a:headEnd/>
            <a:tailEnd/>
          </a:ln>
        </p:spPr>
        <p:txBody>
          <a:bodyPr lIns="0" tIns="0" rIns="0" bIns="0">
            <a:spAutoFit/>
          </a:bodyPr>
          <a:lstStyle/>
          <a:p>
            <a:pPr marL="342900" indent="-342900" algn="l"/>
            <a:r>
              <a:rPr lang="en-US" sz="700"/>
              <a:t>Note:	7-10 year maturity benchmark spreads as per LUCI and HYII indices.</a:t>
            </a:r>
          </a:p>
        </p:txBody>
      </p:sp>
      <p:sp>
        <p:nvSpPr>
          <p:cNvPr id="24586" name="Text Box 10"/>
          <p:cNvSpPr txBox="1">
            <a:spLocks noChangeArrowheads="1"/>
          </p:cNvSpPr>
          <p:nvPr>
            <p:custDataLst>
              <p:tags r:id="rId7"/>
            </p:custDataLst>
          </p:nvPr>
        </p:nvSpPr>
        <p:spPr bwMode="auto">
          <a:xfrm>
            <a:off x="4605338" y="5778500"/>
            <a:ext cx="3783012" cy="106363"/>
          </a:xfrm>
          <a:prstGeom prst="rect">
            <a:avLst/>
          </a:prstGeom>
          <a:noFill/>
          <a:ln w="12700">
            <a:noFill/>
            <a:miter lim="800000"/>
            <a:headEnd/>
            <a:tailEnd/>
          </a:ln>
        </p:spPr>
        <p:txBody>
          <a:bodyPr lIns="0" tIns="0" rIns="0" bIns="0">
            <a:spAutoFit/>
          </a:bodyPr>
          <a:lstStyle/>
          <a:p>
            <a:pPr marL="342900" indent="-342900" algn="l"/>
            <a:r>
              <a:rPr lang="en-US" sz="700"/>
              <a:t>Note:	Predicted local betas as per Barra as of February 2007.</a:t>
            </a:r>
          </a:p>
        </p:txBody>
      </p:sp>
      <p:sp>
        <p:nvSpPr>
          <p:cNvPr id="24587" name="Text Box 12"/>
          <p:cNvSpPr txBox="1">
            <a:spLocks noChangeArrowheads="1"/>
          </p:cNvSpPr>
          <p:nvPr/>
        </p:nvSpPr>
        <p:spPr bwMode="auto">
          <a:xfrm>
            <a:off x="4764088" y="3284538"/>
            <a:ext cx="979487" cy="244475"/>
          </a:xfrm>
          <a:prstGeom prst="rect">
            <a:avLst/>
          </a:prstGeom>
          <a:noFill/>
          <a:ln w="12700">
            <a:noFill/>
            <a:miter lim="800000"/>
            <a:headEnd/>
            <a:tailEnd/>
          </a:ln>
        </p:spPr>
        <p:txBody>
          <a:bodyPr>
            <a:spAutoFit/>
          </a:bodyPr>
          <a:lstStyle/>
          <a:p>
            <a:pPr>
              <a:spcBef>
                <a:spcPct val="50000"/>
              </a:spcBef>
            </a:pPr>
            <a:r>
              <a:rPr lang="en-US" sz="1000" b="1"/>
              <a:t>Median: 1.37</a:t>
            </a:r>
          </a:p>
        </p:txBody>
      </p:sp>
      <p:sp>
        <p:nvSpPr>
          <p:cNvPr id="24588" name="Line 13"/>
          <p:cNvSpPr>
            <a:spLocks noChangeShapeType="1"/>
          </p:cNvSpPr>
          <p:nvPr/>
        </p:nvSpPr>
        <p:spPr bwMode="auto">
          <a:xfrm>
            <a:off x="4664075" y="4138613"/>
            <a:ext cx="3954463" cy="0"/>
          </a:xfrm>
          <a:prstGeom prst="line">
            <a:avLst/>
          </a:prstGeom>
          <a:noFill/>
          <a:ln w="12700" cap="rnd">
            <a:solidFill>
              <a:schemeClr val="tx1"/>
            </a:solidFill>
            <a:prstDash val="sysDot"/>
            <a:round/>
            <a:headEnd/>
            <a:tailEnd/>
          </a:ln>
        </p:spPr>
        <p:txBody>
          <a:bodyPr wrap="none" anchor="ctr"/>
          <a:lstStyle/>
          <a:p>
            <a:endParaRPr lang="en-US"/>
          </a:p>
        </p:txBody>
      </p:sp>
      <p:sp>
        <p:nvSpPr>
          <p:cNvPr id="24589" name="MASTER_ITEMText1"/>
          <p:cNvSpPr>
            <a:spLocks noChangeArrowheads="1"/>
          </p:cNvSpPr>
          <p:nvPr>
            <p:custDataLst>
              <p:tags r:id="rId8"/>
            </p:custDataLst>
          </p:nvPr>
        </p:nvSpPr>
        <p:spPr bwMode="auto">
          <a:xfrm>
            <a:off x="503238" y="1036638"/>
            <a:ext cx="8145462" cy="1708150"/>
          </a:xfrm>
          <a:prstGeom prst="rect">
            <a:avLst/>
          </a:prstGeom>
          <a:noFill/>
          <a:ln w="9525">
            <a:noFill/>
            <a:miter lim="800000"/>
            <a:headEnd/>
            <a:tailEnd/>
          </a:ln>
        </p:spPr>
        <p:txBody>
          <a:bodyPr lIns="0" tIns="0" rIns="0" bIns="0"/>
          <a:lstStyle/>
          <a:p>
            <a:pPr algn="l" eaLnBrk="0" hangingPunct="0">
              <a:spcBef>
                <a:spcPct val="50000"/>
              </a:spcBef>
              <a:buClr>
                <a:schemeClr val="accent2"/>
              </a:buClr>
              <a:buFont typeface="Symbol" pitchFamily="18" charset="2"/>
              <a:buNone/>
            </a:pPr>
            <a:r>
              <a:rPr lang="en-US" b="1">
                <a:solidFill>
                  <a:schemeClr val="accent1"/>
                </a:solidFill>
              </a:rPr>
              <a:t>We model optimal capital structure by calculating WACC</a:t>
            </a:r>
          </a:p>
          <a:p>
            <a:pPr marL="228600" lvl="2" indent="-225425" algn="l" eaLnBrk="0" hangingPunct="0">
              <a:spcBef>
                <a:spcPct val="50000"/>
              </a:spcBef>
              <a:buClr>
                <a:schemeClr val="accent1"/>
              </a:buClr>
              <a:buSzPct val="85000"/>
              <a:buFont typeface="Wingdings 3" pitchFamily="18" charset="2"/>
              <a:buChar char=""/>
            </a:pPr>
            <a:r>
              <a:rPr lang="en-US"/>
              <a:t>For each credit rating, benchmark indices are used to predict changes in the Company’s cost of debt</a:t>
            </a:r>
          </a:p>
          <a:p>
            <a:pPr marL="228600" lvl="2" indent="-225425" algn="l" eaLnBrk="0" hangingPunct="0">
              <a:spcBef>
                <a:spcPct val="50000"/>
              </a:spcBef>
              <a:buClr>
                <a:schemeClr val="accent1"/>
              </a:buClr>
              <a:buSzPct val="85000"/>
              <a:buFont typeface="Wingdings 3" pitchFamily="18" charset="2"/>
              <a:buChar char=""/>
            </a:pPr>
            <a:r>
              <a:rPr lang="en-US"/>
              <a:t>Relatively tight spread differentials between rating categories currently encourages companies to employ leverage more aggressively</a:t>
            </a:r>
          </a:p>
          <a:p>
            <a:pPr marL="228600" lvl="2" indent="-225425" algn="l" eaLnBrk="0" hangingPunct="0">
              <a:spcBef>
                <a:spcPct val="50000"/>
              </a:spcBef>
              <a:buClr>
                <a:schemeClr val="accent1"/>
              </a:buClr>
              <a:buSzPct val="85000"/>
              <a:buFont typeface="Wingdings 3" pitchFamily="18" charset="2"/>
              <a:buChar char=""/>
            </a:pPr>
            <a:r>
              <a:rPr lang="en-US"/>
              <a:t>We use Barra predicted betas, which use stock market and financial data to predict the Company’s beta going forward, to estimate the Company’s cost of equity</a:t>
            </a:r>
          </a:p>
        </p:txBody>
      </p:sp>
      <p:sp>
        <p:nvSpPr>
          <p:cNvPr id="24590" name="AutoShape 15" descr="From collectibles to cars, buy and sell all kinds of items on eBay">
            <a:hlinkClick r:id="rId13"/>
          </p:cNvPr>
          <p:cNvSpPr>
            <a:spLocks noChangeAspect="1" noChangeArrowheads="1"/>
          </p:cNvSpPr>
          <p:nvPr/>
        </p:nvSpPr>
        <p:spPr bwMode="auto">
          <a:xfrm>
            <a:off x="214313" y="3487738"/>
            <a:ext cx="296862" cy="296862"/>
          </a:xfrm>
          <a:prstGeom prst="rect">
            <a:avLst/>
          </a:prstGeom>
          <a:noFill/>
          <a:ln w="9525">
            <a:noFill/>
            <a:miter lim="800000"/>
            <a:headEnd/>
            <a:tailEnd/>
          </a:ln>
        </p:spPr>
        <p:txBody>
          <a:bodyPr/>
          <a:lstStyle/>
          <a:p>
            <a:endParaRPr lang="en-US"/>
          </a:p>
        </p:txBody>
      </p:sp>
      <p:pic>
        <p:nvPicPr>
          <p:cNvPr id="24591" name="Picture 16"/>
          <p:cNvPicPr>
            <a:picLocks noChangeAspect="1" noChangeArrowheads="1"/>
          </p:cNvPicPr>
          <p:nvPr/>
        </p:nvPicPr>
        <p:blipFill>
          <a:blip r:embed="rId14" cstate="print"/>
          <a:srcRect/>
          <a:stretch>
            <a:fillRect/>
          </a:stretch>
        </p:blipFill>
        <p:spPr bwMode="auto">
          <a:xfrm>
            <a:off x="2749550" y="3460750"/>
            <a:ext cx="1600200" cy="927100"/>
          </a:xfrm>
          <a:prstGeom prst="rect">
            <a:avLst/>
          </a:prstGeom>
          <a:noFill/>
          <a:ln w="12700">
            <a:noFill/>
            <a:miter lim="800000"/>
            <a:headEnd/>
            <a:tailEnd/>
          </a:ln>
        </p:spPr>
      </p:pic>
      <p:sp>
        <p:nvSpPr>
          <p:cNvPr id="17"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Calculating a Company’s Cost of Capital</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Slide Number Placeholder 3"/>
          <p:cNvSpPr>
            <a:spLocks noGrp="1"/>
          </p:cNvSpPr>
          <p:nvPr>
            <p:ph type="sldNum" sz="quarter" idx="10"/>
          </p:nvPr>
        </p:nvSpPr>
        <p:spPr>
          <a:noFill/>
        </p:spPr>
        <p:txBody>
          <a:bodyPr/>
          <a:lstStyle/>
          <a:p>
            <a:pPr defTabSz="950913"/>
            <a:fld id="{31D1E628-E74A-4698-93A6-03F9691DABCB}" type="slidenum">
              <a:rPr smtClean="0"/>
              <a:pPr defTabSz="950913"/>
              <a:t>16</a:t>
            </a:fld>
            <a:endParaRPr lang="en-US" smtClean="0"/>
          </a:p>
        </p:txBody>
      </p:sp>
      <p:graphicFrame>
        <p:nvGraphicFramePr>
          <p:cNvPr id="2050" name="Object 2"/>
          <p:cNvGraphicFramePr>
            <a:graphicFrameLocks noChangeAspect="1"/>
          </p:cNvGraphicFramePr>
          <p:nvPr/>
        </p:nvGraphicFramePr>
        <p:xfrm>
          <a:off x="698500" y="1346200"/>
          <a:ext cx="3805238" cy="1885950"/>
        </p:xfrm>
        <a:graphic>
          <a:graphicData uri="http://schemas.openxmlformats.org/presentationml/2006/ole">
            <p:oleObj spid="_x0000_s2050" name="Worksheet" r:id="rId17" imgW="3810000" imgH="1886102" progId="Excel.Sheet.8">
              <p:embed/>
            </p:oleObj>
          </a:graphicData>
        </a:graphic>
      </p:graphicFrame>
      <p:graphicFrame>
        <p:nvGraphicFramePr>
          <p:cNvPr id="2051" name="Object 3"/>
          <p:cNvGraphicFramePr>
            <a:graphicFrameLocks noChangeAspect="1"/>
          </p:cNvGraphicFramePr>
          <p:nvPr/>
        </p:nvGraphicFramePr>
        <p:xfrm>
          <a:off x="4686300" y="3632200"/>
          <a:ext cx="3810000" cy="1885950"/>
        </p:xfrm>
        <a:graphic>
          <a:graphicData uri="http://schemas.openxmlformats.org/presentationml/2006/ole">
            <p:oleObj spid="_x0000_s2051" name="Worksheet" r:id="rId18" imgW="3810000" imgH="1886102" progId="Excel.Sheet.8">
              <p:embed/>
            </p:oleObj>
          </a:graphicData>
        </a:graphic>
      </p:graphicFrame>
      <p:graphicFrame>
        <p:nvGraphicFramePr>
          <p:cNvPr id="2052" name="Object 4"/>
          <p:cNvGraphicFramePr>
            <a:graphicFrameLocks noChangeAspect="1"/>
          </p:cNvGraphicFramePr>
          <p:nvPr/>
        </p:nvGraphicFramePr>
        <p:xfrm>
          <a:off x="698500" y="3633788"/>
          <a:ext cx="3806825" cy="1885950"/>
        </p:xfrm>
        <a:graphic>
          <a:graphicData uri="http://schemas.openxmlformats.org/presentationml/2006/ole">
            <p:oleObj spid="_x0000_s2052" name="Worksheet" r:id="rId19" imgW="4275000" imgH="2088360" progId="Excel.Sheet.8">
              <p:embed/>
            </p:oleObj>
          </a:graphicData>
        </a:graphic>
      </p:graphicFrame>
      <p:sp>
        <p:nvSpPr>
          <p:cNvPr id="2055" name="MessageStatement"/>
          <p:cNvSpPr>
            <a:spLocks noChangeArrowheads="1"/>
          </p:cNvSpPr>
          <p:nvPr/>
        </p:nvSpPr>
        <p:spPr bwMode="gray">
          <a:xfrm>
            <a:off x="693738" y="5749925"/>
            <a:ext cx="7754937"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current median S&amp;P rating for all S&amp;P 500 companies is BBB+ while the most frequent rating is BBB.  However, the current median for the Healthcare sector is BBB.</a:t>
            </a:r>
          </a:p>
        </p:txBody>
      </p:sp>
      <p:graphicFrame>
        <p:nvGraphicFramePr>
          <p:cNvPr id="2053" name="Object 7"/>
          <p:cNvGraphicFramePr>
            <a:graphicFrameLocks noChangeAspect="1"/>
          </p:cNvGraphicFramePr>
          <p:nvPr/>
        </p:nvGraphicFramePr>
        <p:xfrm>
          <a:off x="4648200" y="1352550"/>
          <a:ext cx="3895725" cy="1885950"/>
        </p:xfrm>
        <a:graphic>
          <a:graphicData uri="http://schemas.openxmlformats.org/presentationml/2006/ole">
            <p:oleObj spid="_x0000_s2053" name="Worksheet" r:id="rId20" imgW="4371120" imgH="2088360" progId="Excel.Sheet.8">
              <p:embed/>
            </p:oleObj>
          </a:graphicData>
        </a:graphic>
      </p:graphicFrame>
      <p:sp>
        <p:nvSpPr>
          <p:cNvPr id="2056" name="MASTER_ITEMObjectBox2"/>
          <p:cNvSpPr>
            <a:spLocks noChangeArrowheads="1"/>
          </p:cNvSpPr>
          <p:nvPr>
            <p:custDataLst>
              <p:tags r:id="rId3"/>
            </p:custDataLst>
          </p:nvPr>
        </p:nvSpPr>
        <p:spPr bwMode="auto">
          <a:xfrm>
            <a:off x="4691063" y="1377950"/>
            <a:ext cx="3763962" cy="17653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057" name="MASTER_ITEMObjectBox3"/>
          <p:cNvSpPr>
            <a:spLocks noChangeArrowheads="1"/>
          </p:cNvSpPr>
          <p:nvPr>
            <p:custDataLst>
              <p:tags r:id="rId4"/>
            </p:custDataLst>
          </p:nvPr>
        </p:nvSpPr>
        <p:spPr bwMode="auto">
          <a:xfrm>
            <a:off x="688975" y="3656013"/>
            <a:ext cx="3763963" cy="17240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058" name="MASTER_ITEMObjectBox4"/>
          <p:cNvSpPr>
            <a:spLocks noChangeArrowheads="1"/>
          </p:cNvSpPr>
          <p:nvPr>
            <p:custDataLst>
              <p:tags r:id="rId5"/>
            </p:custDataLst>
          </p:nvPr>
        </p:nvSpPr>
        <p:spPr bwMode="auto">
          <a:xfrm>
            <a:off x="4691063" y="3656013"/>
            <a:ext cx="3763962" cy="17240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059" name="MASTER_ITEMObjectTitle2"/>
          <p:cNvSpPr>
            <a:spLocks noChangeArrowheads="1"/>
          </p:cNvSpPr>
          <p:nvPr>
            <p:custDataLst>
              <p:tags r:id="rId6"/>
            </p:custDataLst>
          </p:nvPr>
        </p:nvSpPr>
        <p:spPr bwMode="ltGray">
          <a:xfrm>
            <a:off x="4691063" y="1101725"/>
            <a:ext cx="37639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All U.S. Companies</a:t>
            </a:r>
          </a:p>
        </p:txBody>
      </p:sp>
      <p:sp>
        <p:nvSpPr>
          <p:cNvPr id="2060" name="MASTER_ITEMObjectTitle3"/>
          <p:cNvSpPr>
            <a:spLocks noChangeArrowheads="1"/>
          </p:cNvSpPr>
          <p:nvPr>
            <p:custDataLst>
              <p:tags r:id="rId7"/>
            </p:custDataLst>
          </p:nvPr>
        </p:nvSpPr>
        <p:spPr bwMode="ltGray">
          <a:xfrm>
            <a:off x="688975" y="3379788"/>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All S&amp;P 500 Companies, 1989</a:t>
            </a:r>
            <a:endParaRPr lang="en-US" b="1">
              <a:solidFill>
                <a:schemeClr val="bg1"/>
              </a:solidFill>
            </a:endParaRPr>
          </a:p>
        </p:txBody>
      </p:sp>
      <p:sp>
        <p:nvSpPr>
          <p:cNvPr id="2061" name="MASTER_ITEMObjectTitle4"/>
          <p:cNvSpPr>
            <a:spLocks noChangeArrowheads="1"/>
          </p:cNvSpPr>
          <p:nvPr>
            <p:custDataLst>
              <p:tags r:id="rId8"/>
            </p:custDataLst>
          </p:nvPr>
        </p:nvSpPr>
        <p:spPr bwMode="ltGray">
          <a:xfrm>
            <a:off x="4691063" y="3379788"/>
            <a:ext cx="37639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All S&amp;P 500 Companies, Today</a:t>
            </a:r>
          </a:p>
        </p:txBody>
      </p:sp>
      <p:sp>
        <p:nvSpPr>
          <p:cNvPr id="2062" name="Line 14"/>
          <p:cNvSpPr>
            <a:spLocks noChangeShapeType="1"/>
          </p:cNvSpPr>
          <p:nvPr/>
        </p:nvSpPr>
        <p:spPr bwMode="auto">
          <a:xfrm>
            <a:off x="6858000" y="1457325"/>
            <a:ext cx="1588" cy="1354138"/>
          </a:xfrm>
          <a:prstGeom prst="line">
            <a:avLst/>
          </a:prstGeom>
          <a:noFill/>
          <a:ln w="9525" cap="rnd">
            <a:solidFill>
              <a:schemeClr val="tx1"/>
            </a:solidFill>
            <a:prstDash val="sysDot"/>
            <a:round/>
            <a:headEnd/>
            <a:tailEnd/>
          </a:ln>
        </p:spPr>
        <p:txBody>
          <a:bodyPr wrap="none" anchor="ctr"/>
          <a:lstStyle/>
          <a:p>
            <a:endParaRPr lang="en-US"/>
          </a:p>
        </p:txBody>
      </p:sp>
      <p:sp>
        <p:nvSpPr>
          <p:cNvPr id="2063" name="Line 15"/>
          <p:cNvSpPr>
            <a:spLocks noChangeShapeType="1"/>
          </p:cNvSpPr>
          <p:nvPr/>
        </p:nvSpPr>
        <p:spPr bwMode="auto">
          <a:xfrm flipH="1">
            <a:off x="6302375" y="3762375"/>
            <a:ext cx="0" cy="1293813"/>
          </a:xfrm>
          <a:prstGeom prst="line">
            <a:avLst/>
          </a:prstGeom>
          <a:noFill/>
          <a:ln w="9525" cap="rnd">
            <a:solidFill>
              <a:schemeClr val="tx1"/>
            </a:solidFill>
            <a:prstDash val="sysDot"/>
            <a:round/>
            <a:headEnd/>
            <a:tailEnd/>
          </a:ln>
        </p:spPr>
        <p:txBody>
          <a:bodyPr wrap="none" anchor="ctr"/>
          <a:lstStyle/>
          <a:p>
            <a:endParaRPr lang="en-US"/>
          </a:p>
        </p:txBody>
      </p:sp>
      <p:sp>
        <p:nvSpPr>
          <p:cNvPr id="2064" name="Line 16"/>
          <p:cNvSpPr>
            <a:spLocks noChangeShapeType="1"/>
          </p:cNvSpPr>
          <p:nvPr/>
        </p:nvSpPr>
        <p:spPr bwMode="auto">
          <a:xfrm flipH="1">
            <a:off x="1905000" y="3800475"/>
            <a:ext cx="0" cy="1271588"/>
          </a:xfrm>
          <a:prstGeom prst="line">
            <a:avLst/>
          </a:prstGeom>
          <a:noFill/>
          <a:ln w="9525" cap="rnd">
            <a:solidFill>
              <a:schemeClr val="tx1"/>
            </a:solidFill>
            <a:prstDash val="sysDot"/>
            <a:round/>
            <a:headEnd/>
            <a:tailEnd/>
          </a:ln>
        </p:spPr>
        <p:txBody>
          <a:bodyPr wrap="none" anchor="ctr"/>
          <a:lstStyle/>
          <a:p>
            <a:endParaRPr lang="en-US"/>
          </a:p>
        </p:txBody>
      </p:sp>
      <p:sp>
        <p:nvSpPr>
          <p:cNvPr id="2065" name="Text Box 17"/>
          <p:cNvSpPr txBox="1">
            <a:spLocks noChangeArrowheads="1"/>
          </p:cNvSpPr>
          <p:nvPr/>
        </p:nvSpPr>
        <p:spPr bwMode="auto">
          <a:xfrm>
            <a:off x="6100763" y="1433513"/>
            <a:ext cx="703262" cy="214312"/>
          </a:xfrm>
          <a:prstGeom prst="rect">
            <a:avLst/>
          </a:prstGeom>
          <a:solidFill>
            <a:schemeClr val="tx2"/>
          </a:solidFill>
          <a:ln w="12700">
            <a:noFill/>
            <a:miter lim="800000"/>
            <a:headEnd/>
            <a:tailEnd/>
          </a:ln>
        </p:spPr>
        <p:txBody>
          <a:bodyPr lIns="45720" rIns="45720"/>
          <a:lstStyle/>
          <a:p>
            <a:pPr>
              <a:spcBef>
                <a:spcPct val="50000"/>
              </a:spcBef>
            </a:pPr>
            <a:r>
              <a:rPr lang="en-US" sz="800" b="1"/>
              <a:t>Median: BB</a:t>
            </a:r>
          </a:p>
        </p:txBody>
      </p:sp>
      <p:sp>
        <p:nvSpPr>
          <p:cNvPr id="2066" name="Text Box 18"/>
          <p:cNvSpPr txBox="1">
            <a:spLocks noChangeArrowheads="1"/>
          </p:cNvSpPr>
          <p:nvPr/>
        </p:nvSpPr>
        <p:spPr bwMode="auto">
          <a:xfrm>
            <a:off x="6684963" y="3706813"/>
            <a:ext cx="874712" cy="214312"/>
          </a:xfrm>
          <a:prstGeom prst="rect">
            <a:avLst/>
          </a:prstGeom>
          <a:solidFill>
            <a:schemeClr val="tx2"/>
          </a:solidFill>
          <a:ln w="12700">
            <a:noFill/>
            <a:miter lim="800000"/>
            <a:headEnd/>
            <a:tailEnd/>
          </a:ln>
        </p:spPr>
        <p:txBody>
          <a:bodyPr>
            <a:spAutoFit/>
          </a:bodyPr>
          <a:lstStyle/>
          <a:p>
            <a:pPr>
              <a:spcBef>
                <a:spcPct val="50000"/>
              </a:spcBef>
            </a:pPr>
            <a:r>
              <a:rPr lang="en-US" sz="800" b="1"/>
              <a:t>Median: BBB+</a:t>
            </a:r>
          </a:p>
        </p:txBody>
      </p:sp>
      <p:sp>
        <p:nvSpPr>
          <p:cNvPr id="2067" name="Text Box 19"/>
          <p:cNvSpPr txBox="1">
            <a:spLocks noChangeArrowheads="1"/>
          </p:cNvSpPr>
          <p:nvPr/>
        </p:nvSpPr>
        <p:spPr bwMode="auto">
          <a:xfrm>
            <a:off x="2236788" y="3705225"/>
            <a:ext cx="695325" cy="214313"/>
          </a:xfrm>
          <a:prstGeom prst="rect">
            <a:avLst/>
          </a:prstGeom>
          <a:solidFill>
            <a:schemeClr val="tx2"/>
          </a:solidFill>
          <a:ln w="12700">
            <a:noFill/>
            <a:miter lim="800000"/>
            <a:headEnd/>
            <a:tailEnd/>
          </a:ln>
        </p:spPr>
        <p:txBody>
          <a:bodyPr lIns="45720" rIns="45720">
            <a:spAutoFit/>
          </a:bodyPr>
          <a:lstStyle/>
          <a:p>
            <a:pPr>
              <a:spcBef>
                <a:spcPct val="50000"/>
              </a:spcBef>
            </a:pPr>
            <a:r>
              <a:rPr lang="en-US" sz="800" b="1"/>
              <a:t>Median: A</a:t>
            </a:r>
          </a:p>
        </p:txBody>
      </p:sp>
      <p:sp>
        <p:nvSpPr>
          <p:cNvPr id="2068" name="Text Box 20"/>
          <p:cNvSpPr txBox="1">
            <a:spLocks noChangeArrowheads="1"/>
          </p:cNvSpPr>
          <p:nvPr>
            <p:custDataLst>
              <p:tags r:id="rId9"/>
            </p:custDataLst>
          </p:nvPr>
        </p:nvSpPr>
        <p:spPr bwMode="auto">
          <a:xfrm>
            <a:off x="4713288" y="3148013"/>
            <a:ext cx="3740150" cy="212725"/>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The distribution for all US rated companies is per S&amp;P research report “Global Credit Trend: Quarterly Wrap-Up and Forecast Update”,Q3 2005.</a:t>
            </a:r>
          </a:p>
        </p:txBody>
      </p:sp>
      <p:sp>
        <p:nvSpPr>
          <p:cNvPr id="2069" name="Text Box 21"/>
          <p:cNvSpPr txBox="1">
            <a:spLocks noChangeArrowheads="1"/>
          </p:cNvSpPr>
          <p:nvPr>
            <p:custDataLst>
              <p:tags r:id="rId10"/>
            </p:custDataLst>
          </p:nvPr>
        </p:nvSpPr>
        <p:spPr bwMode="auto">
          <a:xfrm>
            <a:off x="4708525" y="5391150"/>
            <a:ext cx="3768725" cy="10636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Bloomberg and Factset as of March 2007.</a:t>
            </a:r>
          </a:p>
        </p:txBody>
      </p:sp>
      <p:sp>
        <p:nvSpPr>
          <p:cNvPr id="2070" name="Text Box 22"/>
          <p:cNvSpPr txBox="1">
            <a:spLocks noChangeArrowheads="1"/>
          </p:cNvSpPr>
          <p:nvPr>
            <p:custDataLst>
              <p:tags r:id="rId11"/>
            </p:custDataLst>
          </p:nvPr>
        </p:nvSpPr>
        <p:spPr bwMode="auto">
          <a:xfrm>
            <a:off x="682625" y="5391150"/>
            <a:ext cx="3768725" cy="10636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Bloomberg.</a:t>
            </a:r>
          </a:p>
        </p:txBody>
      </p:sp>
      <p:sp>
        <p:nvSpPr>
          <p:cNvPr id="2071" name="MASTER_ITEMObjectBox2"/>
          <p:cNvSpPr>
            <a:spLocks noChangeArrowheads="1"/>
          </p:cNvSpPr>
          <p:nvPr>
            <p:custDataLst>
              <p:tags r:id="rId12"/>
            </p:custDataLst>
          </p:nvPr>
        </p:nvSpPr>
        <p:spPr bwMode="auto">
          <a:xfrm>
            <a:off x="688975" y="1377950"/>
            <a:ext cx="3763963" cy="174783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2072" name="MASTER_ITEMObjectTitle2"/>
          <p:cNvSpPr>
            <a:spLocks noChangeArrowheads="1"/>
          </p:cNvSpPr>
          <p:nvPr>
            <p:custDataLst>
              <p:tags r:id="rId13"/>
            </p:custDataLst>
          </p:nvPr>
        </p:nvSpPr>
        <p:spPr bwMode="ltGray">
          <a:xfrm>
            <a:off x="688975" y="1101725"/>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S&amp;P 500 -  Healthcare Companies</a:t>
            </a:r>
          </a:p>
        </p:txBody>
      </p:sp>
      <p:sp>
        <p:nvSpPr>
          <p:cNvPr id="2073" name="Text Box 25"/>
          <p:cNvSpPr txBox="1">
            <a:spLocks noChangeArrowheads="1"/>
          </p:cNvSpPr>
          <p:nvPr>
            <p:custDataLst>
              <p:tags r:id="rId14"/>
            </p:custDataLst>
          </p:nvPr>
        </p:nvSpPr>
        <p:spPr bwMode="auto">
          <a:xfrm>
            <a:off x="708025" y="3138488"/>
            <a:ext cx="3768725" cy="106362"/>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Bloomberg and Factset as of March 2007.</a:t>
            </a:r>
          </a:p>
        </p:txBody>
      </p:sp>
      <p:sp>
        <p:nvSpPr>
          <p:cNvPr id="2074" name="AutoShape 26"/>
          <p:cNvSpPr>
            <a:spLocks/>
          </p:cNvSpPr>
          <p:nvPr/>
        </p:nvSpPr>
        <p:spPr bwMode="auto">
          <a:xfrm>
            <a:off x="7219950" y="3997325"/>
            <a:ext cx="1104900" cy="647700"/>
          </a:xfrm>
          <a:prstGeom prst="borderCallout2">
            <a:avLst>
              <a:gd name="adj1" fmla="val 17648"/>
              <a:gd name="adj2" fmla="val -6898"/>
              <a:gd name="adj3" fmla="val 17648"/>
              <a:gd name="adj4" fmla="val -15231"/>
              <a:gd name="adj5" fmla="val -9560"/>
              <a:gd name="adj6" fmla="val -23565"/>
            </a:avLst>
          </a:prstGeom>
          <a:noFill/>
          <a:ln w="12700">
            <a:solidFill>
              <a:schemeClr val="tx1"/>
            </a:solidFill>
            <a:miter lim="800000"/>
            <a:headEnd/>
            <a:tailEnd/>
          </a:ln>
        </p:spPr>
        <p:txBody>
          <a:bodyPr anchor="ctr"/>
          <a:lstStyle/>
          <a:p>
            <a:r>
              <a:rPr lang="en-US" sz="800"/>
              <a:t>The current median for all S&amp;P 500 companies is ‘BBB+’ versus ‘A’ over a decade ago.</a:t>
            </a:r>
          </a:p>
        </p:txBody>
      </p:sp>
      <p:sp>
        <p:nvSpPr>
          <p:cNvPr id="2075" name="AutoShape 27"/>
          <p:cNvSpPr>
            <a:spLocks/>
          </p:cNvSpPr>
          <p:nvPr/>
        </p:nvSpPr>
        <p:spPr bwMode="auto">
          <a:xfrm>
            <a:off x="3105150" y="3902075"/>
            <a:ext cx="1104900" cy="609600"/>
          </a:xfrm>
          <a:prstGeom prst="borderCallout2">
            <a:avLst>
              <a:gd name="adj1" fmla="val 18750"/>
              <a:gd name="adj2" fmla="val -6898"/>
              <a:gd name="adj3" fmla="val 18750"/>
              <a:gd name="adj4" fmla="val -21551"/>
              <a:gd name="adj5" fmla="val 1824"/>
              <a:gd name="adj6" fmla="val -36208"/>
            </a:avLst>
          </a:prstGeom>
          <a:noFill/>
          <a:ln w="12700">
            <a:solidFill>
              <a:schemeClr val="tx1"/>
            </a:solidFill>
            <a:miter lim="800000"/>
            <a:headEnd/>
            <a:tailEnd/>
          </a:ln>
        </p:spPr>
        <p:txBody>
          <a:bodyPr anchor="ctr"/>
          <a:lstStyle/>
          <a:p>
            <a:r>
              <a:rPr lang="en-US" sz="800"/>
              <a:t>An ‘A’ rating is likely attractive because of higher financial flexibility and </a:t>
            </a:r>
            <a:br>
              <a:rPr lang="en-US" sz="800"/>
            </a:br>
            <a:r>
              <a:rPr lang="en-US" sz="800"/>
              <a:t>A-1/P-1 access.</a:t>
            </a:r>
          </a:p>
        </p:txBody>
      </p:sp>
      <p:sp>
        <p:nvSpPr>
          <p:cNvPr id="2076" name="Line 28"/>
          <p:cNvSpPr>
            <a:spLocks noChangeShapeType="1"/>
          </p:cNvSpPr>
          <p:nvPr/>
        </p:nvSpPr>
        <p:spPr bwMode="auto">
          <a:xfrm>
            <a:off x="2486025" y="1381125"/>
            <a:ext cx="1588" cy="1354138"/>
          </a:xfrm>
          <a:prstGeom prst="line">
            <a:avLst/>
          </a:prstGeom>
          <a:noFill/>
          <a:ln w="9525" cap="rnd">
            <a:solidFill>
              <a:schemeClr val="tx1"/>
            </a:solidFill>
            <a:prstDash val="sysDot"/>
            <a:round/>
            <a:headEnd/>
            <a:tailEnd/>
          </a:ln>
        </p:spPr>
        <p:txBody>
          <a:bodyPr wrap="none" anchor="ctr"/>
          <a:lstStyle/>
          <a:p>
            <a:endParaRPr lang="en-US"/>
          </a:p>
        </p:txBody>
      </p:sp>
      <p:sp>
        <p:nvSpPr>
          <p:cNvPr id="2077" name="Text Box 29"/>
          <p:cNvSpPr txBox="1">
            <a:spLocks noChangeArrowheads="1"/>
          </p:cNvSpPr>
          <p:nvPr/>
        </p:nvSpPr>
        <p:spPr bwMode="auto">
          <a:xfrm>
            <a:off x="1519238" y="1538288"/>
            <a:ext cx="808037" cy="214312"/>
          </a:xfrm>
          <a:prstGeom prst="rect">
            <a:avLst/>
          </a:prstGeom>
          <a:solidFill>
            <a:schemeClr val="tx2"/>
          </a:solidFill>
          <a:ln w="12700">
            <a:noFill/>
            <a:miter lim="800000"/>
            <a:headEnd/>
            <a:tailEnd/>
          </a:ln>
        </p:spPr>
        <p:txBody>
          <a:bodyPr lIns="45720" rIns="45720"/>
          <a:lstStyle/>
          <a:p>
            <a:pPr>
              <a:spcBef>
                <a:spcPct val="50000"/>
              </a:spcBef>
            </a:pPr>
            <a:r>
              <a:rPr lang="en-US" sz="800" b="1"/>
              <a:t>Median: BBB</a:t>
            </a:r>
          </a:p>
        </p:txBody>
      </p:sp>
      <p:sp>
        <p:nvSpPr>
          <p:cNvPr id="31"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Capital Structure: Empirical Evidence</a:t>
            </a:r>
          </a:p>
        </p:txBody>
      </p:sp>
    </p:spTree>
    <p:custDataLst>
      <p:tags r:id="rId2"/>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a:noFill/>
        </p:spPr>
        <p:txBody>
          <a:bodyPr/>
          <a:lstStyle/>
          <a:p>
            <a:pPr defTabSz="950913"/>
            <a:fld id="{B97ACCE5-E532-45FF-994E-39B019F16D58}" type="slidenum">
              <a:rPr smtClean="0"/>
              <a:pPr defTabSz="950913"/>
              <a:t>17</a:t>
            </a:fld>
            <a:endParaRPr lang="en-US" smtClean="0"/>
          </a:p>
        </p:txBody>
      </p:sp>
      <p:sp>
        <p:nvSpPr>
          <p:cNvPr id="25603" name="MessageStatement"/>
          <p:cNvSpPr>
            <a:spLocks noChangeArrowheads="1"/>
          </p:cNvSpPr>
          <p:nvPr>
            <p:custDataLst>
              <p:tags r:id="rId2"/>
            </p:custDataLst>
          </p:nvPr>
        </p:nvSpPr>
        <p:spPr bwMode="gray">
          <a:xfrm>
            <a:off x="714375" y="5292725"/>
            <a:ext cx="7639050" cy="9525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WACC is the weighted average of the cost of equity and the cost of debt, where the weights for the cost of debt and the cost of equity are determined by market values of equity and debt.  Because a number of factors in WACC are of a statistical nature, WACC should be viewed as a range rather than a point estimate.</a:t>
            </a:r>
          </a:p>
        </p:txBody>
      </p:sp>
      <p:sp>
        <p:nvSpPr>
          <p:cNvPr id="657412" name="MASTER_ITEMObjectTitle3"/>
          <p:cNvSpPr>
            <a:spLocks noChangeArrowheads="1"/>
          </p:cNvSpPr>
          <p:nvPr>
            <p:custDataLst>
              <p:tags r:id="rId3"/>
            </p:custDataLst>
          </p:nvPr>
        </p:nvSpPr>
        <p:spPr bwMode="ltGray">
          <a:xfrm>
            <a:off x="2989263" y="1114425"/>
            <a:ext cx="2379662" cy="62865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ctr" anchorCtr="1"/>
          <a:lstStyle/>
          <a:p>
            <a:pPr eaLnBrk="0" hangingPunct="0">
              <a:defRPr/>
            </a:pPr>
            <a:r>
              <a:rPr lang="en-US" b="1" dirty="0">
                <a:solidFill>
                  <a:schemeClr val="bg1"/>
                </a:solidFill>
              </a:rPr>
              <a:t>Weighted Average </a:t>
            </a:r>
          </a:p>
          <a:p>
            <a:pPr eaLnBrk="0" hangingPunct="0">
              <a:defRPr/>
            </a:pPr>
            <a:r>
              <a:rPr lang="en-US" b="1" dirty="0">
                <a:solidFill>
                  <a:schemeClr val="bg1"/>
                </a:solidFill>
              </a:rPr>
              <a:t>Cost of Capital</a:t>
            </a:r>
            <a:endParaRPr lang="en-US" b="1" baseline="30000" dirty="0">
              <a:solidFill>
                <a:schemeClr val="bg1"/>
              </a:solidFill>
            </a:endParaRPr>
          </a:p>
        </p:txBody>
      </p:sp>
      <p:sp>
        <p:nvSpPr>
          <p:cNvPr id="657413" name="MASTER_ITEMObjectTitle3"/>
          <p:cNvSpPr>
            <a:spLocks noChangeArrowheads="1"/>
          </p:cNvSpPr>
          <p:nvPr>
            <p:custDataLst>
              <p:tags r:id="rId4"/>
            </p:custDataLst>
          </p:nvPr>
        </p:nvSpPr>
        <p:spPr bwMode="ltGray">
          <a:xfrm>
            <a:off x="4818063" y="2601913"/>
            <a:ext cx="3001962" cy="246062"/>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200" b="1">
                <a:solidFill>
                  <a:schemeClr val="bg1"/>
                </a:solidFill>
              </a:rPr>
              <a:t>Cost of Equity</a:t>
            </a:r>
            <a:endParaRPr lang="en-US" sz="1200" b="1" baseline="30000">
              <a:solidFill>
                <a:schemeClr val="bg1"/>
              </a:solidFill>
            </a:endParaRPr>
          </a:p>
        </p:txBody>
      </p:sp>
      <p:sp>
        <p:nvSpPr>
          <p:cNvPr id="657414" name="MASTER_ITEMObjectTitle3"/>
          <p:cNvSpPr>
            <a:spLocks noChangeArrowheads="1"/>
          </p:cNvSpPr>
          <p:nvPr>
            <p:custDataLst>
              <p:tags r:id="rId5"/>
            </p:custDataLst>
          </p:nvPr>
        </p:nvSpPr>
        <p:spPr bwMode="ltGray">
          <a:xfrm>
            <a:off x="906463" y="2614613"/>
            <a:ext cx="2544762" cy="246062"/>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200" b="1">
                <a:solidFill>
                  <a:schemeClr val="bg1"/>
                </a:solidFill>
              </a:rPr>
              <a:t>Cost of Debt</a:t>
            </a:r>
            <a:endParaRPr lang="en-US" sz="1200" b="1" baseline="30000">
              <a:solidFill>
                <a:schemeClr val="bg1"/>
              </a:solidFill>
            </a:endParaRPr>
          </a:p>
        </p:txBody>
      </p:sp>
      <p:sp>
        <p:nvSpPr>
          <p:cNvPr id="657415" name="MASTER_ITEMObjectTitle3"/>
          <p:cNvSpPr>
            <a:spLocks noChangeArrowheads="1"/>
          </p:cNvSpPr>
          <p:nvPr>
            <p:custDataLst>
              <p:tags r:id="rId6"/>
            </p:custDataLst>
          </p:nvPr>
        </p:nvSpPr>
        <p:spPr bwMode="ltGray">
          <a:xfrm>
            <a:off x="677863" y="3686175"/>
            <a:ext cx="728662"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Risk-Free Rate</a:t>
            </a:r>
          </a:p>
        </p:txBody>
      </p:sp>
      <p:sp>
        <p:nvSpPr>
          <p:cNvPr id="657416" name="MASTER_ITEMObjectTitle3"/>
          <p:cNvSpPr>
            <a:spLocks noChangeArrowheads="1"/>
          </p:cNvSpPr>
          <p:nvPr>
            <p:custDataLst>
              <p:tags r:id="rId7"/>
            </p:custDataLst>
          </p:nvPr>
        </p:nvSpPr>
        <p:spPr bwMode="ltGray">
          <a:xfrm>
            <a:off x="1706563" y="3686175"/>
            <a:ext cx="703262"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Credit </a:t>
            </a:r>
          </a:p>
          <a:p>
            <a:pPr eaLnBrk="0" hangingPunct="0">
              <a:defRPr/>
            </a:pPr>
            <a:r>
              <a:rPr lang="en-US" sz="1000" b="1">
                <a:solidFill>
                  <a:schemeClr val="bg1"/>
                </a:solidFill>
              </a:rPr>
              <a:t>Spread</a:t>
            </a:r>
          </a:p>
        </p:txBody>
      </p:sp>
      <p:sp>
        <p:nvSpPr>
          <p:cNvPr id="657417" name="MASTER_ITEMObjectTitle3"/>
          <p:cNvSpPr>
            <a:spLocks noChangeArrowheads="1"/>
          </p:cNvSpPr>
          <p:nvPr>
            <p:custDataLst>
              <p:tags r:id="rId8"/>
            </p:custDataLst>
          </p:nvPr>
        </p:nvSpPr>
        <p:spPr bwMode="ltGray">
          <a:xfrm>
            <a:off x="2711450" y="3686175"/>
            <a:ext cx="677863" cy="6731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Country/ Political Risk Premium</a:t>
            </a:r>
          </a:p>
        </p:txBody>
      </p:sp>
      <p:sp>
        <p:nvSpPr>
          <p:cNvPr id="657418" name="MASTER_ITEMObjectTitle3"/>
          <p:cNvSpPr>
            <a:spLocks noChangeArrowheads="1"/>
          </p:cNvSpPr>
          <p:nvPr>
            <p:custDataLst>
              <p:tags r:id="rId9"/>
            </p:custDataLst>
          </p:nvPr>
        </p:nvSpPr>
        <p:spPr bwMode="ltGray">
          <a:xfrm>
            <a:off x="3690938" y="3686175"/>
            <a:ext cx="677862"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Tax Shield</a:t>
            </a:r>
          </a:p>
        </p:txBody>
      </p:sp>
      <p:sp>
        <p:nvSpPr>
          <p:cNvPr id="657419" name="MASTER_ITEMObjectTitle3"/>
          <p:cNvSpPr>
            <a:spLocks noChangeArrowheads="1"/>
          </p:cNvSpPr>
          <p:nvPr>
            <p:custDataLst>
              <p:tags r:id="rId10"/>
            </p:custDataLst>
          </p:nvPr>
        </p:nvSpPr>
        <p:spPr bwMode="ltGray">
          <a:xfrm>
            <a:off x="4670425" y="3686175"/>
            <a:ext cx="703263"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Risk-Free Rate</a:t>
            </a:r>
          </a:p>
        </p:txBody>
      </p:sp>
      <p:sp>
        <p:nvSpPr>
          <p:cNvPr id="657420" name="MASTER_ITEMObjectTitle3"/>
          <p:cNvSpPr>
            <a:spLocks noChangeArrowheads="1"/>
          </p:cNvSpPr>
          <p:nvPr>
            <p:custDataLst>
              <p:tags r:id="rId11"/>
            </p:custDataLst>
          </p:nvPr>
        </p:nvSpPr>
        <p:spPr bwMode="ltGray">
          <a:xfrm>
            <a:off x="5675313" y="3686175"/>
            <a:ext cx="690562"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Equity Beta</a:t>
            </a:r>
          </a:p>
        </p:txBody>
      </p:sp>
      <p:sp>
        <p:nvSpPr>
          <p:cNvPr id="657421" name="MASTER_ITEMObjectTitle3"/>
          <p:cNvSpPr>
            <a:spLocks noChangeArrowheads="1"/>
          </p:cNvSpPr>
          <p:nvPr>
            <p:custDataLst>
              <p:tags r:id="rId12"/>
            </p:custDataLst>
          </p:nvPr>
        </p:nvSpPr>
        <p:spPr bwMode="ltGray">
          <a:xfrm>
            <a:off x="6667500" y="3673475"/>
            <a:ext cx="703263" cy="6731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Equity Market Risk Premium</a:t>
            </a:r>
          </a:p>
        </p:txBody>
      </p:sp>
      <p:sp>
        <p:nvSpPr>
          <p:cNvPr id="657422" name="MASTER_ITEMObjectTitle3"/>
          <p:cNvSpPr>
            <a:spLocks noChangeArrowheads="1"/>
          </p:cNvSpPr>
          <p:nvPr>
            <p:custDataLst>
              <p:tags r:id="rId13"/>
            </p:custDataLst>
          </p:nvPr>
        </p:nvSpPr>
        <p:spPr bwMode="ltGray">
          <a:xfrm>
            <a:off x="7672388" y="3673475"/>
            <a:ext cx="703262" cy="6731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Country/ Political Risk Premium</a:t>
            </a:r>
          </a:p>
        </p:txBody>
      </p:sp>
      <p:cxnSp>
        <p:nvCxnSpPr>
          <p:cNvPr id="25615" name="AutoShape 15"/>
          <p:cNvCxnSpPr>
            <a:cxnSpLocks noChangeShapeType="1"/>
            <a:stCxn id="657412" idx="2"/>
            <a:endCxn id="657414" idx="0"/>
          </p:cNvCxnSpPr>
          <p:nvPr/>
        </p:nvCxnSpPr>
        <p:spPr bwMode="auto">
          <a:xfrm rot="5400000">
            <a:off x="2743994" y="1178719"/>
            <a:ext cx="871538" cy="2000250"/>
          </a:xfrm>
          <a:prstGeom prst="bentConnector3">
            <a:avLst>
              <a:gd name="adj1" fmla="val 49907"/>
            </a:avLst>
          </a:prstGeom>
          <a:noFill/>
          <a:ln w="12700">
            <a:solidFill>
              <a:schemeClr val="tx1"/>
            </a:solidFill>
            <a:miter lim="800000"/>
            <a:headEnd/>
            <a:tailEnd/>
          </a:ln>
        </p:spPr>
      </p:cxnSp>
      <p:cxnSp>
        <p:nvCxnSpPr>
          <p:cNvPr id="25616" name="AutoShape 16"/>
          <p:cNvCxnSpPr>
            <a:cxnSpLocks noChangeShapeType="1"/>
            <a:stCxn id="657412" idx="2"/>
            <a:endCxn id="657413" idx="0"/>
          </p:cNvCxnSpPr>
          <p:nvPr/>
        </p:nvCxnSpPr>
        <p:spPr bwMode="auto">
          <a:xfrm rot="16200000" flipH="1">
            <a:off x="4820444" y="1102519"/>
            <a:ext cx="858838" cy="2139950"/>
          </a:xfrm>
          <a:prstGeom prst="bentConnector3">
            <a:avLst>
              <a:gd name="adj1" fmla="val 50644"/>
            </a:avLst>
          </a:prstGeom>
          <a:noFill/>
          <a:ln w="12700">
            <a:solidFill>
              <a:schemeClr val="tx1"/>
            </a:solidFill>
            <a:miter lim="800000"/>
            <a:headEnd/>
            <a:tailEnd/>
          </a:ln>
        </p:spPr>
      </p:cxnSp>
      <p:cxnSp>
        <p:nvCxnSpPr>
          <p:cNvPr id="25617" name="AutoShape 17"/>
          <p:cNvCxnSpPr>
            <a:cxnSpLocks noChangeShapeType="1"/>
            <a:stCxn id="657414" idx="2"/>
            <a:endCxn id="657415" idx="0"/>
          </p:cNvCxnSpPr>
          <p:nvPr/>
        </p:nvCxnSpPr>
        <p:spPr bwMode="auto">
          <a:xfrm rot="5400000">
            <a:off x="1198563" y="2705100"/>
            <a:ext cx="825500" cy="1136650"/>
          </a:xfrm>
          <a:prstGeom prst="bentConnector3">
            <a:avLst>
              <a:gd name="adj1" fmla="val 50000"/>
            </a:avLst>
          </a:prstGeom>
          <a:noFill/>
          <a:ln w="12700">
            <a:solidFill>
              <a:schemeClr val="tx1"/>
            </a:solidFill>
            <a:miter lim="800000"/>
            <a:headEnd/>
            <a:tailEnd/>
          </a:ln>
        </p:spPr>
      </p:cxnSp>
      <p:cxnSp>
        <p:nvCxnSpPr>
          <p:cNvPr id="25618" name="AutoShape 18"/>
          <p:cNvCxnSpPr>
            <a:cxnSpLocks noChangeShapeType="1"/>
            <a:stCxn id="657414" idx="2"/>
            <a:endCxn id="657416" idx="0"/>
          </p:cNvCxnSpPr>
          <p:nvPr/>
        </p:nvCxnSpPr>
        <p:spPr bwMode="auto">
          <a:xfrm rot="5400000">
            <a:off x="1706563" y="3213100"/>
            <a:ext cx="825500" cy="120650"/>
          </a:xfrm>
          <a:prstGeom prst="bentConnector3">
            <a:avLst>
              <a:gd name="adj1" fmla="val 50000"/>
            </a:avLst>
          </a:prstGeom>
          <a:noFill/>
          <a:ln w="12700">
            <a:solidFill>
              <a:schemeClr val="tx1"/>
            </a:solidFill>
            <a:miter lim="800000"/>
            <a:headEnd/>
            <a:tailEnd/>
          </a:ln>
        </p:spPr>
      </p:cxnSp>
      <p:cxnSp>
        <p:nvCxnSpPr>
          <p:cNvPr id="25619" name="AutoShape 19"/>
          <p:cNvCxnSpPr>
            <a:cxnSpLocks noChangeShapeType="1"/>
            <a:stCxn id="657414" idx="2"/>
            <a:endCxn id="657417" idx="0"/>
          </p:cNvCxnSpPr>
          <p:nvPr/>
        </p:nvCxnSpPr>
        <p:spPr bwMode="auto">
          <a:xfrm rot="16200000" flipH="1">
            <a:off x="2202657" y="2837656"/>
            <a:ext cx="825500" cy="871537"/>
          </a:xfrm>
          <a:prstGeom prst="bentConnector3">
            <a:avLst>
              <a:gd name="adj1" fmla="val 50000"/>
            </a:avLst>
          </a:prstGeom>
          <a:noFill/>
          <a:ln w="12700">
            <a:solidFill>
              <a:schemeClr val="tx1"/>
            </a:solidFill>
            <a:miter lim="800000"/>
            <a:headEnd/>
            <a:tailEnd/>
          </a:ln>
        </p:spPr>
      </p:cxnSp>
      <p:cxnSp>
        <p:nvCxnSpPr>
          <p:cNvPr id="25620" name="AutoShape 20"/>
          <p:cNvCxnSpPr>
            <a:cxnSpLocks noChangeShapeType="1"/>
            <a:stCxn id="657414" idx="2"/>
            <a:endCxn id="657418" idx="0"/>
          </p:cNvCxnSpPr>
          <p:nvPr/>
        </p:nvCxnSpPr>
        <p:spPr bwMode="auto">
          <a:xfrm rot="16200000" flipH="1">
            <a:off x="2692401" y="2347912"/>
            <a:ext cx="825500" cy="1851025"/>
          </a:xfrm>
          <a:prstGeom prst="bentConnector3">
            <a:avLst>
              <a:gd name="adj1" fmla="val 50000"/>
            </a:avLst>
          </a:prstGeom>
          <a:noFill/>
          <a:ln w="12700">
            <a:solidFill>
              <a:schemeClr val="tx1"/>
            </a:solidFill>
            <a:miter lim="800000"/>
            <a:headEnd/>
            <a:tailEnd/>
          </a:ln>
        </p:spPr>
      </p:cxnSp>
      <p:cxnSp>
        <p:nvCxnSpPr>
          <p:cNvPr id="25621" name="AutoShape 21"/>
          <p:cNvCxnSpPr>
            <a:cxnSpLocks noChangeShapeType="1"/>
            <a:stCxn id="657413" idx="2"/>
            <a:endCxn id="657419" idx="0"/>
          </p:cNvCxnSpPr>
          <p:nvPr/>
        </p:nvCxnSpPr>
        <p:spPr bwMode="auto">
          <a:xfrm rot="5400000">
            <a:off x="5252244" y="2618581"/>
            <a:ext cx="838200" cy="1296988"/>
          </a:xfrm>
          <a:prstGeom prst="bentConnector3">
            <a:avLst>
              <a:gd name="adj1" fmla="val 50000"/>
            </a:avLst>
          </a:prstGeom>
          <a:noFill/>
          <a:ln w="12700">
            <a:solidFill>
              <a:schemeClr val="tx1"/>
            </a:solidFill>
            <a:miter lim="800000"/>
            <a:headEnd/>
            <a:tailEnd/>
          </a:ln>
        </p:spPr>
      </p:cxnSp>
      <p:cxnSp>
        <p:nvCxnSpPr>
          <p:cNvPr id="25622" name="AutoShape 22"/>
          <p:cNvCxnSpPr>
            <a:cxnSpLocks noChangeShapeType="1"/>
            <a:stCxn id="657413" idx="2"/>
            <a:endCxn id="657420" idx="0"/>
          </p:cNvCxnSpPr>
          <p:nvPr/>
        </p:nvCxnSpPr>
        <p:spPr bwMode="auto">
          <a:xfrm rot="5400000">
            <a:off x="5751513" y="3117850"/>
            <a:ext cx="838200" cy="298450"/>
          </a:xfrm>
          <a:prstGeom prst="bentConnector3">
            <a:avLst>
              <a:gd name="adj1" fmla="val 50000"/>
            </a:avLst>
          </a:prstGeom>
          <a:noFill/>
          <a:ln w="12700">
            <a:solidFill>
              <a:schemeClr val="tx1"/>
            </a:solidFill>
            <a:miter lim="800000"/>
            <a:headEnd/>
            <a:tailEnd/>
          </a:ln>
        </p:spPr>
      </p:cxnSp>
      <p:cxnSp>
        <p:nvCxnSpPr>
          <p:cNvPr id="25623" name="AutoShape 23"/>
          <p:cNvCxnSpPr>
            <a:cxnSpLocks noChangeShapeType="1"/>
            <a:stCxn id="657413" idx="2"/>
            <a:endCxn id="657422" idx="0"/>
          </p:cNvCxnSpPr>
          <p:nvPr/>
        </p:nvCxnSpPr>
        <p:spPr bwMode="auto">
          <a:xfrm rot="16200000" flipH="1">
            <a:off x="6759576" y="2408237"/>
            <a:ext cx="825500" cy="1704975"/>
          </a:xfrm>
          <a:prstGeom prst="bentConnector3">
            <a:avLst>
              <a:gd name="adj1" fmla="val 50000"/>
            </a:avLst>
          </a:prstGeom>
          <a:noFill/>
          <a:ln w="12700">
            <a:solidFill>
              <a:schemeClr val="tx1"/>
            </a:solidFill>
            <a:miter lim="800000"/>
            <a:headEnd/>
            <a:tailEnd/>
          </a:ln>
        </p:spPr>
      </p:cxnSp>
      <p:sp>
        <p:nvSpPr>
          <p:cNvPr id="657432" name="MASTER_ITEMObjectTitle3"/>
          <p:cNvSpPr>
            <a:spLocks noChangeArrowheads="1"/>
          </p:cNvSpPr>
          <p:nvPr>
            <p:custDataLst>
              <p:tags r:id="rId14"/>
            </p:custDataLst>
          </p:nvPr>
        </p:nvSpPr>
        <p:spPr bwMode="ltGray">
          <a:xfrm>
            <a:off x="5189538" y="4613275"/>
            <a:ext cx="690562"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Business Risk</a:t>
            </a:r>
          </a:p>
        </p:txBody>
      </p:sp>
      <p:sp>
        <p:nvSpPr>
          <p:cNvPr id="657433" name="MASTER_ITEMObjectTitle3"/>
          <p:cNvSpPr>
            <a:spLocks noChangeArrowheads="1"/>
          </p:cNvSpPr>
          <p:nvPr>
            <p:custDataLst>
              <p:tags r:id="rId15"/>
            </p:custDataLst>
          </p:nvPr>
        </p:nvSpPr>
        <p:spPr bwMode="ltGray">
          <a:xfrm>
            <a:off x="6056313" y="4613275"/>
            <a:ext cx="703262" cy="3683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45720" tIns="27432" rIns="45720" bIns="27432" anchor="b">
            <a:spAutoFit/>
          </a:bodyPr>
          <a:lstStyle/>
          <a:p>
            <a:pPr eaLnBrk="0" hangingPunct="0">
              <a:defRPr/>
            </a:pPr>
            <a:r>
              <a:rPr lang="en-US" sz="1000" b="1">
                <a:solidFill>
                  <a:schemeClr val="bg1"/>
                </a:solidFill>
              </a:rPr>
              <a:t>Financial Risk</a:t>
            </a:r>
          </a:p>
        </p:txBody>
      </p:sp>
      <p:cxnSp>
        <p:nvCxnSpPr>
          <p:cNvPr id="25626" name="AutoShape 26"/>
          <p:cNvCxnSpPr>
            <a:cxnSpLocks noChangeShapeType="1"/>
            <a:stCxn id="657413" idx="2"/>
            <a:endCxn id="657421" idx="0"/>
          </p:cNvCxnSpPr>
          <p:nvPr/>
        </p:nvCxnSpPr>
        <p:spPr bwMode="auto">
          <a:xfrm rot="16200000" flipH="1">
            <a:off x="6257132" y="2910681"/>
            <a:ext cx="825500" cy="700087"/>
          </a:xfrm>
          <a:prstGeom prst="bentConnector3">
            <a:avLst>
              <a:gd name="adj1" fmla="val 50000"/>
            </a:avLst>
          </a:prstGeom>
          <a:noFill/>
          <a:ln w="12700">
            <a:solidFill>
              <a:schemeClr val="tx1"/>
            </a:solidFill>
            <a:miter lim="800000"/>
            <a:headEnd/>
            <a:tailEnd/>
          </a:ln>
        </p:spPr>
      </p:cxnSp>
      <p:cxnSp>
        <p:nvCxnSpPr>
          <p:cNvPr id="25627" name="AutoShape 27"/>
          <p:cNvCxnSpPr>
            <a:cxnSpLocks noChangeShapeType="1"/>
            <a:stCxn id="657420" idx="2"/>
            <a:endCxn id="657432" idx="0"/>
          </p:cNvCxnSpPr>
          <p:nvPr/>
        </p:nvCxnSpPr>
        <p:spPr bwMode="auto">
          <a:xfrm rot="5400000">
            <a:off x="5499101" y="4090987"/>
            <a:ext cx="558800" cy="485775"/>
          </a:xfrm>
          <a:prstGeom prst="bentConnector3">
            <a:avLst>
              <a:gd name="adj1" fmla="val 50000"/>
            </a:avLst>
          </a:prstGeom>
          <a:noFill/>
          <a:ln w="12700">
            <a:solidFill>
              <a:schemeClr val="tx1"/>
            </a:solidFill>
            <a:miter lim="800000"/>
            <a:headEnd/>
            <a:tailEnd/>
          </a:ln>
        </p:spPr>
      </p:cxnSp>
      <p:cxnSp>
        <p:nvCxnSpPr>
          <p:cNvPr id="25628" name="AutoShape 28"/>
          <p:cNvCxnSpPr>
            <a:cxnSpLocks noChangeShapeType="1"/>
            <a:stCxn id="657420" idx="2"/>
            <a:endCxn id="657433" idx="0"/>
          </p:cNvCxnSpPr>
          <p:nvPr/>
        </p:nvCxnSpPr>
        <p:spPr bwMode="auto">
          <a:xfrm rot="16200000" flipH="1">
            <a:off x="5935663" y="4140200"/>
            <a:ext cx="558800" cy="387350"/>
          </a:xfrm>
          <a:prstGeom prst="bentConnector3">
            <a:avLst>
              <a:gd name="adj1" fmla="val 50000"/>
            </a:avLst>
          </a:prstGeom>
          <a:noFill/>
          <a:ln w="12700">
            <a:solidFill>
              <a:schemeClr val="tx1"/>
            </a:solidFill>
            <a:miter lim="800000"/>
            <a:headEnd/>
            <a:tailEnd/>
          </a:ln>
        </p:spPr>
      </p:cxnSp>
      <p:sp>
        <p:nvSpPr>
          <p:cNvPr id="30"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Building Blocks of WACC</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2"/>
          <p:cNvSpPr>
            <a:spLocks noGrp="1"/>
          </p:cNvSpPr>
          <p:nvPr>
            <p:ph type="sldNum" sz="quarter" idx="10"/>
          </p:nvPr>
        </p:nvSpPr>
        <p:spPr>
          <a:noFill/>
        </p:spPr>
        <p:txBody>
          <a:bodyPr/>
          <a:lstStyle/>
          <a:p>
            <a:pPr defTabSz="950913"/>
            <a:fld id="{E611F5FC-7F74-49C0-9B52-7C0EC019D929}" type="slidenum">
              <a:rPr smtClean="0"/>
              <a:pPr defTabSz="950913"/>
              <a:t>18</a:t>
            </a:fld>
            <a:endParaRPr lang="en-US" smtClean="0"/>
          </a:p>
        </p:txBody>
      </p:sp>
      <p:sp>
        <p:nvSpPr>
          <p:cNvPr id="26627" name="MASTER_ITEMObjectBox1"/>
          <p:cNvSpPr>
            <a:spLocks noChangeArrowheads="1"/>
          </p:cNvSpPr>
          <p:nvPr>
            <p:custDataLst>
              <p:tags r:id="rId2"/>
            </p:custDataLst>
          </p:nvPr>
        </p:nvSpPr>
        <p:spPr bwMode="auto">
          <a:xfrm>
            <a:off x="688975" y="1339850"/>
            <a:ext cx="3763963" cy="1774825"/>
          </a:xfrm>
          <a:prstGeom prst="rect">
            <a:avLst/>
          </a:prstGeom>
          <a:noFill/>
          <a:ln w="9525">
            <a:solidFill>
              <a:schemeClr val="tx1"/>
            </a:solidFill>
            <a:miter lim="800000"/>
            <a:headEnd/>
            <a:tailEnd/>
          </a:ln>
        </p:spPr>
        <p:txBody>
          <a:bodyPr lIns="45720" tIns="64008" rIns="45720" bIns="64008"/>
          <a:lstStyle/>
          <a:p>
            <a:pPr marL="114300" algn="l" eaLnBrk="0" hangingPunct="0">
              <a:spcBef>
                <a:spcPct val="50000"/>
              </a:spcBef>
              <a:buClr>
                <a:schemeClr val="accent2"/>
              </a:buClr>
              <a:buSzPct val="100000"/>
              <a:buFont typeface="Symbol" pitchFamily="18" charset="2"/>
              <a:buNone/>
            </a:pPr>
            <a:r>
              <a:rPr lang="en-US" sz="1000">
                <a:solidFill>
                  <a:schemeClr val="accent1"/>
                </a:solidFill>
              </a:rPr>
              <a:t>Because equity is a long-term investment, a risk-free rate representing a long-term horizon is most appropriate.  Consequently, we utilize the 30-year U.S. Treasury as the risk-free rate in the CAPM.</a:t>
            </a:r>
          </a:p>
          <a:p>
            <a:pPr marL="114300" algn="l" eaLnBrk="0" hangingPunct="0">
              <a:spcBef>
                <a:spcPct val="50000"/>
              </a:spcBef>
              <a:buClr>
                <a:schemeClr val="accent2"/>
              </a:buClr>
              <a:buSzPct val="100000"/>
              <a:buFont typeface="Symbol" pitchFamily="18" charset="2"/>
              <a:buNone/>
            </a:pPr>
            <a:endParaRPr lang="en-US" sz="1000">
              <a:solidFill>
                <a:schemeClr val="accent1"/>
              </a:solidFill>
            </a:endParaRPr>
          </a:p>
        </p:txBody>
      </p:sp>
      <p:sp>
        <p:nvSpPr>
          <p:cNvPr id="26628" name="MASTER_ITEMObjectBox2"/>
          <p:cNvSpPr>
            <a:spLocks noChangeArrowheads="1"/>
          </p:cNvSpPr>
          <p:nvPr>
            <p:custDataLst>
              <p:tags r:id="rId3"/>
            </p:custDataLst>
          </p:nvPr>
        </p:nvSpPr>
        <p:spPr bwMode="auto">
          <a:xfrm>
            <a:off x="4691063" y="1339850"/>
            <a:ext cx="3763962" cy="1774825"/>
          </a:xfrm>
          <a:prstGeom prst="rect">
            <a:avLst/>
          </a:prstGeom>
          <a:noFill/>
          <a:ln w="9525">
            <a:solidFill>
              <a:schemeClr val="tx1"/>
            </a:solidFill>
            <a:miter lim="800000"/>
            <a:headEnd/>
            <a:tailEnd/>
          </a:ln>
        </p:spPr>
        <p:txBody>
          <a:bodyPr lIns="45720" tIns="64008" rIns="45720" bIns="64008"/>
          <a:lstStyle/>
          <a:p>
            <a:pPr marL="114300" algn="l" eaLnBrk="0" hangingPunct="0">
              <a:spcBef>
                <a:spcPct val="50000"/>
              </a:spcBef>
              <a:buClr>
                <a:schemeClr val="accent2"/>
              </a:buClr>
              <a:buSzPct val="100000"/>
              <a:buFont typeface="Symbol" pitchFamily="18" charset="2"/>
              <a:buNone/>
            </a:pPr>
            <a:r>
              <a:rPr lang="en-US" sz="1000">
                <a:solidFill>
                  <a:schemeClr val="accent1"/>
                </a:solidFill>
              </a:rPr>
              <a:t>The beta is a risk measure which represents the non-diversifiable risk associated with an equity investment measured relative to the overall equity market.  It is a function of asset risk and financial risk. </a:t>
            </a:r>
          </a:p>
          <a:p>
            <a:pPr marL="114300" algn="l" eaLnBrk="0" hangingPunct="0">
              <a:spcBef>
                <a:spcPct val="50000"/>
              </a:spcBef>
              <a:buClr>
                <a:schemeClr val="accent2"/>
              </a:buClr>
              <a:buSzPct val="100000"/>
              <a:buFont typeface="Symbol" pitchFamily="18" charset="2"/>
              <a:buNone/>
            </a:pPr>
            <a:r>
              <a:rPr lang="en-US" sz="1000">
                <a:solidFill>
                  <a:schemeClr val="accent1"/>
                </a:solidFill>
              </a:rPr>
              <a:t>We prefer to use industry betas vs. company betas - Industry betas are more stable and mitigate against outliers. Most individual company betas are not statistically distinguishable from industry median betas. </a:t>
            </a:r>
          </a:p>
          <a:p>
            <a:pPr marL="114300" algn="l" eaLnBrk="0" hangingPunct="0">
              <a:spcBef>
                <a:spcPct val="50000"/>
              </a:spcBef>
              <a:buClr>
                <a:schemeClr val="accent2"/>
              </a:buClr>
              <a:buSzPct val="100000"/>
              <a:buFont typeface="Symbol" pitchFamily="18" charset="2"/>
              <a:buNone/>
            </a:pPr>
            <a:r>
              <a:rPr lang="en-US" sz="1000">
                <a:solidFill>
                  <a:schemeClr val="accent1"/>
                </a:solidFill>
              </a:rPr>
              <a:t>Industry beta is measured using equity betas of a group of comparable companies.</a:t>
            </a:r>
          </a:p>
          <a:p>
            <a:pPr marL="114300" algn="l" eaLnBrk="0" hangingPunct="0">
              <a:spcBef>
                <a:spcPct val="50000"/>
              </a:spcBef>
              <a:buClr>
                <a:schemeClr val="accent2"/>
              </a:buClr>
              <a:buSzPct val="100000"/>
              <a:buFont typeface="Symbol" pitchFamily="18" charset="2"/>
              <a:buNone/>
            </a:pPr>
            <a:endParaRPr lang="en-US" sz="1000">
              <a:solidFill>
                <a:schemeClr val="accent1"/>
              </a:solidFill>
            </a:endParaRPr>
          </a:p>
        </p:txBody>
      </p:sp>
      <p:sp>
        <p:nvSpPr>
          <p:cNvPr id="26629" name="MASTER_ITEMObjectBox3"/>
          <p:cNvSpPr>
            <a:spLocks noChangeArrowheads="1"/>
          </p:cNvSpPr>
          <p:nvPr>
            <p:custDataLst>
              <p:tags r:id="rId4"/>
            </p:custDataLst>
          </p:nvPr>
        </p:nvSpPr>
        <p:spPr bwMode="auto">
          <a:xfrm>
            <a:off x="688975" y="3459163"/>
            <a:ext cx="3763963" cy="1770062"/>
          </a:xfrm>
          <a:prstGeom prst="rect">
            <a:avLst/>
          </a:prstGeom>
          <a:noFill/>
          <a:ln w="9525">
            <a:solidFill>
              <a:schemeClr val="tx1"/>
            </a:solidFill>
            <a:miter lim="800000"/>
            <a:headEnd/>
            <a:tailEnd/>
          </a:ln>
        </p:spPr>
        <p:txBody>
          <a:bodyPr lIns="45720" tIns="64008" rIns="45720" bIns="64008"/>
          <a:lstStyle/>
          <a:p>
            <a:pPr marL="114300" algn="l" eaLnBrk="0" hangingPunct="0">
              <a:spcBef>
                <a:spcPct val="50000"/>
              </a:spcBef>
              <a:buClr>
                <a:schemeClr val="accent2"/>
              </a:buClr>
              <a:buSzPct val="100000"/>
              <a:buFont typeface="Symbol" pitchFamily="18" charset="2"/>
              <a:buNone/>
            </a:pPr>
            <a:r>
              <a:rPr lang="en-US" sz="1000">
                <a:solidFill>
                  <a:schemeClr val="accent1"/>
                </a:solidFill>
              </a:rPr>
              <a:t>The equity market risk premium is the excess return expected for the equity market relative to the long-term bond market.  According to Ibbotson, this figure has averaged 7.1% for the U.S. equity market</a:t>
            </a:r>
            <a:r>
              <a:rPr lang="en-US" sz="1000" baseline="30000">
                <a:solidFill>
                  <a:schemeClr val="accent1"/>
                </a:solidFill>
              </a:rPr>
              <a:t>(2)</a:t>
            </a:r>
            <a:r>
              <a:rPr lang="en-US" sz="1000">
                <a:solidFill>
                  <a:schemeClr val="accent1"/>
                </a:solidFill>
              </a:rPr>
              <a:t>.  </a:t>
            </a:r>
          </a:p>
          <a:p>
            <a:pPr marL="114300" algn="l" eaLnBrk="0" hangingPunct="0">
              <a:spcBef>
                <a:spcPct val="50000"/>
              </a:spcBef>
              <a:buClr>
                <a:schemeClr val="accent2"/>
              </a:buClr>
              <a:buSzPct val="100000"/>
              <a:buFont typeface="Symbol" pitchFamily="18" charset="2"/>
              <a:buNone/>
            </a:pPr>
            <a:r>
              <a:rPr lang="en-US" sz="1000">
                <a:solidFill>
                  <a:schemeClr val="accent1"/>
                </a:solidFill>
              </a:rPr>
              <a:t>Using “forward looking” methods will yield a risk premium in the 4.5%-6.5% range.</a:t>
            </a:r>
          </a:p>
          <a:p>
            <a:pPr marL="114300" algn="l" eaLnBrk="0" hangingPunct="0">
              <a:spcBef>
                <a:spcPct val="50000"/>
              </a:spcBef>
              <a:buClr>
                <a:schemeClr val="accent2"/>
              </a:buClr>
              <a:buSzPct val="100000"/>
              <a:buFont typeface="Symbol" pitchFamily="18" charset="2"/>
              <a:buNone/>
            </a:pPr>
            <a:r>
              <a:rPr lang="en-US" sz="1000">
                <a:solidFill>
                  <a:schemeClr val="accent1"/>
                </a:solidFill>
              </a:rPr>
              <a:t>Most practitioners use an equity market risk premium in the 5% – 8% range.</a:t>
            </a:r>
          </a:p>
          <a:p>
            <a:pPr marL="114300" algn="l" eaLnBrk="0" hangingPunct="0">
              <a:spcBef>
                <a:spcPct val="50000"/>
              </a:spcBef>
              <a:buClr>
                <a:schemeClr val="accent2"/>
              </a:buClr>
              <a:buSzPct val="100000"/>
              <a:buFont typeface="Symbol" pitchFamily="18" charset="2"/>
              <a:buNone/>
            </a:pPr>
            <a:endParaRPr lang="en-US" sz="1000">
              <a:solidFill>
                <a:schemeClr val="accent1"/>
              </a:solidFill>
            </a:endParaRPr>
          </a:p>
        </p:txBody>
      </p:sp>
      <p:sp>
        <p:nvSpPr>
          <p:cNvPr id="26630" name="MASTER_ITEMObjectBox4"/>
          <p:cNvSpPr>
            <a:spLocks noChangeArrowheads="1"/>
          </p:cNvSpPr>
          <p:nvPr>
            <p:custDataLst>
              <p:tags r:id="rId5"/>
            </p:custDataLst>
          </p:nvPr>
        </p:nvSpPr>
        <p:spPr bwMode="auto">
          <a:xfrm>
            <a:off x="4691063" y="3459163"/>
            <a:ext cx="3763962" cy="1770062"/>
          </a:xfrm>
          <a:prstGeom prst="rect">
            <a:avLst/>
          </a:prstGeom>
          <a:noFill/>
          <a:ln w="9525">
            <a:solidFill>
              <a:schemeClr val="tx1"/>
            </a:solidFill>
            <a:miter lim="800000"/>
            <a:headEnd/>
            <a:tailEnd/>
          </a:ln>
        </p:spPr>
        <p:txBody>
          <a:bodyPr lIns="45720" tIns="64008" rIns="45720" bIns="64008"/>
          <a:lstStyle/>
          <a:p>
            <a:pPr marL="114300" algn="l" eaLnBrk="0" hangingPunct="0">
              <a:spcBef>
                <a:spcPct val="50000"/>
              </a:spcBef>
              <a:buClr>
                <a:schemeClr val="accent2"/>
              </a:buClr>
              <a:buSzPct val="100000"/>
              <a:buFont typeface="Symbol" pitchFamily="18" charset="2"/>
              <a:buNone/>
            </a:pPr>
            <a:r>
              <a:rPr lang="en-US" sz="1000">
                <a:solidFill>
                  <a:schemeClr val="accent1"/>
                </a:solidFill>
              </a:rPr>
              <a:t>The political risk premium represents the incremental return investors require for use of their funds in international investments and represents </a:t>
            </a:r>
            <a:r>
              <a:rPr lang="en-US" sz="1000" b="1">
                <a:solidFill>
                  <a:schemeClr val="accent1"/>
                </a:solidFill>
              </a:rPr>
              <a:t>non-systematic</a:t>
            </a:r>
            <a:r>
              <a:rPr lang="en-US" sz="1000">
                <a:solidFill>
                  <a:schemeClr val="accent1"/>
                </a:solidFill>
              </a:rPr>
              <a:t> risks such as expropriation.  When the fixed income markets are well developed for a specific country, we examine dollar-denominated Yankee, Euro, and Brady bonds in order to measure an accurate political risk premium.  In cases where there are no liquid dollar-denominated securities trading, we rely on a proprietary political risk premium model as well on qualitative judgments.</a:t>
            </a:r>
          </a:p>
          <a:p>
            <a:pPr marL="114300" algn="l" eaLnBrk="0" hangingPunct="0">
              <a:spcBef>
                <a:spcPct val="50000"/>
              </a:spcBef>
              <a:buClr>
                <a:schemeClr val="accent2"/>
              </a:buClr>
              <a:buSzPct val="100000"/>
              <a:buFont typeface="Symbol" pitchFamily="18" charset="2"/>
              <a:buNone/>
            </a:pPr>
            <a:endParaRPr lang="en-US" sz="1000">
              <a:solidFill>
                <a:schemeClr val="accent1"/>
              </a:solidFill>
            </a:endParaRPr>
          </a:p>
        </p:txBody>
      </p:sp>
      <p:sp>
        <p:nvSpPr>
          <p:cNvPr id="26631" name="MessageStatement"/>
          <p:cNvSpPr>
            <a:spLocks noChangeArrowheads="1"/>
          </p:cNvSpPr>
          <p:nvPr>
            <p:custDataLst>
              <p:tags r:id="rId6"/>
            </p:custDataLst>
          </p:nvPr>
        </p:nvSpPr>
        <p:spPr bwMode="gray">
          <a:xfrm>
            <a:off x="688975" y="568007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To determine the cost of equity, we utilize a modified Capital Asset Pricing Model (“CAPM”).</a:t>
            </a:r>
          </a:p>
        </p:txBody>
      </p:sp>
      <p:sp>
        <p:nvSpPr>
          <p:cNvPr id="26632" name="MASTER_ITEMObjectTitle1"/>
          <p:cNvSpPr>
            <a:spLocks noChangeArrowheads="1"/>
          </p:cNvSpPr>
          <p:nvPr>
            <p:custDataLst>
              <p:tags r:id="rId7"/>
            </p:custDataLst>
          </p:nvPr>
        </p:nvSpPr>
        <p:spPr bwMode="ltGray">
          <a:xfrm>
            <a:off x="688975" y="1093788"/>
            <a:ext cx="3763963"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RISK-FREE RATE</a:t>
            </a:r>
          </a:p>
        </p:txBody>
      </p:sp>
      <p:sp>
        <p:nvSpPr>
          <p:cNvPr id="26633" name="MASTER_ITEMObjectTitle2"/>
          <p:cNvSpPr>
            <a:spLocks noChangeArrowheads="1"/>
          </p:cNvSpPr>
          <p:nvPr>
            <p:custDataLst>
              <p:tags r:id="rId8"/>
            </p:custDataLst>
          </p:nvPr>
        </p:nvSpPr>
        <p:spPr bwMode="ltGray">
          <a:xfrm>
            <a:off x="4691063" y="1093788"/>
            <a:ext cx="3763962"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EQUITY BETA</a:t>
            </a:r>
            <a:r>
              <a:rPr lang="en-US" sz="1200" b="1" baseline="30000">
                <a:solidFill>
                  <a:schemeClr val="bg1"/>
                </a:solidFill>
                <a:cs typeface="Arial" pitchFamily="34" charset="0"/>
              </a:rPr>
              <a:t>(1)</a:t>
            </a:r>
          </a:p>
        </p:txBody>
      </p:sp>
      <p:sp>
        <p:nvSpPr>
          <p:cNvPr id="26634" name="MASTER_ITEMObjectTitle3"/>
          <p:cNvSpPr>
            <a:spLocks noChangeArrowheads="1"/>
          </p:cNvSpPr>
          <p:nvPr>
            <p:custDataLst>
              <p:tags r:id="rId9"/>
            </p:custDataLst>
          </p:nvPr>
        </p:nvSpPr>
        <p:spPr bwMode="ltGray">
          <a:xfrm>
            <a:off x="688975" y="3213100"/>
            <a:ext cx="376396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EQUITY MARKET RISK PREMIUM</a:t>
            </a:r>
          </a:p>
        </p:txBody>
      </p:sp>
      <p:sp>
        <p:nvSpPr>
          <p:cNvPr id="26635" name="MASTER_ITEMObjectTitle4"/>
          <p:cNvSpPr>
            <a:spLocks noChangeArrowheads="1"/>
          </p:cNvSpPr>
          <p:nvPr>
            <p:custDataLst>
              <p:tags r:id="rId10"/>
            </p:custDataLst>
          </p:nvPr>
        </p:nvSpPr>
        <p:spPr bwMode="ltGray">
          <a:xfrm>
            <a:off x="4691063" y="3213100"/>
            <a:ext cx="3763962"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POLITICAL RISK PREMIUM</a:t>
            </a:r>
          </a:p>
        </p:txBody>
      </p:sp>
      <p:sp>
        <p:nvSpPr>
          <p:cNvPr id="26636" name="Rectangle 12"/>
          <p:cNvSpPr>
            <a:spLocks noChangeArrowheads="1"/>
          </p:cNvSpPr>
          <p:nvPr/>
        </p:nvSpPr>
        <p:spPr bwMode="auto">
          <a:xfrm>
            <a:off x="639763" y="5283200"/>
            <a:ext cx="7546975" cy="296863"/>
          </a:xfrm>
          <a:prstGeom prst="rect">
            <a:avLst/>
          </a:prstGeom>
          <a:noFill/>
          <a:ln w="9525">
            <a:noFill/>
            <a:miter lim="800000"/>
            <a:headEnd/>
            <a:tailEnd/>
          </a:ln>
        </p:spPr>
        <p:txBody>
          <a:bodyPr lIns="82058" tIns="41029" rIns="82058" bIns="41029">
            <a:spAutoFit/>
          </a:bodyPr>
          <a:lstStyle/>
          <a:p>
            <a:pPr marL="204788" indent="-204788" algn="l" defTabSz="820738" eaLnBrk="0" hangingPunct="0">
              <a:buFontTx/>
              <a:buAutoNum type="arabicParenBoth"/>
            </a:pPr>
            <a:r>
              <a:rPr lang="en-US" sz="700"/>
              <a:t>When calculating the asset beta for high-levered, non-investment grade companies, it is important to utilize a “debt beta” in the calculation.</a:t>
            </a:r>
          </a:p>
          <a:p>
            <a:pPr marL="204788" indent="-204788" algn="l" defTabSz="820738" eaLnBrk="0" hangingPunct="0">
              <a:buFontTx/>
              <a:buAutoNum type="arabicParenBoth"/>
            </a:pPr>
            <a:r>
              <a:rPr lang="en-US" sz="700"/>
              <a:t>Arithmetic average from 1926 to 2005, S&amp;P 500 returns vs. long term government bond income return as per Ibbotson.</a:t>
            </a:r>
          </a:p>
        </p:txBody>
      </p:sp>
      <p:sp>
        <p:nvSpPr>
          <p:cNvPr id="14"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Building Blocks of the Cost of Equity</a:t>
            </a: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3"/>
          <p:cNvSpPr>
            <a:spLocks noGrp="1"/>
          </p:cNvSpPr>
          <p:nvPr>
            <p:ph type="sldNum" sz="quarter" idx="10"/>
          </p:nvPr>
        </p:nvSpPr>
        <p:spPr>
          <a:noFill/>
        </p:spPr>
        <p:txBody>
          <a:bodyPr/>
          <a:lstStyle/>
          <a:p>
            <a:pPr defTabSz="950913"/>
            <a:fld id="{28474E21-59FE-4739-A05C-D1F1B15CB0E5}" type="slidenum">
              <a:rPr smtClean="0"/>
              <a:pPr defTabSz="950913"/>
              <a:t>19</a:t>
            </a:fld>
            <a:endParaRPr lang="en-US" smtClean="0"/>
          </a:p>
        </p:txBody>
      </p:sp>
      <p:graphicFrame>
        <p:nvGraphicFramePr>
          <p:cNvPr id="3074" name="Object 3"/>
          <p:cNvGraphicFramePr>
            <a:graphicFrameLocks noChangeAspect="1"/>
          </p:cNvGraphicFramePr>
          <p:nvPr/>
        </p:nvGraphicFramePr>
        <p:xfrm>
          <a:off x="1163638" y="2789238"/>
          <a:ext cx="5648325" cy="3992562"/>
        </p:xfrm>
        <a:graphic>
          <a:graphicData uri="http://schemas.openxmlformats.org/presentationml/2006/ole">
            <p:oleObj spid="_x0000_s3074" name="Chart" r:id="rId5" imgW="8628840" imgH="5388840" progId="Excel.Sheet.8">
              <p:embed/>
            </p:oleObj>
          </a:graphicData>
        </a:graphic>
      </p:graphicFrame>
      <p:grpSp>
        <p:nvGrpSpPr>
          <p:cNvPr id="2" name="Group 4"/>
          <p:cNvGrpSpPr>
            <a:grpSpLocks/>
          </p:cNvGrpSpPr>
          <p:nvPr/>
        </p:nvGrpSpPr>
        <p:grpSpPr bwMode="auto">
          <a:xfrm>
            <a:off x="1041400" y="3228975"/>
            <a:ext cx="7154863" cy="2890838"/>
            <a:chOff x="824" y="2090"/>
            <a:chExt cx="4507" cy="1821"/>
          </a:xfrm>
        </p:grpSpPr>
        <p:grpSp>
          <p:nvGrpSpPr>
            <p:cNvPr id="3" name="Group 5"/>
            <p:cNvGrpSpPr>
              <a:grpSpLocks/>
            </p:cNvGrpSpPr>
            <p:nvPr/>
          </p:nvGrpSpPr>
          <p:grpSpPr bwMode="auto">
            <a:xfrm>
              <a:off x="1057" y="2615"/>
              <a:ext cx="534" cy="1290"/>
              <a:chOff x="856" y="2425"/>
              <a:chExt cx="587" cy="1462"/>
            </a:xfrm>
          </p:grpSpPr>
          <p:sp>
            <p:nvSpPr>
              <p:cNvPr id="3092" name="AutoShape 6"/>
              <p:cNvSpPr>
                <a:spLocks/>
              </p:cNvSpPr>
              <p:nvPr/>
            </p:nvSpPr>
            <p:spPr bwMode="auto">
              <a:xfrm>
                <a:off x="1273" y="2425"/>
                <a:ext cx="170" cy="927"/>
              </a:xfrm>
              <a:prstGeom prst="leftBrace">
                <a:avLst>
                  <a:gd name="adj1" fmla="val 45441"/>
                  <a:gd name="adj2" fmla="val 50000"/>
                </a:avLst>
              </a:prstGeom>
              <a:noFill/>
              <a:ln w="9525">
                <a:solidFill>
                  <a:schemeClr val="tx1"/>
                </a:solidFill>
                <a:round/>
                <a:headEnd/>
                <a:tailEnd/>
              </a:ln>
            </p:spPr>
            <p:txBody>
              <a:bodyPr anchor="ctr">
                <a:spAutoFit/>
              </a:bodyPr>
              <a:lstStyle/>
              <a:p>
                <a:endParaRPr lang="en-US"/>
              </a:p>
            </p:txBody>
          </p:sp>
          <p:sp>
            <p:nvSpPr>
              <p:cNvPr id="3093" name="AutoShape 7"/>
              <p:cNvSpPr>
                <a:spLocks/>
              </p:cNvSpPr>
              <p:nvPr/>
            </p:nvSpPr>
            <p:spPr bwMode="auto">
              <a:xfrm>
                <a:off x="1273" y="3351"/>
                <a:ext cx="170" cy="536"/>
              </a:xfrm>
              <a:prstGeom prst="leftBrace">
                <a:avLst>
                  <a:gd name="adj1" fmla="val 26275"/>
                  <a:gd name="adj2" fmla="val 50000"/>
                </a:avLst>
              </a:prstGeom>
              <a:noFill/>
              <a:ln w="9525">
                <a:solidFill>
                  <a:schemeClr val="tx1"/>
                </a:solidFill>
                <a:round/>
                <a:headEnd/>
                <a:tailEnd/>
              </a:ln>
            </p:spPr>
            <p:txBody>
              <a:bodyPr anchor="ctr">
                <a:spAutoFit/>
              </a:bodyPr>
              <a:lstStyle/>
              <a:p>
                <a:endParaRPr lang="en-US"/>
              </a:p>
            </p:txBody>
          </p:sp>
          <p:sp>
            <p:nvSpPr>
              <p:cNvPr id="3094" name="Text Box 8"/>
              <p:cNvSpPr txBox="1">
                <a:spLocks noChangeArrowheads="1"/>
              </p:cNvSpPr>
              <p:nvPr/>
            </p:nvSpPr>
            <p:spPr bwMode="auto">
              <a:xfrm>
                <a:off x="856" y="2756"/>
                <a:ext cx="507" cy="240"/>
              </a:xfrm>
              <a:prstGeom prst="rect">
                <a:avLst/>
              </a:prstGeom>
              <a:noFill/>
              <a:ln w="9525">
                <a:noFill/>
                <a:miter lim="800000"/>
                <a:headEnd/>
                <a:tailEnd/>
              </a:ln>
            </p:spPr>
            <p:txBody>
              <a:bodyPr wrap="none" lIns="82058" tIns="41029" rIns="82058" bIns="41029">
                <a:spAutoFit/>
              </a:bodyPr>
              <a:lstStyle/>
              <a:p>
                <a:pPr algn="l" defTabSz="820738" eaLnBrk="0" hangingPunct="0">
                  <a:lnSpc>
                    <a:spcPct val="75000"/>
                  </a:lnSpc>
                  <a:spcBef>
                    <a:spcPct val="30000"/>
                  </a:spcBef>
                </a:pPr>
                <a:r>
                  <a:rPr lang="en-US" sz="1100"/>
                  <a:t>Debt Tax</a:t>
                </a:r>
                <a:br>
                  <a:rPr lang="en-US" sz="1100"/>
                </a:br>
                <a:r>
                  <a:rPr lang="en-US" sz="1100"/>
                  <a:t>Shield</a:t>
                </a:r>
              </a:p>
            </p:txBody>
          </p:sp>
          <p:sp>
            <p:nvSpPr>
              <p:cNvPr id="3095" name="Text Box 9"/>
              <p:cNvSpPr txBox="1">
                <a:spLocks noChangeArrowheads="1"/>
              </p:cNvSpPr>
              <p:nvPr/>
            </p:nvSpPr>
            <p:spPr bwMode="auto">
              <a:xfrm>
                <a:off x="912" y="3451"/>
                <a:ext cx="487" cy="299"/>
              </a:xfrm>
              <a:prstGeom prst="rect">
                <a:avLst/>
              </a:prstGeom>
              <a:noFill/>
              <a:ln w="9525">
                <a:noFill/>
                <a:miter lim="800000"/>
                <a:headEnd/>
                <a:tailEnd/>
              </a:ln>
            </p:spPr>
            <p:txBody>
              <a:bodyPr wrap="none" lIns="82058" tIns="41029" rIns="82058" bIns="41029">
                <a:spAutoFit/>
              </a:bodyPr>
              <a:lstStyle/>
              <a:p>
                <a:pPr algn="l" defTabSz="820738" eaLnBrk="0" hangingPunct="0">
                  <a:spcBef>
                    <a:spcPct val="50000"/>
                  </a:spcBef>
                </a:pPr>
                <a:r>
                  <a:rPr lang="en-US" sz="1100"/>
                  <a:t>Baseline</a:t>
                </a:r>
                <a:br>
                  <a:rPr lang="en-US" sz="1100"/>
                </a:br>
                <a:r>
                  <a:rPr lang="en-US" sz="1100"/>
                  <a:t>(M-M)</a:t>
                </a:r>
              </a:p>
            </p:txBody>
          </p:sp>
        </p:grpSp>
        <p:sp>
          <p:nvSpPr>
            <p:cNvPr id="3080" name="Text Box 10"/>
            <p:cNvSpPr txBox="1">
              <a:spLocks noChangeArrowheads="1"/>
            </p:cNvSpPr>
            <p:nvPr/>
          </p:nvSpPr>
          <p:spPr bwMode="auto">
            <a:xfrm>
              <a:off x="2861" y="2090"/>
              <a:ext cx="674" cy="158"/>
            </a:xfrm>
            <a:prstGeom prst="rect">
              <a:avLst/>
            </a:prstGeom>
            <a:noFill/>
            <a:ln w="9525">
              <a:noFill/>
              <a:miter lim="800000"/>
              <a:headEnd/>
              <a:tailEnd/>
            </a:ln>
          </p:spPr>
          <p:txBody>
            <a:bodyPr wrap="none" lIns="82058" tIns="41029" rIns="82058" bIns="41029">
              <a:spAutoFit/>
            </a:bodyPr>
            <a:lstStyle/>
            <a:p>
              <a:pPr algn="l" defTabSz="820738" eaLnBrk="0" hangingPunct="0">
                <a:spcBef>
                  <a:spcPct val="50000"/>
                </a:spcBef>
              </a:pPr>
              <a:r>
                <a:rPr lang="en-US" sz="1100" b="1"/>
                <a:t>Optimal Point</a:t>
              </a:r>
            </a:p>
          </p:txBody>
        </p:sp>
        <p:sp>
          <p:nvSpPr>
            <p:cNvPr id="3081" name="Line 11"/>
            <p:cNvSpPr>
              <a:spLocks noChangeShapeType="1"/>
            </p:cNvSpPr>
            <p:nvPr/>
          </p:nvSpPr>
          <p:spPr bwMode="auto">
            <a:xfrm>
              <a:off x="3201" y="2337"/>
              <a:ext cx="0" cy="1574"/>
            </a:xfrm>
            <a:prstGeom prst="line">
              <a:avLst/>
            </a:prstGeom>
            <a:noFill/>
            <a:ln w="9525">
              <a:solidFill>
                <a:schemeClr val="tx1"/>
              </a:solidFill>
              <a:prstDash val="dash"/>
              <a:round/>
              <a:headEnd/>
              <a:tailEnd/>
            </a:ln>
          </p:spPr>
          <p:txBody>
            <a:bodyPr>
              <a:spAutoFit/>
            </a:bodyPr>
            <a:lstStyle/>
            <a:p>
              <a:endParaRPr lang="en-US"/>
            </a:p>
          </p:txBody>
        </p:sp>
        <p:grpSp>
          <p:nvGrpSpPr>
            <p:cNvPr id="4" name="Group 12"/>
            <p:cNvGrpSpPr>
              <a:grpSpLocks/>
            </p:cNvGrpSpPr>
            <p:nvPr/>
          </p:nvGrpSpPr>
          <p:grpSpPr bwMode="auto">
            <a:xfrm>
              <a:off x="4348" y="2267"/>
              <a:ext cx="983" cy="1179"/>
              <a:chOff x="5113" y="2017"/>
              <a:chExt cx="1081" cy="1336"/>
            </a:xfrm>
          </p:grpSpPr>
          <p:sp>
            <p:nvSpPr>
              <p:cNvPr id="3084" name="AutoShape 13"/>
              <p:cNvSpPr>
                <a:spLocks/>
              </p:cNvSpPr>
              <p:nvPr/>
            </p:nvSpPr>
            <p:spPr bwMode="auto">
              <a:xfrm rot="10800000">
                <a:off x="5113" y="2017"/>
                <a:ext cx="170" cy="292"/>
              </a:xfrm>
              <a:prstGeom prst="leftBrace">
                <a:avLst>
                  <a:gd name="adj1" fmla="val 14314"/>
                  <a:gd name="adj2" fmla="val 50000"/>
                </a:avLst>
              </a:prstGeom>
              <a:noFill/>
              <a:ln w="9525">
                <a:solidFill>
                  <a:schemeClr val="tx1"/>
                </a:solidFill>
                <a:round/>
                <a:headEnd/>
                <a:tailEnd/>
              </a:ln>
            </p:spPr>
            <p:txBody>
              <a:bodyPr anchor="ctr">
                <a:spAutoFit/>
              </a:bodyPr>
              <a:lstStyle/>
              <a:p>
                <a:endParaRPr lang="en-US"/>
              </a:p>
            </p:txBody>
          </p:sp>
          <p:sp>
            <p:nvSpPr>
              <p:cNvPr id="3085" name="AutoShape 14"/>
              <p:cNvSpPr>
                <a:spLocks/>
              </p:cNvSpPr>
              <p:nvPr/>
            </p:nvSpPr>
            <p:spPr bwMode="auto">
              <a:xfrm rot="10800000">
                <a:off x="5113" y="2375"/>
                <a:ext cx="170" cy="292"/>
              </a:xfrm>
              <a:prstGeom prst="leftBrace">
                <a:avLst>
                  <a:gd name="adj1" fmla="val 14314"/>
                  <a:gd name="adj2" fmla="val 50000"/>
                </a:avLst>
              </a:prstGeom>
              <a:noFill/>
              <a:ln w="9525">
                <a:solidFill>
                  <a:schemeClr val="tx1"/>
                </a:solidFill>
                <a:round/>
                <a:headEnd/>
                <a:tailEnd/>
              </a:ln>
            </p:spPr>
            <p:txBody>
              <a:bodyPr anchor="ctr">
                <a:spAutoFit/>
              </a:bodyPr>
              <a:lstStyle/>
              <a:p>
                <a:endParaRPr lang="en-US"/>
              </a:p>
            </p:txBody>
          </p:sp>
          <p:sp>
            <p:nvSpPr>
              <p:cNvPr id="3086" name="AutoShape 15"/>
              <p:cNvSpPr>
                <a:spLocks/>
              </p:cNvSpPr>
              <p:nvPr/>
            </p:nvSpPr>
            <p:spPr bwMode="auto">
              <a:xfrm rot="10800000">
                <a:off x="5113" y="2675"/>
                <a:ext cx="170" cy="678"/>
              </a:xfrm>
              <a:prstGeom prst="leftBrace">
                <a:avLst>
                  <a:gd name="adj1" fmla="val 33235"/>
                  <a:gd name="adj2" fmla="val 50000"/>
                </a:avLst>
              </a:prstGeom>
              <a:noFill/>
              <a:ln w="9525">
                <a:solidFill>
                  <a:schemeClr val="tx1"/>
                </a:solidFill>
                <a:round/>
                <a:headEnd/>
                <a:tailEnd/>
              </a:ln>
            </p:spPr>
            <p:txBody>
              <a:bodyPr anchor="ctr">
                <a:spAutoFit/>
              </a:bodyPr>
              <a:lstStyle/>
              <a:p>
                <a:endParaRPr lang="en-US"/>
              </a:p>
            </p:txBody>
          </p:sp>
          <p:sp>
            <p:nvSpPr>
              <p:cNvPr id="3087" name="Text Box 16"/>
              <p:cNvSpPr txBox="1">
                <a:spLocks noChangeArrowheads="1"/>
              </p:cNvSpPr>
              <p:nvPr/>
            </p:nvSpPr>
            <p:spPr bwMode="auto">
              <a:xfrm>
                <a:off x="5272" y="2077"/>
                <a:ext cx="922" cy="179"/>
              </a:xfrm>
              <a:prstGeom prst="rect">
                <a:avLst/>
              </a:prstGeom>
              <a:noFill/>
              <a:ln w="9525">
                <a:noFill/>
                <a:miter lim="800000"/>
                <a:headEnd/>
                <a:tailEnd/>
              </a:ln>
            </p:spPr>
            <p:txBody>
              <a:bodyPr wrap="none" lIns="82058" tIns="41029" rIns="82058" bIns="41029">
                <a:spAutoFit/>
              </a:bodyPr>
              <a:lstStyle/>
              <a:p>
                <a:pPr algn="l" defTabSz="820738" eaLnBrk="0" hangingPunct="0">
                  <a:spcBef>
                    <a:spcPct val="50000"/>
                  </a:spcBef>
                </a:pPr>
                <a:r>
                  <a:rPr lang="en-US" sz="1100"/>
                  <a:t>Leverage Discount</a:t>
                </a:r>
              </a:p>
            </p:txBody>
          </p:sp>
          <p:sp>
            <p:nvSpPr>
              <p:cNvPr id="3088" name="Text Box 17"/>
              <p:cNvSpPr txBox="1">
                <a:spLocks noChangeArrowheads="1"/>
              </p:cNvSpPr>
              <p:nvPr/>
            </p:nvSpPr>
            <p:spPr bwMode="auto">
              <a:xfrm>
                <a:off x="5256" y="2261"/>
                <a:ext cx="588" cy="179"/>
              </a:xfrm>
              <a:prstGeom prst="rect">
                <a:avLst/>
              </a:prstGeom>
              <a:noFill/>
              <a:ln w="9525">
                <a:noFill/>
                <a:miter lim="800000"/>
                <a:headEnd/>
                <a:tailEnd/>
              </a:ln>
            </p:spPr>
            <p:txBody>
              <a:bodyPr wrap="none" lIns="82058" tIns="41029" rIns="82058" bIns="41029">
                <a:spAutoFit/>
              </a:bodyPr>
              <a:lstStyle/>
              <a:p>
                <a:pPr algn="l" defTabSz="820738" eaLnBrk="0" hangingPunct="0">
                  <a:spcBef>
                    <a:spcPct val="50000"/>
                  </a:spcBef>
                </a:pPr>
                <a:r>
                  <a:rPr lang="en-US" sz="1100"/>
                  <a:t>CP Access</a:t>
                </a:r>
              </a:p>
            </p:txBody>
          </p:sp>
          <p:sp>
            <p:nvSpPr>
              <p:cNvPr id="3089" name="Text Box 18"/>
              <p:cNvSpPr txBox="1">
                <a:spLocks noChangeArrowheads="1"/>
              </p:cNvSpPr>
              <p:nvPr/>
            </p:nvSpPr>
            <p:spPr bwMode="auto">
              <a:xfrm>
                <a:off x="5272" y="2373"/>
                <a:ext cx="497" cy="299"/>
              </a:xfrm>
              <a:prstGeom prst="rect">
                <a:avLst/>
              </a:prstGeom>
              <a:noFill/>
              <a:ln w="9525">
                <a:noFill/>
                <a:miter lim="800000"/>
                <a:headEnd/>
                <a:tailEnd/>
              </a:ln>
            </p:spPr>
            <p:txBody>
              <a:bodyPr wrap="none" lIns="82058" tIns="41029" rIns="82058" bIns="41029">
                <a:spAutoFit/>
              </a:bodyPr>
              <a:lstStyle/>
              <a:p>
                <a:pPr algn="l" defTabSz="820738" eaLnBrk="0" hangingPunct="0">
                  <a:spcBef>
                    <a:spcPct val="50000"/>
                  </a:spcBef>
                </a:pPr>
                <a:r>
                  <a:rPr lang="en-US" sz="1100"/>
                  <a:t>Strategic</a:t>
                </a:r>
                <a:br>
                  <a:rPr lang="en-US" sz="1100"/>
                </a:br>
                <a:r>
                  <a:rPr lang="en-US" sz="1100"/>
                  <a:t>Options</a:t>
                </a:r>
              </a:p>
            </p:txBody>
          </p:sp>
          <p:sp>
            <p:nvSpPr>
              <p:cNvPr id="3090" name="Text Box 19"/>
              <p:cNvSpPr txBox="1">
                <a:spLocks noChangeArrowheads="1"/>
              </p:cNvSpPr>
              <p:nvPr/>
            </p:nvSpPr>
            <p:spPr bwMode="auto">
              <a:xfrm>
                <a:off x="5272" y="2933"/>
                <a:ext cx="766" cy="179"/>
              </a:xfrm>
              <a:prstGeom prst="rect">
                <a:avLst/>
              </a:prstGeom>
              <a:noFill/>
              <a:ln w="9525">
                <a:noFill/>
                <a:miter lim="800000"/>
                <a:headEnd/>
                <a:tailEnd/>
              </a:ln>
            </p:spPr>
            <p:txBody>
              <a:bodyPr lIns="82058" tIns="41029" rIns="82058" bIns="41029">
                <a:spAutoFit/>
              </a:bodyPr>
              <a:lstStyle/>
              <a:p>
                <a:pPr algn="l" defTabSz="820738" eaLnBrk="0" hangingPunct="0">
                  <a:spcBef>
                    <a:spcPct val="50000"/>
                  </a:spcBef>
                </a:pPr>
                <a:r>
                  <a:rPr lang="en-US" sz="1100"/>
                  <a:t>Distress Costs</a:t>
                </a:r>
              </a:p>
            </p:txBody>
          </p:sp>
          <p:sp>
            <p:nvSpPr>
              <p:cNvPr id="3091" name="Line 20"/>
              <p:cNvSpPr>
                <a:spLocks noChangeShapeType="1"/>
              </p:cNvSpPr>
              <p:nvPr/>
            </p:nvSpPr>
            <p:spPr bwMode="auto">
              <a:xfrm flipH="1">
                <a:off x="5136" y="2336"/>
                <a:ext cx="152" cy="0"/>
              </a:xfrm>
              <a:prstGeom prst="line">
                <a:avLst/>
              </a:prstGeom>
              <a:noFill/>
              <a:ln w="9525">
                <a:solidFill>
                  <a:schemeClr val="tx1"/>
                </a:solidFill>
                <a:round/>
                <a:headEnd/>
                <a:tailEnd type="triangle" w="med" len="med"/>
              </a:ln>
            </p:spPr>
            <p:txBody>
              <a:bodyPr>
                <a:spAutoFit/>
              </a:bodyPr>
              <a:lstStyle/>
              <a:p>
                <a:endParaRPr lang="en-US"/>
              </a:p>
            </p:txBody>
          </p:sp>
        </p:grpSp>
        <p:sp>
          <p:nvSpPr>
            <p:cNvPr id="3083" name="Text Box 21"/>
            <p:cNvSpPr txBox="1">
              <a:spLocks noChangeArrowheads="1"/>
            </p:cNvSpPr>
            <p:nvPr/>
          </p:nvSpPr>
          <p:spPr bwMode="auto">
            <a:xfrm rot="-5400000">
              <a:off x="265" y="2977"/>
              <a:ext cx="1276" cy="158"/>
            </a:xfrm>
            <a:prstGeom prst="rect">
              <a:avLst/>
            </a:prstGeom>
            <a:noFill/>
            <a:ln w="9525">
              <a:noFill/>
              <a:miter lim="800000"/>
              <a:headEnd/>
              <a:tailEnd/>
            </a:ln>
          </p:spPr>
          <p:txBody>
            <a:bodyPr lIns="82058" tIns="41029" rIns="82058" bIns="41029">
              <a:spAutoFit/>
            </a:bodyPr>
            <a:lstStyle/>
            <a:p>
              <a:pPr defTabSz="820738" eaLnBrk="0" hangingPunct="0">
                <a:spcBef>
                  <a:spcPct val="50000"/>
                </a:spcBef>
              </a:pPr>
              <a:r>
                <a:rPr lang="en-US" sz="1100" b="1">
                  <a:latin typeface="Times New Roman" pitchFamily="18" charset="0"/>
                </a:rPr>
                <a:t>Adjusted Cost of Capital (%)</a:t>
              </a:r>
            </a:p>
          </p:txBody>
        </p:sp>
      </p:grpSp>
      <p:sp>
        <p:nvSpPr>
          <p:cNvPr id="3077" name="Rectangle 22"/>
          <p:cNvSpPr>
            <a:spLocks noGrp="1" noChangeArrowheads="1"/>
          </p:cNvSpPr>
          <p:nvPr>
            <p:ph type="body" idx="1"/>
          </p:nvPr>
        </p:nvSpPr>
        <p:spPr/>
        <p:txBody>
          <a:bodyPr/>
          <a:lstStyle/>
          <a:p>
            <a:pPr lvl="2"/>
            <a:r>
              <a:rPr lang="en-US" sz="1000" smtClean="0"/>
              <a:t>According to Modigliani and Miller, in a world without taxes and financial distress costs, cost of capital is independent of the firm’s capital structure.</a:t>
            </a:r>
          </a:p>
          <a:p>
            <a:pPr lvl="2"/>
            <a:r>
              <a:rPr lang="en-US" sz="1000" smtClean="0"/>
              <a:t>In the real world, there is a number of factors that affect the leverage choice:</a:t>
            </a:r>
          </a:p>
          <a:p>
            <a:pPr lvl="3"/>
            <a:r>
              <a:rPr lang="en-US" sz="1000" smtClean="0"/>
              <a:t>Tax Shield:  What is the value of the lower tax burden associated with leverage? </a:t>
            </a:r>
          </a:p>
          <a:p>
            <a:pPr lvl="3"/>
            <a:r>
              <a:rPr lang="en-US" sz="1000" smtClean="0"/>
              <a:t>Non-tax Benefits of Debt: Signaling, access to funding, etc.</a:t>
            </a:r>
            <a:endParaRPr lang="en-US" sz="1000" baseline="30000" smtClean="0"/>
          </a:p>
          <a:p>
            <a:pPr lvl="3"/>
            <a:r>
              <a:rPr lang="en-US" sz="1000" smtClean="0"/>
              <a:t>Distress Costs:  What is the risk of costly disruption to the business from leverage?</a:t>
            </a:r>
          </a:p>
          <a:p>
            <a:pPr lvl="3"/>
            <a:r>
              <a:rPr lang="en-US" sz="1000" smtClean="0"/>
              <a:t>Strategic Options:  Should the company maintain firepower for future acquisitions?</a:t>
            </a:r>
          </a:p>
          <a:p>
            <a:pPr lvl="3"/>
            <a:r>
              <a:rPr lang="en-US" sz="1000" smtClean="0"/>
              <a:t>Short-term Borrower:  Is the loss of favorable CP access economically important?</a:t>
            </a:r>
          </a:p>
          <a:p>
            <a:pPr lvl="3"/>
            <a:r>
              <a:rPr lang="en-US" sz="1000" smtClean="0"/>
              <a:t>Leverage Discount:  Do investors expect higher returns from companies with higher leverage?</a:t>
            </a:r>
          </a:p>
          <a:p>
            <a:pPr lvl="3"/>
            <a:r>
              <a:rPr lang="en-US" sz="1000" smtClean="0"/>
              <a:t>Peer Analysis: Does leverage impact the company’s competitive position?</a:t>
            </a:r>
          </a:p>
        </p:txBody>
      </p:sp>
      <p:sp>
        <p:nvSpPr>
          <p:cNvPr id="24" name="Rectangle 7"/>
          <p:cNvSpPr txBox="1">
            <a:spLocks noChangeArrowheads="1"/>
          </p:cNvSpPr>
          <p:nvPr/>
        </p:nvSpPr>
        <p:spPr bwMode="auto">
          <a:xfrm>
            <a:off x="482600"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Effect of Leverage</a:t>
            </a:r>
          </a:p>
        </p:txBody>
      </p:sp>
    </p:spTree>
    <p:custDataLst>
      <p:tags r:id="rId2"/>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a:noFill/>
        </p:spPr>
        <p:txBody>
          <a:bodyPr/>
          <a:lstStyle/>
          <a:p>
            <a:pPr defTabSz="950913"/>
            <a:fld id="{498A3A4E-FECF-4EBA-81BA-2E1CE9714DE4}" type="slidenum">
              <a:rPr smtClean="0"/>
              <a:pPr defTabSz="950913"/>
              <a:t>20</a:t>
            </a:fld>
            <a:endParaRPr lang="en-US" smtClean="0"/>
          </a:p>
        </p:txBody>
      </p:sp>
      <p:sp>
        <p:nvSpPr>
          <p:cNvPr id="27651" name="MASTER_ITEMText1"/>
          <p:cNvSpPr>
            <a:spLocks noChangeArrowheads="1"/>
          </p:cNvSpPr>
          <p:nvPr>
            <p:custDataLst>
              <p:tags r:id="rId1"/>
            </p:custDataLst>
          </p:nvPr>
        </p:nvSpPr>
        <p:spPr bwMode="auto">
          <a:xfrm>
            <a:off x="688975" y="1139825"/>
            <a:ext cx="7766050" cy="4419600"/>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a:t>Past research suggests that direct financial distress costs due to legal, professional and administrative expenses of insolvency are approximately 3% of firm value, while indirect financial distress costs due to problems with the capital markets, customers, suppliers and competitors, range up to 25% of firm value</a:t>
            </a:r>
          </a:p>
        </p:txBody>
      </p:sp>
      <p:sp>
        <p:nvSpPr>
          <p:cNvPr id="27652" name="MessageStatement"/>
          <p:cNvSpPr>
            <a:spLocks noChangeArrowheads="1"/>
          </p:cNvSpPr>
          <p:nvPr/>
        </p:nvSpPr>
        <p:spPr bwMode="gray">
          <a:xfrm>
            <a:off x="685800" y="5897563"/>
            <a:ext cx="77724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Academic studies serve as a benchmark for discounts in distressed situation.</a:t>
            </a:r>
          </a:p>
        </p:txBody>
      </p:sp>
      <p:pic>
        <p:nvPicPr>
          <p:cNvPr id="27653" name="Picture 5"/>
          <p:cNvPicPr>
            <a:picLocks noChangeAspect="1" noChangeArrowheads="1"/>
          </p:cNvPicPr>
          <p:nvPr/>
        </p:nvPicPr>
        <p:blipFill>
          <a:blip r:embed="rId3" cstate="print"/>
          <a:srcRect/>
          <a:stretch>
            <a:fillRect/>
          </a:stretch>
        </p:blipFill>
        <p:spPr bwMode="auto">
          <a:xfrm>
            <a:off x="1479550" y="2282825"/>
            <a:ext cx="6173788" cy="3111500"/>
          </a:xfrm>
          <a:prstGeom prst="rect">
            <a:avLst/>
          </a:prstGeom>
          <a:noFill/>
          <a:ln w="12700">
            <a:noFill/>
            <a:miter lim="800000"/>
            <a:headEnd/>
            <a:tailEnd/>
          </a:ln>
        </p:spPr>
      </p:pic>
      <p:sp>
        <p:nvSpPr>
          <p:cNvPr id="7"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Summary of Studies of Financial Distress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p:spPr>
        <p:txBody>
          <a:bodyPr/>
          <a:lstStyle/>
          <a:p>
            <a:pPr defTabSz="950913"/>
            <a:fld id="{C1EF9D0C-2457-4D8D-943D-BF016BED2D9D}" type="slidenum">
              <a:rPr smtClean="0"/>
              <a:pPr defTabSz="950913"/>
              <a:t>21</a:t>
            </a:fld>
            <a:endParaRPr lang="en-US" smtClean="0"/>
          </a:p>
        </p:txBody>
      </p:sp>
      <p:sp>
        <p:nvSpPr>
          <p:cNvPr id="28675" name="Rectangle 2"/>
          <p:cNvSpPr>
            <a:spLocks noGrp="1" noChangeArrowheads="1"/>
          </p:cNvSpPr>
          <p:nvPr>
            <p:ph type="title"/>
          </p:nvPr>
        </p:nvSpPr>
        <p:spPr>
          <a:xfrm>
            <a:off x="482600" y="44450"/>
            <a:ext cx="6154738" cy="822325"/>
          </a:xfrm>
        </p:spPr>
        <p:txBody>
          <a:bodyPr/>
          <a:lstStyle/>
          <a:p>
            <a:pPr eaLnBrk="1" hangingPunct="1"/>
            <a:r>
              <a:rPr lang="en-US" smtClean="0"/>
              <a:t>Case Study:  Market Reaction to the Kmart December 1995 Debt Accord</a:t>
            </a:r>
          </a:p>
        </p:txBody>
      </p:sp>
      <p:pic>
        <p:nvPicPr>
          <p:cNvPr id="28676" name="Picture 3"/>
          <p:cNvPicPr>
            <a:picLocks noChangeAspect="1" noChangeArrowheads="1"/>
          </p:cNvPicPr>
          <p:nvPr/>
        </p:nvPicPr>
        <p:blipFill>
          <a:blip r:embed="rId3" cstate="print"/>
          <a:srcRect/>
          <a:stretch>
            <a:fillRect/>
          </a:stretch>
        </p:blipFill>
        <p:spPr bwMode="auto">
          <a:xfrm>
            <a:off x="1484313" y="2336800"/>
            <a:ext cx="5929312" cy="3933825"/>
          </a:xfrm>
          <a:prstGeom prst="rect">
            <a:avLst/>
          </a:prstGeom>
          <a:noFill/>
          <a:ln w="12700">
            <a:noFill/>
            <a:miter lim="800000"/>
            <a:headEnd/>
            <a:tailEnd/>
          </a:ln>
        </p:spPr>
      </p:pic>
      <p:sp>
        <p:nvSpPr>
          <p:cNvPr id="28677" name="MASTER_ITEMText1"/>
          <p:cNvSpPr>
            <a:spLocks noGrp="1" noChangeArrowheads="1"/>
          </p:cNvSpPr>
          <p:nvPr>
            <p:ph type="body" idx="1"/>
            <p:custDataLst>
              <p:tags r:id="rId1"/>
            </p:custDataLst>
          </p:nvPr>
        </p:nvSpPr>
        <p:spPr>
          <a:xfrm>
            <a:off x="688975" y="1139825"/>
            <a:ext cx="7766050" cy="1323975"/>
          </a:xfrm>
          <a:noFill/>
        </p:spPr>
        <p:txBody>
          <a:bodyPr/>
          <a:lstStyle/>
          <a:p>
            <a:pPr lvl="2"/>
            <a:r>
              <a:rPr lang="en-US" smtClean="0"/>
              <a:t>In December 1995, Kmart was embroiled in negotiations over certain real estate related debt that could have forced it into bankruptcy.  The market believed that the accord would be difficult to reach, explaining much of the decline in share price</a:t>
            </a:r>
          </a:p>
          <a:p>
            <a:pPr lvl="2"/>
            <a:r>
              <a:rPr lang="en-US" smtClean="0"/>
              <a:t>When an accord was reached on December 21, 1995, Kmart’s price shot up by 27%. This is an estimate of the cost of financial distress</a:t>
            </a:r>
          </a:p>
        </p:txBody>
      </p:sp>
    </p:spTree>
  </p:cSld>
  <p:clrMapOvr>
    <a:masterClrMapping/>
  </p:clrMapOvr>
  <p:transition advTm="3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a:noFill/>
        </p:spPr>
        <p:txBody>
          <a:bodyPr/>
          <a:lstStyle/>
          <a:p>
            <a:pPr defTabSz="950913"/>
            <a:fld id="{C5C7658F-F184-40B7-8875-6A94C8E6DCC2}" type="slidenum">
              <a:rPr smtClean="0"/>
              <a:pPr defTabSz="950913"/>
              <a:t>22</a:t>
            </a:fld>
            <a:endParaRPr lang="en-US" smtClean="0"/>
          </a:p>
        </p:txBody>
      </p:sp>
      <p:sp>
        <p:nvSpPr>
          <p:cNvPr id="29699" name="Rectangle 2"/>
          <p:cNvSpPr>
            <a:spLocks noChangeArrowheads="1"/>
          </p:cNvSpPr>
          <p:nvPr/>
        </p:nvSpPr>
        <p:spPr bwMode="auto">
          <a:xfrm>
            <a:off x="4956175" y="1046163"/>
            <a:ext cx="3678238" cy="2089150"/>
          </a:xfrm>
          <a:prstGeom prst="rect">
            <a:avLst/>
          </a:prstGeom>
          <a:noFill/>
          <a:ln w="9525">
            <a:noFill/>
            <a:miter lim="800000"/>
            <a:headEnd/>
            <a:tailEnd/>
          </a:ln>
        </p:spPr>
        <p:txBody>
          <a:bodyPr lIns="0" tIns="0" rIns="0" bIns="0"/>
          <a:lstStyle/>
          <a:p>
            <a:pPr marL="228600" lvl="2" indent="-225425" algn="l" eaLnBrk="0" hangingPunct="0">
              <a:spcBef>
                <a:spcPct val="10000"/>
              </a:spcBef>
              <a:buClr>
                <a:schemeClr val="accent1"/>
              </a:buClr>
              <a:buSzPct val="85000"/>
              <a:buFont typeface="Wingdings 3" pitchFamily="18" charset="2"/>
              <a:buChar char=""/>
            </a:pPr>
            <a:r>
              <a:rPr lang="en-US" sz="1200"/>
              <a:t>The Company’s cost of capital is minimized when its credit rating is a mid to low BBB</a:t>
            </a:r>
          </a:p>
          <a:p>
            <a:pPr marL="457200" lvl="3" indent="-227013" algn="l" eaLnBrk="0" hangingPunct="0">
              <a:spcBef>
                <a:spcPct val="10000"/>
              </a:spcBef>
              <a:buClr>
                <a:schemeClr val="accent1"/>
              </a:buClr>
              <a:buSzPct val="110000"/>
              <a:buFont typeface="Wingdings" pitchFamily="2" charset="2"/>
              <a:buChar char="§"/>
            </a:pPr>
            <a:r>
              <a:rPr lang="en-US" sz="1200"/>
              <a:t>This corresponds to a market value leverage of around 45% to 50% and a debt / EBITDA ratio of approximately 2.7x to 3.0x</a:t>
            </a:r>
          </a:p>
          <a:p>
            <a:pPr marL="457200" lvl="3" indent="-227013" algn="l" eaLnBrk="0" hangingPunct="0">
              <a:spcBef>
                <a:spcPct val="10000"/>
              </a:spcBef>
              <a:buClr>
                <a:schemeClr val="accent1"/>
              </a:buClr>
              <a:buSzPct val="110000"/>
              <a:buFont typeface="Wingdings" pitchFamily="2" charset="2"/>
              <a:buChar char="§"/>
            </a:pPr>
            <a:r>
              <a:rPr lang="en-US" sz="1200"/>
              <a:t>The Company’s current market value leverage of 17% and debt / EBITDA of 1.0x are below the theoretical optimal</a:t>
            </a:r>
          </a:p>
          <a:p>
            <a:pPr marL="228600" lvl="2" indent="-225425" algn="l" eaLnBrk="0" hangingPunct="0">
              <a:spcBef>
                <a:spcPct val="10000"/>
              </a:spcBef>
              <a:buClr>
                <a:schemeClr val="accent1"/>
              </a:buClr>
              <a:buSzPct val="85000"/>
              <a:buFont typeface="Wingdings 3" pitchFamily="18" charset="2"/>
              <a:buChar char=""/>
            </a:pPr>
            <a:r>
              <a:rPr lang="en-US" sz="1200"/>
              <a:t>Other considerations such as maintaining firepower for further strategic initiatives may suggest a more conservative capital structure</a:t>
            </a:r>
          </a:p>
        </p:txBody>
      </p:sp>
      <p:pic>
        <p:nvPicPr>
          <p:cNvPr id="29700" name="Picture 3"/>
          <p:cNvPicPr>
            <a:picLocks noChangeAspect="1" noChangeArrowheads="1"/>
          </p:cNvPicPr>
          <p:nvPr/>
        </p:nvPicPr>
        <p:blipFill>
          <a:blip r:embed="rId8" cstate="print"/>
          <a:srcRect/>
          <a:stretch>
            <a:fillRect/>
          </a:stretch>
        </p:blipFill>
        <p:spPr bwMode="auto">
          <a:xfrm>
            <a:off x="698500" y="395288"/>
            <a:ext cx="4113213" cy="2811462"/>
          </a:xfrm>
          <a:prstGeom prst="rect">
            <a:avLst/>
          </a:prstGeom>
          <a:noFill/>
          <a:ln w="12700">
            <a:noFill/>
            <a:miter lim="800000"/>
            <a:headEnd/>
            <a:tailEnd/>
          </a:ln>
        </p:spPr>
      </p:pic>
      <p:sp>
        <p:nvSpPr>
          <p:cNvPr id="29701" name="Rectangle 4"/>
          <p:cNvSpPr>
            <a:spLocks noGrp="1" noChangeArrowheads="1"/>
          </p:cNvSpPr>
          <p:nvPr>
            <p:ph type="title"/>
          </p:nvPr>
        </p:nvSpPr>
        <p:spPr>
          <a:xfrm>
            <a:off x="473075" y="44450"/>
            <a:ext cx="6870700" cy="822325"/>
          </a:xfrm>
        </p:spPr>
        <p:txBody>
          <a:bodyPr/>
          <a:lstStyle/>
          <a:p>
            <a:pPr eaLnBrk="1" hangingPunct="1"/>
            <a:r>
              <a:rPr lang="en-US" smtClean="0"/>
              <a:t>Target Capital Structure: Minimize WACC</a:t>
            </a:r>
          </a:p>
        </p:txBody>
      </p:sp>
      <p:sp>
        <p:nvSpPr>
          <p:cNvPr id="29702" name="MASTER_ITEMObjectBox2"/>
          <p:cNvSpPr>
            <a:spLocks noChangeArrowheads="1"/>
          </p:cNvSpPr>
          <p:nvPr>
            <p:custDataLst>
              <p:tags r:id="rId1"/>
            </p:custDataLst>
          </p:nvPr>
        </p:nvSpPr>
        <p:spPr bwMode="auto">
          <a:xfrm>
            <a:off x="687388" y="3468688"/>
            <a:ext cx="7769225" cy="19859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000" b="1">
              <a:solidFill>
                <a:schemeClr val="accent1"/>
              </a:solidFill>
            </a:endParaRPr>
          </a:p>
        </p:txBody>
      </p:sp>
      <p:sp>
        <p:nvSpPr>
          <p:cNvPr id="29703" name="MASTER_ITEMObjectTitle2"/>
          <p:cNvSpPr>
            <a:spLocks noChangeArrowheads="1"/>
          </p:cNvSpPr>
          <p:nvPr>
            <p:custDataLst>
              <p:tags r:id="rId2"/>
            </p:custDataLst>
          </p:nvPr>
        </p:nvSpPr>
        <p:spPr bwMode="ltGray">
          <a:xfrm>
            <a:off x="687388" y="3222625"/>
            <a:ext cx="7769225" cy="246063"/>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sz="1200" b="1">
                <a:solidFill>
                  <a:schemeClr val="bg1"/>
                </a:solidFill>
                <a:cs typeface="Arial" pitchFamily="34" charset="0"/>
              </a:rPr>
              <a:t>Cost of Capital Analysis: Numeric Illustration</a:t>
            </a:r>
          </a:p>
        </p:txBody>
      </p:sp>
      <p:sp>
        <p:nvSpPr>
          <p:cNvPr id="29704" name="MASTER_ITEMObjectBox2"/>
          <p:cNvSpPr>
            <a:spLocks noChangeArrowheads="1"/>
          </p:cNvSpPr>
          <p:nvPr>
            <p:custDataLst>
              <p:tags r:id="rId3"/>
            </p:custDataLst>
          </p:nvPr>
        </p:nvSpPr>
        <p:spPr bwMode="auto">
          <a:xfrm>
            <a:off x="685800" y="1271588"/>
            <a:ext cx="4130675" cy="190023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000" b="1">
              <a:solidFill>
                <a:schemeClr val="accent1"/>
              </a:solidFill>
            </a:endParaRPr>
          </a:p>
        </p:txBody>
      </p:sp>
      <p:sp>
        <p:nvSpPr>
          <p:cNvPr id="29705" name="MASTER_ITEMObjectTitle2"/>
          <p:cNvSpPr>
            <a:spLocks noChangeArrowheads="1"/>
          </p:cNvSpPr>
          <p:nvPr>
            <p:custDataLst>
              <p:tags r:id="rId4"/>
            </p:custDataLst>
          </p:nvPr>
        </p:nvSpPr>
        <p:spPr bwMode="ltGray">
          <a:xfrm>
            <a:off x="685800" y="1025525"/>
            <a:ext cx="41306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Cost of Capital Analysis: Graphic Illustration</a:t>
            </a:r>
          </a:p>
        </p:txBody>
      </p:sp>
      <p:sp>
        <p:nvSpPr>
          <p:cNvPr id="29706" name="Text Box 9"/>
          <p:cNvSpPr txBox="1">
            <a:spLocks noChangeArrowheads="1"/>
          </p:cNvSpPr>
          <p:nvPr>
            <p:custDataLst>
              <p:tags r:id="rId5"/>
            </p:custDataLst>
          </p:nvPr>
        </p:nvSpPr>
        <p:spPr bwMode="auto">
          <a:xfrm>
            <a:off x="703263" y="5457825"/>
            <a:ext cx="7743825" cy="323850"/>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The analysis assumes that incremental debt is used to repurchase equity. Cost of equity is based on CAPM assuming a Barra predicted beta of 0.819, equity market risk premium of 5.5%, 10-year US Treasury rate of 4.78% and 30-year US Treasury rate of 4.86%.  Tax rate is assumed to be 34.5%.  Cost of debt as per our estimates.  Analysis assumes perpetuity growth rate of 4%.</a:t>
            </a:r>
          </a:p>
        </p:txBody>
      </p:sp>
      <p:sp>
        <p:nvSpPr>
          <p:cNvPr id="29707" name="MessageStatement"/>
          <p:cNvSpPr>
            <a:spLocks noChangeArrowheads="1"/>
          </p:cNvSpPr>
          <p:nvPr/>
        </p:nvSpPr>
        <p:spPr bwMode="gray">
          <a:xfrm>
            <a:off x="685800" y="5800725"/>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Our quantitative analysis suggests that the Company can slightly reduce its cost of capital by employing additional leverage.</a:t>
            </a:r>
          </a:p>
        </p:txBody>
      </p:sp>
      <p:sp>
        <p:nvSpPr>
          <p:cNvPr id="29708" name="Rectangle 11"/>
          <p:cNvSpPr>
            <a:spLocks noChangeArrowheads="1"/>
          </p:cNvSpPr>
          <p:nvPr/>
        </p:nvSpPr>
        <p:spPr bwMode="auto">
          <a:xfrm>
            <a:off x="5957888" y="3521075"/>
            <a:ext cx="830262" cy="1866900"/>
          </a:xfrm>
          <a:prstGeom prst="rect">
            <a:avLst/>
          </a:prstGeom>
          <a:noFill/>
          <a:ln w="19050">
            <a:solidFill>
              <a:srgbClr val="FF9900"/>
            </a:solidFill>
            <a:prstDash val="dash"/>
            <a:miter lim="800000"/>
            <a:headEnd/>
            <a:tailEnd/>
          </a:ln>
        </p:spPr>
        <p:txBody>
          <a:bodyPr wrap="none" anchor="ctr"/>
          <a:lstStyle/>
          <a:p>
            <a:endParaRPr lang="en-US"/>
          </a:p>
        </p:txBody>
      </p:sp>
      <p:sp>
        <p:nvSpPr>
          <p:cNvPr id="29709" name="Text Box 12"/>
          <p:cNvSpPr txBox="1">
            <a:spLocks noChangeArrowheads="1"/>
          </p:cNvSpPr>
          <p:nvPr/>
        </p:nvSpPr>
        <p:spPr bwMode="auto">
          <a:xfrm>
            <a:off x="3348038" y="1728788"/>
            <a:ext cx="379412" cy="122237"/>
          </a:xfrm>
          <a:prstGeom prst="rect">
            <a:avLst/>
          </a:prstGeom>
          <a:noFill/>
          <a:ln w="12700">
            <a:noFill/>
            <a:miter lim="800000"/>
            <a:headEnd/>
            <a:tailEnd/>
          </a:ln>
        </p:spPr>
        <p:txBody>
          <a:bodyPr wrap="none" lIns="0" tIns="0" rIns="0" bIns="0">
            <a:spAutoFit/>
          </a:bodyPr>
          <a:lstStyle/>
          <a:p>
            <a:pPr>
              <a:spcBef>
                <a:spcPct val="50000"/>
              </a:spcBef>
            </a:pPr>
            <a:r>
              <a:rPr lang="en-US" sz="800" b="1"/>
              <a:t>Optimal</a:t>
            </a:r>
          </a:p>
        </p:txBody>
      </p:sp>
      <p:sp>
        <p:nvSpPr>
          <p:cNvPr id="29710" name="Text Box 13"/>
          <p:cNvSpPr txBox="1">
            <a:spLocks noChangeArrowheads="1"/>
          </p:cNvSpPr>
          <p:nvPr/>
        </p:nvSpPr>
        <p:spPr bwMode="auto">
          <a:xfrm>
            <a:off x="1895475" y="1604963"/>
            <a:ext cx="366713" cy="122237"/>
          </a:xfrm>
          <a:prstGeom prst="rect">
            <a:avLst/>
          </a:prstGeom>
          <a:noFill/>
          <a:ln w="12700">
            <a:noFill/>
            <a:miter lim="800000"/>
            <a:headEnd/>
            <a:tailEnd/>
          </a:ln>
        </p:spPr>
        <p:txBody>
          <a:bodyPr wrap="none" lIns="0" tIns="0" rIns="0" bIns="0">
            <a:spAutoFit/>
          </a:bodyPr>
          <a:lstStyle/>
          <a:p>
            <a:pPr>
              <a:spcBef>
                <a:spcPct val="50000"/>
              </a:spcBef>
            </a:pPr>
            <a:r>
              <a:rPr lang="en-US" sz="800" b="1"/>
              <a:t>Current</a:t>
            </a:r>
          </a:p>
        </p:txBody>
      </p:sp>
      <p:sp>
        <p:nvSpPr>
          <p:cNvPr id="29711" name="AutoShape 14"/>
          <p:cNvSpPr>
            <a:spLocks noChangeArrowheads="1"/>
          </p:cNvSpPr>
          <p:nvPr/>
        </p:nvSpPr>
        <p:spPr bwMode="auto">
          <a:xfrm>
            <a:off x="3086100" y="2020888"/>
            <a:ext cx="442913" cy="207962"/>
          </a:xfrm>
          <a:prstGeom prst="wedgeEllipseCallout">
            <a:avLst>
              <a:gd name="adj1" fmla="val 43546"/>
              <a:gd name="adj2" fmla="val -116412"/>
            </a:avLst>
          </a:prstGeom>
          <a:noFill/>
          <a:ln w="19050">
            <a:solidFill>
              <a:srgbClr val="FF9900"/>
            </a:solidFill>
            <a:miter lim="800000"/>
            <a:headEnd/>
            <a:tailEnd/>
          </a:ln>
        </p:spPr>
        <p:txBody>
          <a:bodyPr anchor="ctr"/>
          <a:lstStyle/>
          <a:p>
            <a:endParaRPr lang="en-US"/>
          </a:p>
        </p:txBody>
      </p:sp>
      <p:sp>
        <p:nvSpPr>
          <p:cNvPr id="29712" name="Line 15"/>
          <p:cNvSpPr>
            <a:spLocks noChangeShapeType="1"/>
          </p:cNvSpPr>
          <p:nvPr/>
        </p:nvSpPr>
        <p:spPr bwMode="auto">
          <a:xfrm>
            <a:off x="2076450" y="1733550"/>
            <a:ext cx="0" cy="219075"/>
          </a:xfrm>
          <a:prstGeom prst="line">
            <a:avLst/>
          </a:prstGeom>
          <a:noFill/>
          <a:ln w="12700">
            <a:solidFill>
              <a:schemeClr val="tx1"/>
            </a:solidFill>
            <a:round/>
            <a:headEnd/>
            <a:tailEnd type="triangle" w="med" len="med"/>
          </a:ln>
        </p:spPr>
        <p:txBody>
          <a:bodyPr wrap="none" anchor="ctr"/>
          <a:lstStyle/>
          <a:p>
            <a:endParaRPr lang="en-US"/>
          </a:p>
        </p:txBody>
      </p:sp>
      <p:pic>
        <p:nvPicPr>
          <p:cNvPr id="29713" name="Picture 16"/>
          <p:cNvPicPr>
            <a:picLocks noChangeAspect="1" noChangeArrowheads="1"/>
          </p:cNvPicPr>
          <p:nvPr/>
        </p:nvPicPr>
        <p:blipFill>
          <a:blip r:embed="rId9" cstate="print"/>
          <a:srcRect/>
          <a:stretch>
            <a:fillRect/>
          </a:stretch>
        </p:blipFill>
        <p:spPr bwMode="auto">
          <a:xfrm>
            <a:off x="731838" y="3549650"/>
            <a:ext cx="7678737" cy="1792288"/>
          </a:xfrm>
          <a:prstGeom prst="rect">
            <a:avLst/>
          </a:prstGeom>
          <a:noFill/>
          <a:ln w="12700">
            <a:noFill/>
            <a:miter lim="800000"/>
            <a:headEnd/>
            <a:tailEnd/>
          </a:ln>
        </p:spPr>
      </p:pic>
      <p:sp>
        <p:nvSpPr>
          <p:cNvPr id="29714" name="Rectangle 17"/>
          <p:cNvSpPr>
            <a:spLocks noChangeArrowheads="1"/>
          </p:cNvSpPr>
          <p:nvPr/>
        </p:nvSpPr>
        <p:spPr bwMode="auto">
          <a:xfrm>
            <a:off x="3538538" y="3521075"/>
            <a:ext cx="830262" cy="1866900"/>
          </a:xfrm>
          <a:prstGeom prst="rect">
            <a:avLst/>
          </a:prstGeom>
          <a:noFill/>
          <a:ln w="19050">
            <a:solidFill>
              <a:schemeClr val="hlink"/>
            </a:solidFill>
            <a:prstDash val="dash"/>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p:spPr>
        <p:txBody>
          <a:bodyPr/>
          <a:lstStyle/>
          <a:p>
            <a:pPr defTabSz="950913"/>
            <a:fld id="{EEE1A76A-D976-44A4-B44D-6BAA2D284654}" type="slidenum">
              <a:rPr smtClean="0"/>
              <a:pPr defTabSz="950913"/>
              <a:t>23</a:t>
            </a:fld>
            <a:endParaRPr lang="en-US" smtClean="0"/>
          </a:p>
        </p:txBody>
      </p:sp>
      <p:sp>
        <p:nvSpPr>
          <p:cNvPr id="30723" name="Rectangle 2"/>
          <p:cNvSpPr>
            <a:spLocks noChangeArrowheads="1"/>
          </p:cNvSpPr>
          <p:nvPr/>
        </p:nvSpPr>
        <p:spPr bwMode="auto">
          <a:xfrm>
            <a:off x="1917700" y="1757363"/>
            <a:ext cx="457200" cy="1152525"/>
          </a:xfrm>
          <a:prstGeom prst="rect">
            <a:avLst/>
          </a:prstGeom>
          <a:solidFill>
            <a:srgbClr val="FFFF99"/>
          </a:solidFill>
          <a:ln w="12700">
            <a:noFill/>
            <a:miter lim="800000"/>
            <a:headEnd/>
            <a:tailEnd/>
          </a:ln>
        </p:spPr>
        <p:txBody>
          <a:bodyPr wrap="none" anchor="ctr"/>
          <a:lstStyle/>
          <a:p>
            <a:endParaRPr lang="en-US"/>
          </a:p>
        </p:txBody>
      </p:sp>
      <p:sp>
        <p:nvSpPr>
          <p:cNvPr id="30724" name="Rectangle 3"/>
          <p:cNvSpPr>
            <a:spLocks noChangeArrowheads="1"/>
          </p:cNvSpPr>
          <p:nvPr/>
        </p:nvSpPr>
        <p:spPr bwMode="auto">
          <a:xfrm>
            <a:off x="3559175" y="1757363"/>
            <a:ext cx="254000" cy="1152525"/>
          </a:xfrm>
          <a:prstGeom prst="rect">
            <a:avLst/>
          </a:prstGeom>
          <a:solidFill>
            <a:schemeClr val="tx2"/>
          </a:solidFill>
          <a:ln w="12700">
            <a:noFill/>
            <a:miter lim="800000"/>
            <a:headEnd/>
            <a:tailEnd/>
          </a:ln>
        </p:spPr>
        <p:txBody>
          <a:bodyPr wrap="none" anchor="ctr"/>
          <a:lstStyle/>
          <a:p>
            <a:endParaRPr lang="en-US"/>
          </a:p>
        </p:txBody>
      </p:sp>
      <p:pic>
        <p:nvPicPr>
          <p:cNvPr id="30725" name="Picture 4"/>
          <p:cNvPicPr>
            <a:picLocks noChangeAspect="1" noChangeArrowheads="1"/>
          </p:cNvPicPr>
          <p:nvPr/>
        </p:nvPicPr>
        <p:blipFill>
          <a:blip r:embed="rId9" cstate="print"/>
          <a:srcRect/>
          <a:stretch>
            <a:fillRect/>
          </a:stretch>
        </p:blipFill>
        <p:spPr bwMode="auto">
          <a:xfrm>
            <a:off x="561975" y="1284288"/>
            <a:ext cx="4295775" cy="2036762"/>
          </a:xfrm>
          <a:prstGeom prst="rect">
            <a:avLst/>
          </a:prstGeom>
          <a:noFill/>
          <a:ln w="12700">
            <a:noFill/>
            <a:miter lim="800000"/>
            <a:headEnd/>
            <a:tailEnd/>
          </a:ln>
        </p:spPr>
      </p:pic>
      <p:sp>
        <p:nvSpPr>
          <p:cNvPr id="30726" name="Rectangle 5"/>
          <p:cNvSpPr>
            <a:spLocks noChangeArrowheads="1"/>
          </p:cNvSpPr>
          <p:nvPr/>
        </p:nvSpPr>
        <p:spPr bwMode="auto">
          <a:xfrm>
            <a:off x="3895725" y="3676650"/>
            <a:ext cx="912813" cy="1638300"/>
          </a:xfrm>
          <a:prstGeom prst="rect">
            <a:avLst/>
          </a:prstGeom>
          <a:solidFill>
            <a:srgbClr val="FFFF99"/>
          </a:solidFill>
          <a:ln w="9525">
            <a:noFill/>
            <a:miter lim="800000"/>
            <a:headEnd/>
            <a:tailEnd/>
          </a:ln>
        </p:spPr>
        <p:txBody>
          <a:bodyPr wrap="none" anchor="ctr"/>
          <a:lstStyle/>
          <a:p>
            <a:endParaRPr lang="en-US"/>
          </a:p>
        </p:txBody>
      </p:sp>
      <p:sp>
        <p:nvSpPr>
          <p:cNvPr id="30727" name="Rectangle 6"/>
          <p:cNvSpPr>
            <a:spLocks noChangeArrowheads="1"/>
          </p:cNvSpPr>
          <p:nvPr/>
        </p:nvSpPr>
        <p:spPr bwMode="auto">
          <a:xfrm>
            <a:off x="7019925" y="3676650"/>
            <a:ext cx="506413" cy="1638300"/>
          </a:xfrm>
          <a:prstGeom prst="rect">
            <a:avLst/>
          </a:prstGeom>
          <a:solidFill>
            <a:schemeClr val="tx2"/>
          </a:solidFill>
          <a:ln w="9525">
            <a:noFill/>
            <a:miter lim="800000"/>
            <a:headEnd/>
            <a:tailEnd/>
          </a:ln>
        </p:spPr>
        <p:txBody>
          <a:bodyPr wrap="none" anchor="ctr"/>
          <a:lstStyle/>
          <a:p>
            <a:endParaRPr lang="en-US"/>
          </a:p>
        </p:txBody>
      </p:sp>
      <p:pic>
        <p:nvPicPr>
          <p:cNvPr id="30728" name="Picture 7"/>
          <p:cNvPicPr>
            <a:picLocks noChangeAspect="1" noChangeArrowheads="1"/>
          </p:cNvPicPr>
          <p:nvPr/>
        </p:nvPicPr>
        <p:blipFill>
          <a:blip r:embed="rId10" cstate="print"/>
          <a:srcRect/>
          <a:stretch>
            <a:fillRect/>
          </a:stretch>
        </p:blipFill>
        <p:spPr bwMode="auto">
          <a:xfrm>
            <a:off x="808038" y="3656013"/>
            <a:ext cx="7586662" cy="1673225"/>
          </a:xfrm>
          <a:prstGeom prst="rect">
            <a:avLst/>
          </a:prstGeom>
          <a:noFill/>
          <a:ln w="12700">
            <a:noFill/>
            <a:miter lim="800000"/>
            <a:headEnd/>
            <a:tailEnd/>
          </a:ln>
        </p:spPr>
      </p:pic>
      <p:sp>
        <p:nvSpPr>
          <p:cNvPr id="30729" name="MessageStatement"/>
          <p:cNvSpPr>
            <a:spLocks noChangeArrowheads="1"/>
          </p:cNvSpPr>
          <p:nvPr/>
        </p:nvSpPr>
        <p:spPr bwMode="gray">
          <a:xfrm>
            <a:off x="685800" y="5807075"/>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Company’s cost of capital is minimized when its market value leverage is around 15% to 20%, corresponding to a mid to high BBB credit rating.</a:t>
            </a:r>
          </a:p>
        </p:txBody>
      </p:sp>
      <p:sp>
        <p:nvSpPr>
          <p:cNvPr id="30730" name="MASTER_ITEMObjectBox2"/>
          <p:cNvSpPr>
            <a:spLocks noChangeArrowheads="1"/>
          </p:cNvSpPr>
          <p:nvPr>
            <p:custDataLst>
              <p:tags r:id="rId1"/>
            </p:custDataLst>
          </p:nvPr>
        </p:nvSpPr>
        <p:spPr bwMode="auto">
          <a:xfrm>
            <a:off x="600075" y="3657600"/>
            <a:ext cx="7997825" cy="16605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fr-FR" sz="1000" b="1">
              <a:solidFill>
                <a:schemeClr val="accent1"/>
              </a:solidFill>
            </a:endParaRPr>
          </a:p>
        </p:txBody>
      </p:sp>
      <p:sp>
        <p:nvSpPr>
          <p:cNvPr id="30731" name="MASTER_ITEMObjectTitle2"/>
          <p:cNvSpPr>
            <a:spLocks noChangeArrowheads="1"/>
          </p:cNvSpPr>
          <p:nvPr>
            <p:custDataLst>
              <p:tags r:id="rId2"/>
            </p:custDataLst>
          </p:nvPr>
        </p:nvSpPr>
        <p:spPr bwMode="ltGray">
          <a:xfrm>
            <a:off x="600075" y="3411538"/>
            <a:ext cx="7997825"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Cost of Capital Analysis: Numeric Illustration</a:t>
            </a:r>
            <a:endParaRPr lang="en-US" sz="1200">
              <a:solidFill>
                <a:schemeClr val="bg1"/>
              </a:solidFill>
              <a:cs typeface="Arial" pitchFamily="34" charset="0"/>
            </a:endParaRPr>
          </a:p>
        </p:txBody>
      </p:sp>
      <p:sp>
        <p:nvSpPr>
          <p:cNvPr id="30732" name="MASTER_ITEMObjectBox2"/>
          <p:cNvSpPr>
            <a:spLocks noChangeArrowheads="1"/>
          </p:cNvSpPr>
          <p:nvPr>
            <p:custDataLst>
              <p:tags r:id="rId3"/>
            </p:custDataLst>
          </p:nvPr>
        </p:nvSpPr>
        <p:spPr bwMode="auto">
          <a:xfrm>
            <a:off x="600075" y="1312863"/>
            <a:ext cx="4168775" cy="19748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fr-FR" sz="1000" b="1">
              <a:solidFill>
                <a:schemeClr val="accent1"/>
              </a:solidFill>
            </a:endParaRPr>
          </a:p>
        </p:txBody>
      </p:sp>
      <p:sp>
        <p:nvSpPr>
          <p:cNvPr id="30733" name="MASTER_ITEMObjectTitle2"/>
          <p:cNvSpPr>
            <a:spLocks noChangeArrowheads="1"/>
          </p:cNvSpPr>
          <p:nvPr>
            <p:custDataLst>
              <p:tags r:id="rId4"/>
            </p:custDataLst>
          </p:nvPr>
        </p:nvSpPr>
        <p:spPr bwMode="ltGray">
          <a:xfrm>
            <a:off x="600075" y="1066800"/>
            <a:ext cx="41687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Cost of Capital Analysis: Graphic Illustration</a:t>
            </a:r>
          </a:p>
        </p:txBody>
      </p:sp>
      <p:sp>
        <p:nvSpPr>
          <p:cNvPr id="30734" name="Text Box 14"/>
          <p:cNvSpPr txBox="1">
            <a:spLocks noChangeArrowheads="1"/>
          </p:cNvSpPr>
          <p:nvPr>
            <p:custDataLst>
              <p:tags r:id="rId5"/>
            </p:custDataLst>
          </p:nvPr>
        </p:nvSpPr>
        <p:spPr bwMode="auto">
          <a:xfrm>
            <a:off x="638175" y="5337175"/>
            <a:ext cx="7907338" cy="43021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The analysis assumes that incremental debt is used to repurchase equity and vice versa.  Credit quality estimates are based on debt / EBITDA and sales. Current credit rating is assumed to be BBB+ as per S&amp;P. Cost of equity is based on CAPM assuming a current peer median Barra predicted beta of 0.82, an equity market risk premium of 5.5%, and 30-year risk-free rate of 4.99%. Cost of debt is based on LUCI (high grade) and High Yield II indices and assumes a 10-year term.   Tax rate is assumed to be 37.6%. The analysis assumes the Company loses 50% of enterprise value if in financial distress.</a:t>
            </a:r>
          </a:p>
        </p:txBody>
      </p:sp>
      <p:sp>
        <p:nvSpPr>
          <p:cNvPr id="30735" name="MASTER_ITEMText1"/>
          <p:cNvSpPr>
            <a:spLocks noGrp="1" noChangeArrowheads="1"/>
          </p:cNvSpPr>
          <p:nvPr>
            <p:ph type="body" idx="1"/>
            <p:custDataLst>
              <p:tags r:id="rId6"/>
            </p:custDataLst>
          </p:nvPr>
        </p:nvSpPr>
        <p:spPr>
          <a:xfrm>
            <a:off x="4919663" y="1195388"/>
            <a:ext cx="3643312" cy="2057400"/>
          </a:xfrm>
          <a:noFill/>
        </p:spPr>
        <p:txBody>
          <a:bodyPr/>
          <a:lstStyle/>
          <a:p>
            <a:pPr lvl="2"/>
            <a:r>
              <a:rPr lang="en-US" sz="1200" smtClean="0"/>
              <a:t>The Company’s weighted average cost of capital is minimized when its market value leverage is in the 15% to 20% range (25% to 35% book value leverage)</a:t>
            </a:r>
          </a:p>
          <a:p>
            <a:pPr lvl="3"/>
            <a:r>
              <a:rPr lang="en-US" sz="1200" smtClean="0"/>
              <a:t>This corresponds to a mid to high BBB rating</a:t>
            </a:r>
          </a:p>
          <a:p>
            <a:pPr lvl="3"/>
            <a:r>
              <a:rPr lang="en-US" sz="1200" smtClean="0"/>
              <a:t>The Company’s current market value leverage is </a:t>
            </a:r>
            <a:r>
              <a:rPr lang="en-US" sz="1200" u="sng" smtClean="0"/>
              <a:t>      </a:t>
            </a:r>
            <a:r>
              <a:rPr lang="en-US" sz="1200" smtClean="0"/>
              <a:t>% (</a:t>
            </a:r>
            <a:r>
              <a:rPr lang="en-US" sz="1200" u="sng" smtClean="0"/>
              <a:t>      </a:t>
            </a:r>
            <a:r>
              <a:rPr lang="en-US" sz="1200" smtClean="0"/>
              <a:t>% book value leverage)</a:t>
            </a:r>
          </a:p>
          <a:p>
            <a:pPr lvl="2"/>
            <a:r>
              <a:rPr lang="en-US" sz="1200" smtClean="0"/>
              <a:t>Strategic considerations might suggest a more conservative capital structure</a:t>
            </a:r>
          </a:p>
        </p:txBody>
      </p:sp>
      <p:sp>
        <p:nvSpPr>
          <p:cNvPr id="30736" name="Text Box 16"/>
          <p:cNvSpPr txBox="1">
            <a:spLocks noChangeArrowheads="1"/>
          </p:cNvSpPr>
          <p:nvPr/>
        </p:nvSpPr>
        <p:spPr bwMode="auto">
          <a:xfrm>
            <a:off x="2532063" y="1908175"/>
            <a:ext cx="793750" cy="336550"/>
          </a:xfrm>
          <a:prstGeom prst="rect">
            <a:avLst/>
          </a:prstGeom>
          <a:noFill/>
          <a:ln w="12700">
            <a:noFill/>
            <a:miter lim="800000"/>
            <a:headEnd/>
            <a:tailEnd/>
          </a:ln>
        </p:spPr>
        <p:txBody>
          <a:bodyPr>
            <a:spAutoFit/>
          </a:bodyPr>
          <a:lstStyle/>
          <a:p>
            <a:pPr>
              <a:spcBef>
                <a:spcPct val="50000"/>
              </a:spcBef>
            </a:pPr>
            <a:r>
              <a:rPr lang="en-US" sz="800" b="1"/>
              <a:t>Theoretical Optimal</a:t>
            </a:r>
          </a:p>
        </p:txBody>
      </p:sp>
      <p:sp>
        <p:nvSpPr>
          <p:cNvPr id="30737" name="Text Box 17"/>
          <p:cNvSpPr txBox="1">
            <a:spLocks noChangeArrowheads="1"/>
          </p:cNvSpPr>
          <p:nvPr/>
        </p:nvSpPr>
        <p:spPr bwMode="auto">
          <a:xfrm>
            <a:off x="1265238" y="1881188"/>
            <a:ext cx="611187" cy="214312"/>
          </a:xfrm>
          <a:prstGeom prst="rect">
            <a:avLst/>
          </a:prstGeom>
          <a:noFill/>
          <a:ln w="12700">
            <a:noFill/>
            <a:miter lim="800000"/>
            <a:headEnd/>
            <a:tailEnd/>
          </a:ln>
        </p:spPr>
        <p:txBody>
          <a:bodyPr>
            <a:spAutoFit/>
          </a:bodyPr>
          <a:lstStyle/>
          <a:p>
            <a:pPr>
              <a:spcBef>
                <a:spcPct val="50000"/>
              </a:spcBef>
            </a:pPr>
            <a:r>
              <a:rPr lang="en-US" sz="800" b="1"/>
              <a:t>Current</a:t>
            </a:r>
          </a:p>
        </p:txBody>
      </p:sp>
      <p:sp>
        <p:nvSpPr>
          <p:cNvPr id="30738" name="Line 18"/>
          <p:cNvSpPr>
            <a:spLocks noChangeShapeType="1"/>
          </p:cNvSpPr>
          <p:nvPr/>
        </p:nvSpPr>
        <p:spPr bwMode="auto">
          <a:xfrm>
            <a:off x="1641475" y="2074863"/>
            <a:ext cx="288925" cy="295275"/>
          </a:xfrm>
          <a:prstGeom prst="line">
            <a:avLst/>
          </a:prstGeom>
          <a:noFill/>
          <a:ln w="12700">
            <a:solidFill>
              <a:schemeClr val="tx1"/>
            </a:solidFill>
            <a:round/>
            <a:headEnd/>
            <a:tailEnd type="triangle" w="med" len="med"/>
          </a:ln>
        </p:spPr>
        <p:txBody>
          <a:bodyPr wrap="none" anchor="ctr"/>
          <a:lstStyle/>
          <a:p>
            <a:endParaRPr lang="en-US"/>
          </a:p>
        </p:txBody>
      </p:sp>
      <p:sp>
        <p:nvSpPr>
          <p:cNvPr id="30739" name="Line 19"/>
          <p:cNvSpPr>
            <a:spLocks noChangeShapeType="1"/>
          </p:cNvSpPr>
          <p:nvPr/>
        </p:nvSpPr>
        <p:spPr bwMode="auto">
          <a:xfrm flipH="1" flipV="1">
            <a:off x="2387600" y="2066925"/>
            <a:ext cx="254000" cy="1588"/>
          </a:xfrm>
          <a:prstGeom prst="line">
            <a:avLst/>
          </a:prstGeom>
          <a:noFill/>
          <a:ln w="12700">
            <a:solidFill>
              <a:schemeClr val="tx1"/>
            </a:solidFill>
            <a:round/>
            <a:headEnd/>
            <a:tailEnd type="triangle" w="med" len="med"/>
          </a:ln>
        </p:spPr>
        <p:txBody>
          <a:bodyPr wrap="none" anchor="ctr"/>
          <a:lstStyle/>
          <a:p>
            <a:endParaRPr lang="en-US"/>
          </a:p>
        </p:txBody>
      </p:sp>
      <p:sp>
        <p:nvSpPr>
          <p:cNvPr id="30740" name="Text Box 20"/>
          <p:cNvSpPr txBox="1">
            <a:spLocks noChangeArrowheads="1"/>
          </p:cNvSpPr>
          <p:nvPr/>
        </p:nvSpPr>
        <p:spPr bwMode="auto">
          <a:xfrm>
            <a:off x="3276600" y="1468438"/>
            <a:ext cx="793750" cy="336550"/>
          </a:xfrm>
          <a:prstGeom prst="rect">
            <a:avLst/>
          </a:prstGeom>
          <a:noFill/>
          <a:ln w="12700">
            <a:noFill/>
            <a:miter lim="800000"/>
            <a:headEnd/>
            <a:tailEnd/>
          </a:ln>
        </p:spPr>
        <p:txBody>
          <a:bodyPr>
            <a:spAutoFit/>
          </a:bodyPr>
          <a:lstStyle/>
          <a:p>
            <a:pPr>
              <a:spcBef>
                <a:spcPct val="50000"/>
              </a:spcBef>
            </a:pPr>
            <a:r>
              <a:rPr lang="en-US" sz="800" b="1"/>
              <a:t>Optimal w/o Distress</a:t>
            </a:r>
          </a:p>
        </p:txBody>
      </p:sp>
      <p:sp>
        <p:nvSpPr>
          <p:cNvPr id="30741" name="Rectangle 4"/>
          <p:cNvSpPr>
            <a:spLocks noGrp="1" noChangeArrowheads="1"/>
          </p:cNvSpPr>
          <p:nvPr>
            <p:ph type="title"/>
          </p:nvPr>
        </p:nvSpPr>
        <p:spPr>
          <a:xfrm>
            <a:off x="473075" y="44450"/>
            <a:ext cx="6870700" cy="822325"/>
          </a:xfrm>
        </p:spPr>
        <p:txBody>
          <a:bodyPr/>
          <a:lstStyle/>
          <a:p>
            <a:pPr eaLnBrk="1" hangingPunct="1"/>
            <a:r>
              <a:rPr lang="en-US" smtClean="0"/>
              <a:t>Target Capital Structure: Minimize WACC</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0"/>
          </p:nvPr>
        </p:nvSpPr>
        <p:spPr>
          <a:noFill/>
        </p:spPr>
        <p:txBody>
          <a:bodyPr/>
          <a:lstStyle/>
          <a:p>
            <a:pPr defTabSz="950913"/>
            <a:fld id="{E08E45A8-8125-4BCD-A67B-270B9D518F38}" type="slidenum">
              <a:rPr smtClean="0"/>
              <a:pPr defTabSz="950913"/>
              <a:t>24</a:t>
            </a:fld>
            <a:endParaRPr lang="en-US" smtClean="0"/>
          </a:p>
        </p:txBody>
      </p:sp>
      <p:pic>
        <p:nvPicPr>
          <p:cNvPr id="31747" name="Picture 2"/>
          <p:cNvPicPr>
            <a:picLocks noChangeAspect="1" noChangeArrowheads="1"/>
          </p:cNvPicPr>
          <p:nvPr/>
        </p:nvPicPr>
        <p:blipFill>
          <a:blip r:embed="rId8" cstate="print"/>
          <a:srcRect/>
          <a:stretch>
            <a:fillRect/>
          </a:stretch>
        </p:blipFill>
        <p:spPr bwMode="auto">
          <a:xfrm>
            <a:off x="690563" y="1525588"/>
            <a:ext cx="7769225" cy="4124325"/>
          </a:xfrm>
          <a:prstGeom prst="rect">
            <a:avLst/>
          </a:prstGeom>
          <a:noFill/>
          <a:ln w="12700">
            <a:noFill/>
            <a:miter lim="800000"/>
            <a:headEnd/>
            <a:tailEnd/>
          </a:ln>
        </p:spPr>
      </p:pic>
      <p:sp>
        <p:nvSpPr>
          <p:cNvPr id="31748" name="MASTER_ITEMObjectTitle1"/>
          <p:cNvSpPr>
            <a:spLocks noChangeArrowheads="1"/>
          </p:cNvSpPr>
          <p:nvPr>
            <p:custDataLst>
              <p:tags r:id="rId2"/>
            </p:custDataLst>
          </p:nvPr>
        </p:nvSpPr>
        <p:spPr bwMode="ltGray">
          <a:xfrm>
            <a:off x="681038" y="1839913"/>
            <a:ext cx="77644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Adjusted Present Value Analysis: Graphic Illustration</a:t>
            </a:r>
          </a:p>
        </p:txBody>
      </p:sp>
      <p:sp>
        <p:nvSpPr>
          <p:cNvPr id="31749" name="MASTER_ITEMObjectBox1"/>
          <p:cNvSpPr>
            <a:spLocks noChangeArrowheads="1"/>
          </p:cNvSpPr>
          <p:nvPr>
            <p:custDataLst>
              <p:tags r:id="rId3"/>
            </p:custDataLst>
          </p:nvPr>
        </p:nvSpPr>
        <p:spPr bwMode="auto">
          <a:xfrm>
            <a:off x="688975" y="2116138"/>
            <a:ext cx="7766050" cy="3441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31750" name="Oval 6"/>
          <p:cNvSpPr>
            <a:spLocks noChangeArrowheads="1"/>
          </p:cNvSpPr>
          <p:nvPr/>
        </p:nvSpPr>
        <p:spPr bwMode="auto">
          <a:xfrm>
            <a:off x="5795963" y="2987675"/>
            <a:ext cx="1025525" cy="261938"/>
          </a:xfrm>
          <a:prstGeom prst="ellipse">
            <a:avLst/>
          </a:prstGeom>
          <a:noFill/>
          <a:ln w="12700">
            <a:solidFill>
              <a:schemeClr val="tx1"/>
            </a:solidFill>
            <a:prstDash val="dash"/>
            <a:round/>
            <a:headEnd/>
            <a:tailEnd/>
          </a:ln>
        </p:spPr>
        <p:txBody>
          <a:bodyPr wrap="none" anchor="ctr"/>
          <a:lstStyle/>
          <a:p>
            <a:endParaRPr lang="en-US"/>
          </a:p>
        </p:txBody>
      </p:sp>
      <p:sp>
        <p:nvSpPr>
          <p:cNvPr id="31751" name="MASTER_ITEMText1"/>
          <p:cNvSpPr>
            <a:spLocks noGrp="1" noChangeArrowheads="1"/>
          </p:cNvSpPr>
          <p:nvPr>
            <p:ph type="body" idx="1"/>
            <p:custDataLst>
              <p:tags r:id="rId4"/>
            </p:custDataLst>
          </p:nvPr>
        </p:nvSpPr>
        <p:spPr>
          <a:xfrm>
            <a:off x="676275" y="995363"/>
            <a:ext cx="7821613" cy="746125"/>
          </a:xfrm>
          <a:noFill/>
        </p:spPr>
        <p:txBody>
          <a:bodyPr/>
          <a:lstStyle/>
          <a:p>
            <a:pPr lvl="2"/>
            <a:r>
              <a:rPr lang="en-US" sz="1200" smtClean="0">
                <a:cs typeface="Arial" pitchFamily="34" charset="0"/>
              </a:rPr>
              <a:t>The Adjusted Present Value (“APV”) theory suggests that the value of a firm is equal to the value of a 100% equity financed firm plus the expected tax shield as the Company levers up minus the expected distress costs</a:t>
            </a:r>
          </a:p>
          <a:p>
            <a:pPr lvl="3"/>
            <a:r>
              <a:rPr lang="en-US" sz="1200" smtClean="0">
                <a:cs typeface="Arial" pitchFamily="34" charset="0"/>
              </a:rPr>
              <a:t>Our APV model uses a probability weighted approach to calculate the expected tax shield and the expected cost of distress at each debt level</a:t>
            </a:r>
          </a:p>
        </p:txBody>
      </p:sp>
      <p:sp>
        <p:nvSpPr>
          <p:cNvPr id="31752" name="Text Box 8"/>
          <p:cNvSpPr txBox="1">
            <a:spLocks noChangeArrowheads="1"/>
          </p:cNvSpPr>
          <p:nvPr/>
        </p:nvSpPr>
        <p:spPr bwMode="auto">
          <a:xfrm>
            <a:off x="5127625" y="2271713"/>
            <a:ext cx="889000" cy="396875"/>
          </a:xfrm>
          <a:prstGeom prst="rect">
            <a:avLst/>
          </a:prstGeom>
          <a:noFill/>
          <a:ln w="12700">
            <a:noFill/>
            <a:miter lim="800000"/>
            <a:headEnd/>
            <a:tailEnd/>
          </a:ln>
        </p:spPr>
        <p:txBody>
          <a:bodyPr>
            <a:spAutoFit/>
          </a:bodyPr>
          <a:lstStyle/>
          <a:p>
            <a:pPr>
              <a:spcBef>
                <a:spcPct val="50000"/>
              </a:spcBef>
            </a:pPr>
            <a:r>
              <a:rPr lang="en-US" sz="1000" b="1"/>
              <a:t>Theoretical Optimal</a:t>
            </a:r>
          </a:p>
        </p:txBody>
      </p:sp>
      <p:sp>
        <p:nvSpPr>
          <p:cNvPr id="31753" name="Line 9"/>
          <p:cNvSpPr>
            <a:spLocks noChangeShapeType="1"/>
          </p:cNvSpPr>
          <p:nvPr/>
        </p:nvSpPr>
        <p:spPr bwMode="auto">
          <a:xfrm>
            <a:off x="5668963" y="2649538"/>
            <a:ext cx="285750" cy="320675"/>
          </a:xfrm>
          <a:prstGeom prst="line">
            <a:avLst/>
          </a:prstGeom>
          <a:noFill/>
          <a:ln w="12700">
            <a:solidFill>
              <a:schemeClr val="tx1"/>
            </a:solidFill>
            <a:round/>
            <a:headEnd/>
            <a:tailEnd type="triangle" w="sm" len="sm"/>
          </a:ln>
        </p:spPr>
        <p:txBody>
          <a:bodyPr wrap="none" anchor="ctr"/>
          <a:lstStyle/>
          <a:p>
            <a:endParaRPr lang="en-US"/>
          </a:p>
        </p:txBody>
      </p:sp>
      <p:sp>
        <p:nvSpPr>
          <p:cNvPr id="31754" name="MessageStatement"/>
          <p:cNvSpPr>
            <a:spLocks noChangeArrowheads="1"/>
          </p:cNvSpPr>
          <p:nvPr/>
        </p:nvSpPr>
        <p:spPr bwMode="gray">
          <a:xfrm>
            <a:off x="658813" y="5845175"/>
            <a:ext cx="7839075" cy="4984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300" b="1">
                <a:solidFill>
                  <a:schemeClr val="bg1"/>
                </a:solidFill>
              </a:rPr>
              <a:t>Adjusted present value analysis suggests that firm value for the Company is maximized when market value leverage is approximately 55% to 60%.</a:t>
            </a:r>
          </a:p>
        </p:txBody>
      </p:sp>
      <p:sp>
        <p:nvSpPr>
          <p:cNvPr id="31755" name="Text Box 11"/>
          <p:cNvSpPr txBox="1">
            <a:spLocks noChangeArrowheads="1"/>
          </p:cNvSpPr>
          <p:nvPr>
            <p:custDataLst>
              <p:tags r:id="rId5"/>
            </p:custDataLst>
          </p:nvPr>
        </p:nvSpPr>
        <p:spPr bwMode="auto">
          <a:xfrm>
            <a:off x="717550" y="5586413"/>
            <a:ext cx="7772400" cy="212725"/>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The analysis assumes that incremental debt is used to repurchase equity and vice versa. Tax rate is assumed to be 35%.  Default probabilities are based on 15-year cumulative empirical default rates as per S&amp;P.  Distress costs are assumed to be 20% of firm value.</a:t>
            </a:r>
          </a:p>
        </p:txBody>
      </p:sp>
      <p:sp>
        <p:nvSpPr>
          <p:cNvPr id="31756" name="Text Box 12"/>
          <p:cNvSpPr txBox="1">
            <a:spLocks noChangeArrowheads="1"/>
          </p:cNvSpPr>
          <p:nvPr/>
        </p:nvSpPr>
        <p:spPr bwMode="auto">
          <a:xfrm>
            <a:off x="2462213" y="3140075"/>
            <a:ext cx="889000" cy="244475"/>
          </a:xfrm>
          <a:prstGeom prst="rect">
            <a:avLst/>
          </a:prstGeom>
          <a:noFill/>
          <a:ln w="12700">
            <a:noFill/>
            <a:miter lim="800000"/>
            <a:headEnd/>
            <a:tailEnd/>
          </a:ln>
        </p:spPr>
        <p:txBody>
          <a:bodyPr>
            <a:spAutoFit/>
          </a:bodyPr>
          <a:lstStyle/>
          <a:p>
            <a:pPr>
              <a:spcBef>
                <a:spcPct val="50000"/>
              </a:spcBef>
            </a:pPr>
            <a:r>
              <a:rPr lang="en-US" sz="1000" b="1"/>
              <a:t>Pro Forma</a:t>
            </a:r>
          </a:p>
        </p:txBody>
      </p:sp>
      <p:sp>
        <p:nvSpPr>
          <p:cNvPr id="31757" name="Line 13"/>
          <p:cNvSpPr>
            <a:spLocks noChangeShapeType="1"/>
          </p:cNvSpPr>
          <p:nvPr/>
        </p:nvSpPr>
        <p:spPr bwMode="auto">
          <a:xfrm>
            <a:off x="3025775" y="3376613"/>
            <a:ext cx="68263" cy="223837"/>
          </a:xfrm>
          <a:prstGeom prst="line">
            <a:avLst/>
          </a:prstGeom>
          <a:noFill/>
          <a:ln w="12700">
            <a:solidFill>
              <a:schemeClr val="tx1"/>
            </a:solidFill>
            <a:round/>
            <a:headEnd/>
            <a:tailEnd type="triangle" w="sm" len="sm"/>
          </a:ln>
        </p:spPr>
        <p:txBody>
          <a:bodyPr wrap="none" anchor="ctr"/>
          <a:lstStyle/>
          <a:p>
            <a:endParaRPr lang="en-US"/>
          </a:p>
        </p:txBody>
      </p:sp>
      <p:sp>
        <p:nvSpPr>
          <p:cNvPr id="31758" name="Text Box 14"/>
          <p:cNvSpPr txBox="1">
            <a:spLocks noChangeArrowheads="1"/>
          </p:cNvSpPr>
          <p:nvPr/>
        </p:nvSpPr>
        <p:spPr bwMode="auto">
          <a:xfrm>
            <a:off x="3429000" y="3656013"/>
            <a:ext cx="889000" cy="244475"/>
          </a:xfrm>
          <a:prstGeom prst="rect">
            <a:avLst/>
          </a:prstGeom>
          <a:noFill/>
          <a:ln w="12700">
            <a:noFill/>
            <a:miter lim="800000"/>
            <a:headEnd/>
            <a:tailEnd/>
          </a:ln>
        </p:spPr>
        <p:txBody>
          <a:bodyPr>
            <a:spAutoFit/>
          </a:bodyPr>
          <a:lstStyle/>
          <a:p>
            <a:pPr>
              <a:spcBef>
                <a:spcPct val="50000"/>
              </a:spcBef>
            </a:pPr>
            <a:r>
              <a:rPr lang="en-US" sz="1000" b="1"/>
              <a:t>Current</a:t>
            </a:r>
          </a:p>
        </p:txBody>
      </p:sp>
      <p:sp>
        <p:nvSpPr>
          <p:cNvPr id="31759" name="Line 15"/>
          <p:cNvSpPr>
            <a:spLocks noChangeShapeType="1"/>
          </p:cNvSpPr>
          <p:nvPr/>
        </p:nvSpPr>
        <p:spPr bwMode="auto">
          <a:xfrm>
            <a:off x="3903663" y="3492500"/>
            <a:ext cx="68262" cy="223838"/>
          </a:xfrm>
          <a:prstGeom prst="line">
            <a:avLst/>
          </a:prstGeom>
          <a:noFill/>
          <a:ln w="12700">
            <a:solidFill>
              <a:schemeClr val="tx1"/>
            </a:solidFill>
            <a:round/>
            <a:headEnd type="triangle" w="sm" len="sm"/>
            <a:tailEnd type="none" w="sm" len="sm"/>
          </a:ln>
        </p:spPr>
        <p:txBody>
          <a:bodyPr wrap="none" anchor="ctr"/>
          <a:lstStyle/>
          <a:p>
            <a:endParaRPr lang="en-US"/>
          </a:p>
        </p:txBody>
      </p:sp>
      <p:pic>
        <p:nvPicPr>
          <p:cNvPr id="31760" name="Picture 16"/>
          <p:cNvPicPr>
            <a:picLocks noChangeAspect="1" noChangeArrowheads="1"/>
          </p:cNvPicPr>
          <p:nvPr/>
        </p:nvPicPr>
        <p:blipFill>
          <a:blip r:embed="rId9" cstate="print"/>
          <a:srcRect/>
          <a:stretch>
            <a:fillRect/>
          </a:stretch>
        </p:blipFill>
        <p:spPr bwMode="auto">
          <a:xfrm>
            <a:off x="1277938" y="5351463"/>
            <a:ext cx="6554787" cy="111125"/>
          </a:xfrm>
          <a:prstGeom prst="rect">
            <a:avLst/>
          </a:prstGeom>
          <a:noFill/>
          <a:ln w="12700">
            <a:noFill/>
            <a:miter lim="800000"/>
            <a:headEnd/>
            <a:tailEnd/>
          </a:ln>
        </p:spPr>
      </p:pic>
      <p:sp>
        <p:nvSpPr>
          <p:cNvPr id="31761" name="Text Box 17"/>
          <p:cNvSpPr txBox="1">
            <a:spLocks noChangeArrowheads="1"/>
          </p:cNvSpPr>
          <p:nvPr/>
        </p:nvSpPr>
        <p:spPr bwMode="auto">
          <a:xfrm>
            <a:off x="682625" y="5284788"/>
            <a:ext cx="577850" cy="228600"/>
          </a:xfrm>
          <a:prstGeom prst="rect">
            <a:avLst/>
          </a:prstGeom>
          <a:noFill/>
          <a:ln w="12700">
            <a:noFill/>
            <a:miter lim="800000"/>
            <a:headEnd/>
            <a:tailEnd/>
          </a:ln>
        </p:spPr>
        <p:txBody>
          <a:bodyPr wrap="none">
            <a:spAutoFit/>
          </a:bodyPr>
          <a:lstStyle/>
          <a:p>
            <a:r>
              <a:rPr lang="en-US" sz="900" b="1"/>
              <a:t>Rating:</a:t>
            </a:r>
          </a:p>
        </p:txBody>
      </p:sp>
      <p:sp>
        <p:nvSpPr>
          <p:cNvPr id="19"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Target Capital Structure: Adjusted Present Value Approach</a:t>
            </a: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a:spLocks noGrp="1"/>
          </p:cNvSpPr>
          <p:nvPr>
            <p:ph type="sldNum" sz="quarter" idx="10"/>
          </p:nvPr>
        </p:nvSpPr>
        <p:spPr>
          <a:noFill/>
        </p:spPr>
        <p:txBody>
          <a:bodyPr/>
          <a:lstStyle/>
          <a:p>
            <a:pPr defTabSz="950913"/>
            <a:fld id="{DE3E82DC-3DE3-4F71-995D-F0125E532E46}" type="slidenum">
              <a:rPr smtClean="0"/>
              <a:pPr defTabSz="950913"/>
              <a:t>25</a:t>
            </a:fld>
            <a:endParaRPr lang="en-US" smtClean="0"/>
          </a:p>
        </p:txBody>
      </p:sp>
      <p:pic>
        <p:nvPicPr>
          <p:cNvPr id="32771" name="Picture 2"/>
          <p:cNvPicPr>
            <a:picLocks noChangeAspect="1" noChangeArrowheads="1"/>
          </p:cNvPicPr>
          <p:nvPr/>
        </p:nvPicPr>
        <p:blipFill>
          <a:blip r:embed="rId11" cstate="print"/>
          <a:srcRect/>
          <a:stretch>
            <a:fillRect/>
          </a:stretch>
        </p:blipFill>
        <p:spPr bwMode="auto">
          <a:xfrm>
            <a:off x="4524375" y="3848100"/>
            <a:ext cx="3998913" cy="1993900"/>
          </a:xfrm>
          <a:prstGeom prst="rect">
            <a:avLst/>
          </a:prstGeom>
          <a:noFill/>
          <a:ln w="12700">
            <a:noFill/>
            <a:miter lim="800000"/>
            <a:headEnd/>
            <a:tailEnd/>
          </a:ln>
        </p:spPr>
      </p:pic>
      <p:sp>
        <p:nvSpPr>
          <p:cNvPr id="32772" name="MASTER_ITEMText1"/>
          <p:cNvSpPr>
            <a:spLocks noGrp="1" noChangeArrowheads="1"/>
          </p:cNvSpPr>
          <p:nvPr>
            <p:ph type="body" sz="half" idx="2"/>
            <p:custDataLst>
              <p:tags r:id="rId2"/>
            </p:custDataLst>
          </p:nvPr>
        </p:nvSpPr>
        <p:spPr>
          <a:xfrm>
            <a:off x="506413" y="1127125"/>
            <a:ext cx="3665537" cy="4810125"/>
          </a:xfrm>
          <a:noFill/>
        </p:spPr>
        <p:txBody>
          <a:bodyPr/>
          <a:lstStyle/>
          <a:p>
            <a:pPr marL="0" indent="0"/>
            <a:r>
              <a:rPr lang="en-US" sz="1500" smtClean="0"/>
              <a:t>Impact of capital structure on EPS</a:t>
            </a:r>
          </a:p>
          <a:p>
            <a:pPr lvl="2"/>
            <a:r>
              <a:rPr lang="en-US" sz="1400" smtClean="0"/>
              <a:t>We looked at historical operating income volatility to estimate the Company’s business risk for different levels of leverage</a:t>
            </a:r>
            <a:endParaRPr lang="en-US" sz="1400" baseline="30000" smtClean="0"/>
          </a:p>
          <a:p>
            <a:pPr lvl="2"/>
            <a:r>
              <a:rPr lang="en-US" sz="1400" smtClean="0"/>
              <a:t>The model pro-formas various amounts of leverage and estimates both the expected EPS and EPS volatility</a:t>
            </a:r>
          </a:p>
          <a:p>
            <a:pPr lvl="2"/>
            <a:r>
              <a:rPr lang="en-US" sz="1400" smtClean="0"/>
              <a:t>The results of this analysis show that increasing leverage results in increased EPS, however it also results in increased volatility of EPS</a:t>
            </a:r>
          </a:p>
          <a:p>
            <a:pPr lvl="2"/>
            <a:r>
              <a:rPr lang="en-US" sz="1400" smtClean="0"/>
              <a:t>Different points on this EPS-EPS Volatility graph represent efficient risk-return trade-offs and form an ‘efficient frontier’ of capital structure</a:t>
            </a:r>
          </a:p>
          <a:p>
            <a:pPr lvl="2"/>
            <a:endParaRPr lang="en-US" sz="1400" smtClean="0"/>
          </a:p>
          <a:p>
            <a:pPr lvl="2"/>
            <a:endParaRPr lang="en-US" sz="1400" smtClean="0"/>
          </a:p>
        </p:txBody>
      </p:sp>
      <p:sp>
        <p:nvSpPr>
          <p:cNvPr id="32773" name="MessageStatement"/>
          <p:cNvSpPr>
            <a:spLocks noChangeArrowheads="1"/>
          </p:cNvSpPr>
          <p:nvPr>
            <p:custDataLst>
              <p:tags r:id="rId3"/>
            </p:custDataLst>
          </p:nvPr>
        </p:nvSpPr>
        <p:spPr bwMode="gray">
          <a:xfrm>
            <a:off x="688975" y="5929313"/>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Company’s reduced leverage will marginally decrease its EPS volatility. </a:t>
            </a:r>
          </a:p>
        </p:txBody>
      </p:sp>
      <p:sp>
        <p:nvSpPr>
          <p:cNvPr id="32774" name="MASTER_ITEMObjectBox2"/>
          <p:cNvSpPr>
            <a:spLocks noChangeArrowheads="1"/>
          </p:cNvSpPr>
          <p:nvPr>
            <p:custDataLst>
              <p:tags r:id="rId4"/>
            </p:custDataLst>
          </p:nvPr>
        </p:nvSpPr>
        <p:spPr bwMode="auto">
          <a:xfrm>
            <a:off x="4525963" y="3721100"/>
            <a:ext cx="3905250" cy="21240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000" b="1">
              <a:solidFill>
                <a:schemeClr val="accent1"/>
              </a:solidFill>
            </a:endParaRPr>
          </a:p>
        </p:txBody>
      </p:sp>
      <p:sp>
        <p:nvSpPr>
          <p:cNvPr id="32775" name="MASTER_ITEMObjectTitle2"/>
          <p:cNvSpPr>
            <a:spLocks noChangeArrowheads="1"/>
          </p:cNvSpPr>
          <p:nvPr>
            <p:custDataLst>
              <p:tags r:id="rId5"/>
            </p:custDataLst>
          </p:nvPr>
        </p:nvSpPr>
        <p:spPr bwMode="ltGray">
          <a:xfrm>
            <a:off x="4525963" y="3479800"/>
            <a:ext cx="3905250"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Predicted EPS Changes with Increases in Leverage</a:t>
            </a:r>
          </a:p>
        </p:txBody>
      </p:sp>
      <p:sp>
        <p:nvSpPr>
          <p:cNvPr id="32776" name="Text Box 8"/>
          <p:cNvSpPr txBox="1">
            <a:spLocks noChangeArrowheads="1"/>
          </p:cNvSpPr>
          <p:nvPr>
            <p:custDataLst>
              <p:tags r:id="rId6"/>
            </p:custDataLst>
          </p:nvPr>
        </p:nvSpPr>
        <p:spPr bwMode="auto">
          <a:xfrm>
            <a:off x="2209800" y="6359525"/>
            <a:ext cx="6234113" cy="21590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We estimate the trade-off between EPS and EPS volatility for each level of leverage. The cost of debt is adjusted to reflect the Company’s financial profile. EPS volatility is based on historical EBIT volatility, where unexpected changes in EBIT determine the distribution of EPS.</a:t>
            </a:r>
          </a:p>
        </p:txBody>
      </p:sp>
      <p:sp>
        <p:nvSpPr>
          <p:cNvPr id="32777" name="Text Box 9"/>
          <p:cNvSpPr txBox="1">
            <a:spLocks noChangeArrowheads="1"/>
          </p:cNvSpPr>
          <p:nvPr/>
        </p:nvSpPr>
        <p:spPr bwMode="auto">
          <a:xfrm>
            <a:off x="6719888" y="3835400"/>
            <a:ext cx="758825" cy="198438"/>
          </a:xfrm>
          <a:prstGeom prst="rect">
            <a:avLst/>
          </a:prstGeom>
          <a:noFill/>
          <a:ln w="12700">
            <a:noFill/>
            <a:miter lim="800000"/>
            <a:headEnd/>
            <a:tailEnd/>
          </a:ln>
        </p:spPr>
        <p:txBody>
          <a:bodyPr>
            <a:spAutoFit/>
          </a:bodyPr>
          <a:lstStyle/>
          <a:p>
            <a:pPr>
              <a:spcBef>
                <a:spcPct val="50000"/>
              </a:spcBef>
            </a:pPr>
            <a:r>
              <a:rPr lang="en-US" sz="700" b="1"/>
              <a:t>Current</a:t>
            </a:r>
          </a:p>
        </p:txBody>
      </p:sp>
      <p:sp>
        <p:nvSpPr>
          <p:cNvPr id="32778" name="Line 10"/>
          <p:cNvSpPr>
            <a:spLocks noChangeShapeType="1"/>
          </p:cNvSpPr>
          <p:nvPr/>
        </p:nvSpPr>
        <p:spPr bwMode="auto">
          <a:xfrm>
            <a:off x="7242175" y="3989388"/>
            <a:ext cx="128588" cy="104775"/>
          </a:xfrm>
          <a:prstGeom prst="line">
            <a:avLst/>
          </a:prstGeom>
          <a:noFill/>
          <a:ln w="12700">
            <a:solidFill>
              <a:schemeClr val="tx1"/>
            </a:solidFill>
            <a:round/>
            <a:headEnd/>
            <a:tailEnd type="triangle" w="sm" len="sm"/>
          </a:ln>
        </p:spPr>
        <p:txBody>
          <a:bodyPr wrap="none" anchor="ctr"/>
          <a:lstStyle/>
          <a:p>
            <a:endParaRPr lang="en-US"/>
          </a:p>
        </p:txBody>
      </p:sp>
      <p:sp>
        <p:nvSpPr>
          <p:cNvPr id="32779" name="Text Box 11"/>
          <p:cNvSpPr txBox="1">
            <a:spLocks noChangeArrowheads="1"/>
          </p:cNvSpPr>
          <p:nvPr/>
        </p:nvSpPr>
        <p:spPr bwMode="auto">
          <a:xfrm>
            <a:off x="5610225" y="3868738"/>
            <a:ext cx="1044575" cy="304800"/>
          </a:xfrm>
          <a:prstGeom prst="rect">
            <a:avLst/>
          </a:prstGeom>
          <a:noFill/>
          <a:ln w="12700">
            <a:noFill/>
            <a:miter lim="800000"/>
            <a:headEnd/>
            <a:tailEnd/>
          </a:ln>
        </p:spPr>
        <p:txBody>
          <a:bodyPr>
            <a:spAutoFit/>
          </a:bodyPr>
          <a:lstStyle/>
          <a:p>
            <a:pPr>
              <a:spcBef>
                <a:spcPct val="50000"/>
              </a:spcBef>
            </a:pPr>
            <a:r>
              <a:rPr lang="en-US" sz="700" b="1"/>
              <a:t>Pro Forma for Dispositions</a:t>
            </a:r>
          </a:p>
        </p:txBody>
      </p:sp>
      <p:sp>
        <p:nvSpPr>
          <p:cNvPr id="32780" name="Line 12"/>
          <p:cNvSpPr>
            <a:spLocks noChangeShapeType="1"/>
          </p:cNvSpPr>
          <p:nvPr/>
        </p:nvSpPr>
        <p:spPr bwMode="auto">
          <a:xfrm flipH="1" flipV="1">
            <a:off x="6478588" y="4048125"/>
            <a:ext cx="149225" cy="114300"/>
          </a:xfrm>
          <a:prstGeom prst="line">
            <a:avLst/>
          </a:prstGeom>
          <a:noFill/>
          <a:ln w="12700">
            <a:solidFill>
              <a:schemeClr val="tx1"/>
            </a:solidFill>
            <a:round/>
            <a:headEnd type="triangle" w="sm" len="sm"/>
            <a:tailEnd type="none" w="sm" len="sm"/>
          </a:ln>
        </p:spPr>
        <p:txBody>
          <a:bodyPr wrap="none" anchor="ctr"/>
          <a:lstStyle/>
          <a:p>
            <a:endParaRPr lang="en-US"/>
          </a:p>
        </p:txBody>
      </p:sp>
      <p:sp>
        <p:nvSpPr>
          <p:cNvPr id="32781" name="Line 13"/>
          <p:cNvSpPr>
            <a:spLocks noChangeShapeType="1"/>
          </p:cNvSpPr>
          <p:nvPr/>
        </p:nvSpPr>
        <p:spPr bwMode="auto">
          <a:xfrm flipV="1">
            <a:off x="6670675" y="3841750"/>
            <a:ext cx="0" cy="1630363"/>
          </a:xfrm>
          <a:prstGeom prst="line">
            <a:avLst/>
          </a:prstGeom>
          <a:noFill/>
          <a:ln w="12700">
            <a:solidFill>
              <a:schemeClr val="tx1"/>
            </a:solidFill>
            <a:prstDash val="sysDot"/>
            <a:round/>
            <a:headEnd/>
            <a:tailEnd/>
          </a:ln>
        </p:spPr>
        <p:txBody>
          <a:bodyPr wrap="none" anchor="ctr"/>
          <a:lstStyle/>
          <a:p>
            <a:endParaRPr lang="en-US"/>
          </a:p>
        </p:txBody>
      </p:sp>
      <p:sp>
        <p:nvSpPr>
          <p:cNvPr id="32782" name="Line 14"/>
          <p:cNvSpPr>
            <a:spLocks noChangeShapeType="1"/>
          </p:cNvSpPr>
          <p:nvPr/>
        </p:nvSpPr>
        <p:spPr bwMode="auto">
          <a:xfrm flipV="1">
            <a:off x="7407275" y="3841750"/>
            <a:ext cx="0" cy="1639888"/>
          </a:xfrm>
          <a:prstGeom prst="line">
            <a:avLst/>
          </a:prstGeom>
          <a:noFill/>
          <a:ln w="12700">
            <a:solidFill>
              <a:schemeClr val="tx1"/>
            </a:solidFill>
            <a:prstDash val="sysDot"/>
            <a:round/>
            <a:headEnd/>
            <a:tailEnd/>
          </a:ln>
        </p:spPr>
        <p:txBody>
          <a:bodyPr wrap="none" anchor="ctr"/>
          <a:lstStyle/>
          <a:p>
            <a:endParaRPr lang="en-US"/>
          </a:p>
        </p:txBody>
      </p:sp>
      <p:grpSp>
        <p:nvGrpSpPr>
          <p:cNvPr id="2" name="Group 15"/>
          <p:cNvGrpSpPr>
            <a:grpSpLocks/>
          </p:cNvGrpSpPr>
          <p:nvPr/>
        </p:nvGrpSpPr>
        <p:grpSpPr bwMode="auto">
          <a:xfrm>
            <a:off x="4525963" y="1068388"/>
            <a:ext cx="3905250" cy="2346325"/>
            <a:chOff x="2851" y="673"/>
            <a:chExt cx="2460" cy="1478"/>
          </a:xfrm>
        </p:grpSpPr>
        <p:sp>
          <p:nvSpPr>
            <p:cNvPr id="32788" name="Line 16"/>
            <p:cNvSpPr>
              <a:spLocks noChangeShapeType="1"/>
            </p:cNvSpPr>
            <p:nvPr/>
          </p:nvSpPr>
          <p:spPr bwMode="auto">
            <a:xfrm>
              <a:off x="3129" y="1774"/>
              <a:ext cx="2070" cy="1"/>
            </a:xfrm>
            <a:prstGeom prst="line">
              <a:avLst/>
            </a:prstGeom>
            <a:noFill/>
            <a:ln w="0">
              <a:solidFill>
                <a:srgbClr val="FFFFFF"/>
              </a:solidFill>
              <a:round/>
              <a:headEnd/>
              <a:tailEnd/>
            </a:ln>
          </p:spPr>
          <p:txBody>
            <a:bodyPr/>
            <a:lstStyle/>
            <a:p>
              <a:endParaRPr lang="en-US"/>
            </a:p>
          </p:txBody>
        </p:sp>
        <p:sp>
          <p:nvSpPr>
            <p:cNvPr id="32789" name="Line 17"/>
            <p:cNvSpPr>
              <a:spLocks noChangeShapeType="1"/>
            </p:cNvSpPr>
            <p:nvPr/>
          </p:nvSpPr>
          <p:spPr bwMode="auto">
            <a:xfrm>
              <a:off x="3129" y="1622"/>
              <a:ext cx="2070" cy="1"/>
            </a:xfrm>
            <a:prstGeom prst="line">
              <a:avLst/>
            </a:prstGeom>
            <a:noFill/>
            <a:ln w="0">
              <a:solidFill>
                <a:srgbClr val="FFFFFF"/>
              </a:solidFill>
              <a:round/>
              <a:headEnd/>
              <a:tailEnd/>
            </a:ln>
          </p:spPr>
          <p:txBody>
            <a:bodyPr/>
            <a:lstStyle/>
            <a:p>
              <a:endParaRPr lang="en-US"/>
            </a:p>
          </p:txBody>
        </p:sp>
        <p:sp>
          <p:nvSpPr>
            <p:cNvPr id="32790" name="Line 18"/>
            <p:cNvSpPr>
              <a:spLocks noChangeShapeType="1"/>
            </p:cNvSpPr>
            <p:nvPr/>
          </p:nvSpPr>
          <p:spPr bwMode="auto">
            <a:xfrm>
              <a:off x="3129" y="1470"/>
              <a:ext cx="2070" cy="1"/>
            </a:xfrm>
            <a:prstGeom prst="line">
              <a:avLst/>
            </a:prstGeom>
            <a:noFill/>
            <a:ln w="0">
              <a:solidFill>
                <a:srgbClr val="FFFFFF"/>
              </a:solidFill>
              <a:round/>
              <a:headEnd/>
              <a:tailEnd/>
            </a:ln>
          </p:spPr>
          <p:txBody>
            <a:bodyPr/>
            <a:lstStyle/>
            <a:p>
              <a:endParaRPr lang="en-US"/>
            </a:p>
          </p:txBody>
        </p:sp>
        <p:sp>
          <p:nvSpPr>
            <p:cNvPr id="32791" name="Line 19"/>
            <p:cNvSpPr>
              <a:spLocks noChangeShapeType="1"/>
            </p:cNvSpPr>
            <p:nvPr/>
          </p:nvSpPr>
          <p:spPr bwMode="auto">
            <a:xfrm>
              <a:off x="3129" y="1312"/>
              <a:ext cx="2070" cy="1"/>
            </a:xfrm>
            <a:prstGeom prst="line">
              <a:avLst/>
            </a:prstGeom>
            <a:noFill/>
            <a:ln w="0">
              <a:solidFill>
                <a:srgbClr val="FFFFFF"/>
              </a:solidFill>
              <a:round/>
              <a:headEnd/>
              <a:tailEnd/>
            </a:ln>
          </p:spPr>
          <p:txBody>
            <a:bodyPr/>
            <a:lstStyle/>
            <a:p>
              <a:endParaRPr lang="en-US"/>
            </a:p>
          </p:txBody>
        </p:sp>
        <p:sp>
          <p:nvSpPr>
            <p:cNvPr id="32792" name="Line 20"/>
            <p:cNvSpPr>
              <a:spLocks noChangeShapeType="1"/>
            </p:cNvSpPr>
            <p:nvPr/>
          </p:nvSpPr>
          <p:spPr bwMode="auto">
            <a:xfrm>
              <a:off x="3129" y="1159"/>
              <a:ext cx="2070" cy="1"/>
            </a:xfrm>
            <a:prstGeom prst="line">
              <a:avLst/>
            </a:prstGeom>
            <a:noFill/>
            <a:ln w="0">
              <a:solidFill>
                <a:srgbClr val="FFFFFF"/>
              </a:solidFill>
              <a:round/>
              <a:headEnd/>
              <a:tailEnd/>
            </a:ln>
          </p:spPr>
          <p:txBody>
            <a:bodyPr/>
            <a:lstStyle/>
            <a:p>
              <a:endParaRPr lang="en-US"/>
            </a:p>
          </p:txBody>
        </p:sp>
        <p:sp>
          <p:nvSpPr>
            <p:cNvPr id="32793" name="Line 21"/>
            <p:cNvSpPr>
              <a:spLocks noChangeShapeType="1"/>
            </p:cNvSpPr>
            <p:nvPr/>
          </p:nvSpPr>
          <p:spPr bwMode="auto">
            <a:xfrm>
              <a:off x="3129" y="1007"/>
              <a:ext cx="2070" cy="1"/>
            </a:xfrm>
            <a:prstGeom prst="line">
              <a:avLst/>
            </a:prstGeom>
            <a:noFill/>
            <a:ln w="0">
              <a:solidFill>
                <a:srgbClr val="FFFFFF"/>
              </a:solidFill>
              <a:round/>
              <a:headEnd/>
              <a:tailEnd/>
            </a:ln>
          </p:spPr>
          <p:txBody>
            <a:bodyPr/>
            <a:lstStyle/>
            <a:p>
              <a:endParaRPr lang="en-US"/>
            </a:p>
          </p:txBody>
        </p:sp>
        <p:sp>
          <p:nvSpPr>
            <p:cNvPr id="32794" name="Line 22"/>
            <p:cNvSpPr>
              <a:spLocks noChangeShapeType="1"/>
            </p:cNvSpPr>
            <p:nvPr/>
          </p:nvSpPr>
          <p:spPr bwMode="auto">
            <a:xfrm>
              <a:off x="3129" y="1007"/>
              <a:ext cx="1" cy="920"/>
            </a:xfrm>
            <a:prstGeom prst="line">
              <a:avLst/>
            </a:prstGeom>
            <a:noFill/>
            <a:ln w="0">
              <a:solidFill>
                <a:srgbClr val="000000"/>
              </a:solidFill>
              <a:round/>
              <a:headEnd/>
              <a:tailEnd/>
            </a:ln>
          </p:spPr>
          <p:txBody>
            <a:bodyPr/>
            <a:lstStyle/>
            <a:p>
              <a:endParaRPr lang="en-US"/>
            </a:p>
          </p:txBody>
        </p:sp>
        <p:sp>
          <p:nvSpPr>
            <p:cNvPr id="32795" name="Line 23"/>
            <p:cNvSpPr>
              <a:spLocks noChangeShapeType="1"/>
            </p:cNvSpPr>
            <p:nvPr/>
          </p:nvSpPr>
          <p:spPr bwMode="auto">
            <a:xfrm>
              <a:off x="3111" y="1927"/>
              <a:ext cx="18" cy="1"/>
            </a:xfrm>
            <a:prstGeom prst="line">
              <a:avLst/>
            </a:prstGeom>
            <a:noFill/>
            <a:ln w="0">
              <a:solidFill>
                <a:srgbClr val="000000"/>
              </a:solidFill>
              <a:round/>
              <a:headEnd/>
              <a:tailEnd/>
            </a:ln>
          </p:spPr>
          <p:txBody>
            <a:bodyPr/>
            <a:lstStyle/>
            <a:p>
              <a:endParaRPr lang="en-US"/>
            </a:p>
          </p:txBody>
        </p:sp>
        <p:sp>
          <p:nvSpPr>
            <p:cNvPr id="32796" name="Line 24"/>
            <p:cNvSpPr>
              <a:spLocks noChangeShapeType="1"/>
            </p:cNvSpPr>
            <p:nvPr/>
          </p:nvSpPr>
          <p:spPr bwMode="auto">
            <a:xfrm>
              <a:off x="3111" y="1774"/>
              <a:ext cx="18" cy="1"/>
            </a:xfrm>
            <a:prstGeom prst="line">
              <a:avLst/>
            </a:prstGeom>
            <a:noFill/>
            <a:ln w="0">
              <a:solidFill>
                <a:srgbClr val="000000"/>
              </a:solidFill>
              <a:round/>
              <a:headEnd/>
              <a:tailEnd/>
            </a:ln>
          </p:spPr>
          <p:txBody>
            <a:bodyPr/>
            <a:lstStyle/>
            <a:p>
              <a:endParaRPr lang="en-US"/>
            </a:p>
          </p:txBody>
        </p:sp>
        <p:sp>
          <p:nvSpPr>
            <p:cNvPr id="32797" name="Line 25"/>
            <p:cNvSpPr>
              <a:spLocks noChangeShapeType="1"/>
            </p:cNvSpPr>
            <p:nvPr/>
          </p:nvSpPr>
          <p:spPr bwMode="auto">
            <a:xfrm>
              <a:off x="3111" y="1622"/>
              <a:ext cx="18" cy="1"/>
            </a:xfrm>
            <a:prstGeom prst="line">
              <a:avLst/>
            </a:prstGeom>
            <a:noFill/>
            <a:ln w="0">
              <a:solidFill>
                <a:srgbClr val="000000"/>
              </a:solidFill>
              <a:round/>
              <a:headEnd/>
              <a:tailEnd/>
            </a:ln>
          </p:spPr>
          <p:txBody>
            <a:bodyPr/>
            <a:lstStyle/>
            <a:p>
              <a:endParaRPr lang="en-US"/>
            </a:p>
          </p:txBody>
        </p:sp>
        <p:sp>
          <p:nvSpPr>
            <p:cNvPr id="32798" name="Line 26"/>
            <p:cNvSpPr>
              <a:spLocks noChangeShapeType="1"/>
            </p:cNvSpPr>
            <p:nvPr/>
          </p:nvSpPr>
          <p:spPr bwMode="auto">
            <a:xfrm>
              <a:off x="3111" y="1470"/>
              <a:ext cx="18" cy="1"/>
            </a:xfrm>
            <a:prstGeom prst="line">
              <a:avLst/>
            </a:prstGeom>
            <a:noFill/>
            <a:ln w="0">
              <a:solidFill>
                <a:srgbClr val="000000"/>
              </a:solidFill>
              <a:round/>
              <a:headEnd/>
              <a:tailEnd/>
            </a:ln>
          </p:spPr>
          <p:txBody>
            <a:bodyPr/>
            <a:lstStyle/>
            <a:p>
              <a:endParaRPr lang="en-US"/>
            </a:p>
          </p:txBody>
        </p:sp>
        <p:sp>
          <p:nvSpPr>
            <p:cNvPr id="32799" name="Line 27"/>
            <p:cNvSpPr>
              <a:spLocks noChangeShapeType="1"/>
            </p:cNvSpPr>
            <p:nvPr/>
          </p:nvSpPr>
          <p:spPr bwMode="auto">
            <a:xfrm>
              <a:off x="3111" y="1312"/>
              <a:ext cx="18" cy="1"/>
            </a:xfrm>
            <a:prstGeom prst="line">
              <a:avLst/>
            </a:prstGeom>
            <a:noFill/>
            <a:ln w="0">
              <a:solidFill>
                <a:srgbClr val="000000"/>
              </a:solidFill>
              <a:round/>
              <a:headEnd/>
              <a:tailEnd/>
            </a:ln>
          </p:spPr>
          <p:txBody>
            <a:bodyPr/>
            <a:lstStyle/>
            <a:p>
              <a:endParaRPr lang="en-US"/>
            </a:p>
          </p:txBody>
        </p:sp>
        <p:sp>
          <p:nvSpPr>
            <p:cNvPr id="32800" name="Line 28"/>
            <p:cNvSpPr>
              <a:spLocks noChangeShapeType="1"/>
            </p:cNvSpPr>
            <p:nvPr/>
          </p:nvSpPr>
          <p:spPr bwMode="auto">
            <a:xfrm>
              <a:off x="3111" y="1159"/>
              <a:ext cx="18" cy="1"/>
            </a:xfrm>
            <a:prstGeom prst="line">
              <a:avLst/>
            </a:prstGeom>
            <a:noFill/>
            <a:ln w="0">
              <a:solidFill>
                <a:srgbClr val="000000"/>
              </a:solidFill>
              <a:round/>
              <a:headEnd/>
              <a:tailEnd/>
            </a:ln>
          </p:spPr>
          <p:txBody>
            <a:bodyPr/>
            <a:lstStyle/>
            <a:p>
              <a:endParaRPr lang="en-US"/>
            </a:p>
          </p:txBody>
        </p:sp>
        <p:sp>
          <p:nvSpPr>
            <p:cNvPr id="32801" name="Line 29"/>
            <p:cNvSpPr>
              <a:spLocks noChangeShapeType="1"/>
            </p:cNvSpPr>
            <p:nvPr/>
          </p:nvSpPr>
          <p:spPr bwMode="auto">
            <a:xfrm>
              <a:off x="3111" y="1007"/>
              <a:ext cx="18" cy="1"/>
            </a:xfrm>
            <a:prstGeom prst="line">
              <a:avLst/>
            </a:prstGeom>
            <a:noFill/>
            <a:ln w="0">
              <a:solidFill>
                <a:srgbClr val="000000"/>
              </a:solidFill>
              <a:round/>
              <a:headEnd/>
              <a:tailEnd/>
            </a:ln>
          </p:spPr>
          <p:txBody>
            <a:bodyPr/>
            <a:lstStyle/>
            <a:p>
              <a:endParaRPr lang="en-US"/>
            </a:p>
          </p:txBody>
        </p:sp>
        <p:sp>
          <p:nvSpPr>
            <p:cNvPr id="32802" name="Line 30"/>
            <p:cNvSpPr>
              <a:spLocks noChangeShapeType="1"/>
            </p:cNvSpPr>
            <p:nvPr/>
          </p:nvSpPr>
          <p:spPr bwMode="auto">
            <a:xfrm>
              <a:off x="3129" y="1927"/>
              <a:ext cx="2070" cy="1"/>
            </a:xfrm>
            <a:prstGeom prst="line">
              <a:avLst/>
            </a:prstGeom>
            <a:noFill/>
            <a:ln w="0">
              <a:solidFill>
                <a:srgbClr val="000000"/>
              </a:solidFill>
              <a:round/>
              <a:headEnd/>
              <a:tailEnd/>
            </a:ln>
          </p:spPr>
          <p:txBody>
            <a:bodyPr/>
            <a:lstStyle/>
            <a:p>
              <a:endParaRPr lang="en-US"/>
            </a:p>
          </p:txBody>
        </p:sp>
        <p:sp>
          <p:nvSpPr>
            <p:cNvPr id="32803" name="Line 31"/>
            <p:cNvSpPr>
              <a:spLocks noChangeShapeType="1"/>
            </p:cNvSpPr>
            <p:nvPr/>
          </p:nvSpPr>
          <p:spPr bwMode="auto">
            <a:xfrm flipV="1">
              <a:off x="3129" y="1927"/>
              <a:ext cx="1" cy="18"/>
            </a:xfrm>
            <a:prstGeom prst="line">
              <a:avLst/>
            </a:prstGeom>
            <a:noFill/>
            <a:ln w="0">
              <a:solidFill>
                <a:srgbClr val="000000"/>
              </a:solidFill>
              <a:round/>
              <a:headEnd/>
              <a:tailEnd/>
            </a:ln>
          </p:spPr>
          <p:txBody>
            <a:bodyPr/>
            <a:lstStyle/>
            <a:p>
              <a:endParaRPr lang="en-US"/>
            </a:p>
          </p:txBody>
        </p:sp>
        <p:sp>
          <p:nvSpPr>
            <p:cNvPr id="32804" name="Line 32"/>
            <p:cNvSpPr>
              <a:spLocks noChangeShapeType="1"/>
            </p:cNvSpPr>
            <p:nvPr/>
          </p:nvSpPr>
          <p:spPr bwMode="auto">
            <a:xfrm flipV="1">
              <a:off x="3391" y="1927"/>
              <a:ext cx="1" cy="18"/>
            </a:xfrm>
            <a:prstGeom prst="line">
              <a:avLst/>
            </a:prstGeom>
            <a:noFill/>
            <a:ln w="0">
              <a:solidFill>
                <a:srgbClr val="000000"/>
              </a:solidFill>
              <a:round/>
              <a:headEnd/>
              <a:tailEnd/>
            </a:ln>
          </p:spPr>
          <p:txBody>
            <a:bodyPr/>
            <a:lstStyle/>
            <a:p>
              <a:endParaRPr lang="en-US"/>
            </a:p>
          </p:txBody>
        </p:sp>
        <p:sp>
          <p:nvSpPr>
            <p:cNvPr id="32805" name="Line 33"/>
            <p:cNvSpPr>
              <a:spLocks noChangeShapeType="1"/>
            </p:cNvSpPr>
            <p:nvPr/>
          </p:nvSpPr>
          <p:spPr bwMode="auto">
            <a:xfrm flipV="1">
              <a:off x="3647" y="1927"/>
              <a:ext cx="1" cy="18"/>
            </a:xfrm>
            <a:prstGeom prst="line">
              <a:avLst/>
            </a:prstGeom>
            <a:noFill/>
            <a:ln w="0">
              <a:solidFill>
                <a:srgbClr val="000000"/>
              </a:solidFill>
              <a:round/>
              <a:headEnd/>
              <a:tailEnd/>
            </a:ln>
          </p:spPr>
          <p:txBody>
            <a:bodyPr/>
            <a:lstStyle/>
            <a:p>
              <a:endParaRPr lang="en-US"/>
            </a:p>
          </p:txBody>
        </p:sp>
        <p:sp>
          <p:nvSpPr>
            <p:cNvPr id="32806" name="Line 34"/>
            <p:cNvSpPr>
              <a:spLocks noChangeShapeType="1"/>
            </p:cNvSpPr>
            <p:nvPr/>
          </p:nvSpPr>
          <p:spPr bwMode="auto">
            <a:xfrm flipV="1">
              <a:off x="3909" y="1927"/>
              <a:ext cx="1" cy="18"/>
            </a:xfrm>
            <a:prstGeom prst="line">
              <a:avLst/>
            </a:prstGeom>
            <a:noFill/>
            <a:ln w="0">
              <a:solidFill>
                <a:srgbClr val="000000"/>
              </a:solidFill>
              <a:round/>
              <a:headEnd/>
              <a:tailEnd/>
            </a:ln>
          </p:spPr>
          <p:txBody>
            <a:bodyPr/>
            <a:lstStyle/>
            <a:p>
              <a:endParaRPr lang="en-US"/>
            </a:p>
          </p:txBody>
        </p:sp>
        <p:sp>
          <p:nvSpPr>
            <p:cNvPr id="32807" name="Line 35"/>
            <p:cNvSpPr>
              <a:spLocks noChangeShapeType="1"/>
            </p:cNvSpPr>
            <p:nvPr/>
          </p:nvSpPr>
          <p:spPr bwMode="auto">
            <a:xfrm flipV="1">
              <a:off x="4164" y="1927"/>
              <a:ext cx="1" cy="18"/>
            </a:xfrm>
            <a:prstGeom prst="line">
              <a:avLst/>
            </a:prstGeom>
            <a:noFill/>
            <a:ln w="0">
              <a:solidFill>
                <a:srgbClr val="000000"/>
              </a:solidFill>
              <a:round/>
              <a:headEnd/>
              <a:tailEnd/>
            </a:ln>
          </p:spPr>
          <p:txBody>
            <a:bodyPr/>
            <a:lstStyle/>
            <a:p>
              <a:endParaRPr lang="en-US"/>
            </a:p>
          </p:txBody>
        </p:sp>
        <p:sp>
          <p:nvSpPr>
            <p:cNvPr id="32808" name="Line 36"/>
            <p:cNvSpPr>
              <a:spLocks noChangeShapeType="1"/>
            </p:cNvSpPr>
            <p:nvPr/>
          </p:nvSpPr>
          <p:spPr bwMode="auto">
            <a:xfrm flipV="1">
              <a:off x="4426" y="1927"/>
              <a:ext cx="1" cy="18"/>
            </a:xfrm>
            <a:prstGeom prst="line">
              <a:avLst/>
            </a:prstGeom>
            <a:noFill/>
            <a:ln w="0">
              <a:solidFill>
                <a:srgbClr val="000000"/>
              </a:solidFill>
              <a:round/>
              <a:headEnd/>
              <a:tailEnd/>
            </a:ln>
          </p:spPr>
          <p:txBody>
            <a:bodyPr/>
            <a:lstStyle/>
            <a:p>
              <a:endParaRPr lang="en-US"/>
            </a:p>
          </p:txBody>
        </p:sp>
        <p:sp>
          <p:nvSpPr>
            <p:cNvPr id="32809" name="Line 37"/>
            <p:cNvSpPr>
              <a:spLocks noChangeShapeType="1"/>
            </p:cNvSpPr>
            <p:nvPr/>
          </p:nvSpPr>
          <p:spPr bwMode="auto">
            <a:xfrm flipV="1">
              <a:off x="4682" y="1927"/>
              <a:ext cx="1" cy="18"/>
            </a:xfrm>
            <a:prstGeom prst="line">
              <a:avLst/>
            </a:prstGeom>
            <a:noFill/>
            <a:ln w="0">
              <a:solidFill>
                <a:srgbClr val="000000"/>
              </a:solidFill>
              <a:round/>
              <a:headEnd/>
              <a:tailEnd/>
            </a:ln>
          </p:spPr>
          <p:txBody>
            <a:bodyPr/>
            <a:lstStyle/>
            <a:p>
              <a:endParaRPr lang="en-US"/>
            </a:p>
          </p:txBody>
        </p:sp>
        <p:sp>
          <p:nvSpPr>
            <p:cNvPr id="32810" name="Line 38"/>
            <p:cNvSpPr>
              <a:spLocks noChangeShapeType="1"/>
            </p:cNvSpPr>
            <p:nvPr/>
          </p:nvSpPr>
          <p:spPr bwMode="auto">
            <a:xfrm flipV="1">
              <a:off x="4944" y="1927"/>
              <a:ext cx="1" cy="18"/>
            </a:xfrm>
            <a:prstGeom prst="line">
              <a:avLst/>
            </a:prstGeom>
            <a:noFill/>
            <a:ln w="0">
              <a:solidFill>
                <a:srgbClr val="000000"/>
              </a:solidFill>
              <a:round/>
              <a:headEnd/>
              <a:tailEnd/>
            </a:ln>
          </p:spPr>
          <p:txBody>
            <a:bodyPr/>
            <a:lstStyle/>
            <a:p>
              <a:endParaRPr lang="en-US"/>
            </a:p>
          </p:txBody>
        </p:sp>
        <p:sp>
          <p:nvSpPr>
            <p:cNvPr id="32811" name="Line 39"/>
            <p:cNvSpPr>
              <a:spLocks noChangeShapeType="1"/>
            </p:cNvSpPr>
            <p:nvPr/>
          </p:nvSpPr>
          <p:spPr bwMode="auto">
            <a:xfrm flipV="1">
              <a:off x="5199" y="1927"/>
              <a:ext cx="1" cy="18"/>
            </a:xfrm>
            <a:prstGeom prst="line">
              <a:avLst/>
            </a:prstGeom>
            <a:noFill/>
            <a:ln w="0">
              <a:solidFill>
                <a:srgbClr val="000000"/>
              </a:solidFill>
              <a:round/>
              <a:headEnd/>
              <a:tailEnd/>
            </a:ln>
          </p:spPr>
          <p:txBody>
            <a:bodyPr/>
            <a:lstStyle/>
            <a:p>
              <a:endParaRPr lang="en-US"/>
            </a:p>
          </p:txBody>
        </p:sp>
        <p:sp>
          <p:nvSpPr>
            <p:cNvPr id="32812" name="Line 40"/>
            <p:cNvSpPr>
              <a:spLocks noChangeShapeType="1"/>
            </p:cNvSpPr>
            <p:nvPr/>
          </p:nvSpPr>
          <p:spPr bwMode="auto">
            <a:xfrm flipV="1">
              <a:off x="3330" y="1318"/>
              <a:ext cx="165" cy="24"/>
            </a:xfrm>
            <a:prstGeom prst="line">
              <a:avLst/>
            </a:prstGeom>
            <a:noFill/>
            <a:ln w="0">
              <a:solidFill>
                <a:srgbClr val="0066CC"/>
              </a:solidFill>
              <a:round/>
              <a:headEnd/>
              <a:tailEnd/>
            </a:ln>
          </p:spPr>
          <p:txBody>
            <a:bodyPr/>
            <a:lstStyle/>
            <a:p>
              <a:endParaRPr lang="en-US"/>
            </a:p>
          </p:txBody>
        </p:sp>
        <p:sp>
          <p:nvSpPr>
            <p:cNvPr id="32813" name="Line 41"/>
            <p:cNvSpPr>
              <a:spLocks noChangeShapeType="1"/>
            </p:cNvSpPr>
            <p:nvPr/>
          </p:nvSpPr>
          <p:spPr bwMode="auto">
            <a:xfrm flipV="1">
              <a:off x="3495" y="1293"/>
              <a:ext cx="176" cy="25"/>
            </a:xfrm>
            <a:prstGeom prst="line">
              <a:avLst/>
            </a:prstGeom>
            <a:noFill/>
            <a:ln w="0">
              <a:solidFill>
                <a:srgbClr val="0066CC"/>
              </a:solidFill>
              <a:round/>
              <a:headEnd/>
              <a:tailEnd/>
            </a:ln>
          </p:spPr>
          <p:txBody>
            <a:bodyPr/>
            <a:lstStyle/>
            <a:p>
              <a:endParaRPr lang="en-US"/>
            </a:p>
          </p:txBody>
        </p:sp>
        <p:sp>
          <p:nvSpPr>
            <p:cNvPr id="32814" name="Line 42"/>
            <p:cNvSpPr>
              <a:spLocks noChangeShapeType="1"/>
            </p:cNvSpPr>
            <p:nvPr/>
          </p:nvSpPr>
          <p:spPr bwMode="auto">
            <a:xfrm flipV="1">
              <a:off x="3671" y="1263"/>
              <a:ext cx="189" cy="30"/>
            </a:xfrm>
            <a:prstGeom prst="line">
              <a:avLst/>
            </a:prstGeom>
            <a:noFill/>
            <a:ln w="0">
              <a:solidFill>
                <a:srgbClr val="0066CC"/>
              </a:solidFill>
              <a:round/>
              <a:headEnd/>
              <a:tailEnd/>
            </a:ln>
          </p:spPr>
          <p:txBody>
            <a:bodyPr/>
            <a:lstStyle/>
            <a:p>
              <a:endParaRPr lang="en-US"/>
            </a:p>
          </p:txBody>
        </p:sp>
        <p:sp>
          <p:nvSpPr>
            <p:cNvPr id="32815" name="Line 43"/>
            <p:cNvSpPr>
              <a:spLocks noChangeShapeType="1"/>
            </p:cNvSpPr>
            <p:nvPr/>
          </p:nvSpPr>
          <p:spPr bwMode="auto">
            <a:xfrm flipV="1">
              <a:off x="3860" y="1239"/>
              <a:ext cx="213" cy="24"/>
            </a:xfrm>
            <a:prstGeom prst="line">
              <a:avLst/>
            </a:prstGeom>
            <a:noFill/>
            <a:ln w="0">
              <a:solidFill>
                <a:srgbClr val="0066CC"/>
              </a:solidFill>
              <a:round/>
              <a:headEnd/>
              <a:tailEnd/>
            </a:ln>
          </p:spPr>
          <p:txBody>
            <a:bodyPr/>
            <a:lstStyle/>
            <a:p>
              <a:endParaRPr lang="en-US"/>
            </a:p>
          </p:txBody>
        </p:sp>
        <p:sp>
          <p:nvSpPr>
            <p:cNvPr id="32816" name="Line 44"/>
            <p:cNvSpPr>
              <a:spLocks noChangeShapeType="1"/>
            </p:cNvSpPr>
            <p:nvPr/>
          </p:nvSpPr>
          <p:spPr bwMode="auto">
            <a:xfrm flipV="1">
              <a:off x="4073" y="1208"/>
              <a:ext cx="231" cy="31"/>
            </a:xfrm>
            <a:prstGeom prst="line">
              <a:avLst/>
            </a:prstGeom>
            <a:noFill/>
            <a:ln w="0">
              <a:solidFill>
                <a:srgbClr val="0066CC"/>
              </a:solidFill>
              <a:round/>
              <a:headEnd/>
              <a:tailEnd/>
            </a:ln>
          </p:spPr>
          <p:txBody>
            <a:bodyPr/>
            <a:lstStyle/>
            <a:p>
              <a:endParaRPr lang="en-US"/>
            </a:p>
          </p:txBody>
        </p:sp>
        <p:sp>
          <p:nvSpPr>
            <p:cNvPr id="32817" name="Line 45"/>
            <p:cNvSpPr>
              <a:spLocks noChangeShapeType="1"/>
            </p:cNvSpPr>
            <p:nvPr/>
          </p:nvSpPr>
          <p:spPr bwMode="auto">
            <a:xfrm flipV="1">
              <a:off x="4304" y="1178"/>
              <a:ext cx="262" cy="30"/>
            </a:xfrm>
            <a:prstGeom prst="line">
              <a:avLst/>
            </a:prstGeom>
            <a:noFill/>
            <a:ln w="0">
              <a:solidFill>
                <a:srgbClr val="0066CC"/>
              </a:solidFill>
              <a:round/>
              <a:headEnd/>
              <a:tailEnd/>
            </a:ln>
          </p:spPr>
          <p:txBody>
            <a:bodyPr/>
            <a:lstStyle/>
            <a:p>
              <a:endParaRPr lang="en-US"/>
            </a:p>
          </p:txBody>
        </p:sp>
        <p:sp>
          <p:nvSpPr>
            <p:cNvPr id="32818" name="Line 46"/>
            <p:cNvSpPr>
              <a:spLocks noChangeShapeType="1"/>
            </p:cNvSpPr>
            <p:nvPr/>
          </p:nvSpPr>
          <p:spPr bwMode="auto">
            <a:xfrm flipV="1">
              <a:off x="4566" y="1147"/>
              <a:ext cx="286" cy="31"/>
            </a:xfrm>
            <a:prstGeom prst="line">
              <a:avLst/>
            </a:prstGeom>
            <a:noFill/>
            <a:ln w="0">
              <a:solidFill>
                <a:srgbClr val="0066CC"/>
              </a:solidFill>
              <a:round/>
              <a:headEnd/>
              <a:tailEnd/>
            </a:ln>
          </p:spPr>
          <p:txBody>
            <a:bodyPr/>
            <a:lstStyle/>
            <a:p>
              <a:endParaRPr lang="en-US"/>
            </a:p>
          </p:txBody>
        </p:sp>
        <p:sp>
          <p:nvSpPr>
            <p:cNvPr id="32819" name="Line 47"/>
            <p:cNvSpPr>
              <a:spLocks noChangeShapeType="1"/>
            </p:cNvSpPr>
            <p:nvPr/>
          </p:nvSpPr>
          <p:spPr bwMode="auto">
            <a:xfrm flipV="1">
              <a:off x="4852" y="1111"/>
              <a:ext cx="329" cy="36"/>
            </a:xfrm>
            <a:prstGeom prst="line">
              <a:avLst/>
            </a:prstGeom>
            <a:noFill/>
            <a:ln w="0">
              <a:solidFill>
                <a:srgbClr val="0066CC"/>
              </a:solidFill>
              <a:round/>
              <a:headEnd/>
              <a:tailEnd/>
            </a:ln>
          </p:spPr>
          <p:txBody>
            <a:bodyPr/>
            <a:lstStyle/>
            <a:p>
              <a:endParaRPr lang="en-US"/>
            </a:p>
          </p:txBody>
        </p:sp>
        <p:sp>
          <p:nvSpPr>
            <p:cNvPr id="32820" name="Freeform 48"/>
            <p:cNvSpPr>
              <a:spLocks/>
            </p:cNvSpPr>
            <p:nvPr/>
          </p:nvSpPr>
          <p:spPr bwMode="auto">
            <a:xfrm>
              <a:off x="3306" y="131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 name="T15" fmla="*/ 0 w 48"/>
                <a:gd name="T16" fmla="*/ 0 h 48"/>
                <a:gd name="T17" fmla="*/ 48 w 48"/>
                <a:gd name="T18" fmla="*/ 48 h 48"/>
              </a:gdLst>
              <a:ahLst/>
              <a:cxnLst>
                <a:cxn ang="T10">
                  <a:pos x="T0" y="T1"/>
                </a:cxn>
                <a:cxn ang="T11">
                  <a:pos x="T2" y="T3"/>
                </a:cxn>
                <a:cxn ang="T12">
                  <a:pos x="T4" y="T5"/>
                </a:cxn>
                <a:cxn ang="T13">
                  <a:pos x="T6" y="T7"/>
                </a:cxn>
                <a:cxn ang="T14">
                  <a:pos x="T8" y="T9"/>
                </a:cxn>
              </a:cxnLst>
              <a:rect l="T15" t="T16" r="T17" b="T18"/>
              <a:pathLst>
                <a:path w="48" h="48">
                  <a:moveTo>
                    <a:pt x="24" y="0"/>
                  </a:moveTo>
                  <a:lnTo>
                    <a:pt x="48" y="24"/>
                  </a:lnTo>
                  <a:lnTo>
                    <a:pt x="24" y="48"/>
                  </a:lnTo>
                  <a:lnTo>
                    <a:pt x="0" y="24"/>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1" name="Freeform 49"/>
            <p:cNvSpPr>
              <a:spLocks/>
            </p:cNvSpPr>
            <p:nvPr/>
          </p:nvSpPr>
          <p:spPr bwMode="auto">
            <a:xfrm>
              <a:off x="3470" y="1293"/>
              <a:ext cx="49" cy="49"/>
            </a:xfrm>
            <a:custGeom>
              <a:avLst/>
              <a:gdLst>
                <a:gd name="T0" fmla="*/ 25 w 49"/>
                <a:gd name="T1" fmla="*/ 0 h 49"/>
                <a:gd name="T2" fmla="*/ 49 w 49"/>
                <a:gd name="T3" fmla="*/ 25 h 49"/>
                <a:gd name="T4" fmla="*/ 25 w 49"/>
                <a:gd name="T5" fmla="*/ 49 h 49"/>
                <a:gd name="T6" fmla="*/ 0 w 49"/>
                <a:gd name="T7" fmla="*/ 25 h 49"/>
                <a:gd name="T8" fmla="*/ 25 w 49"/>
                <a:gd name="T9" fmla="*/ 0 h 49"/>
                <a:gd name="T10" fmla="*/ 0 60000 65536"/>
                <a:gd name="T11" fmla="*/ 0 60000 65536"/>
                <a:gd name="T12" fmla="*/ 0 60000 65536"/>
                <a:gd name="T13" fmla="*/ 0 60000 65536"/>
                <a:gd name="T14" fmla="*/ 0 60000 65536"/>
                <a:gd name="T15" fmla="*/ 0 w 49"/>
                <a:gd name="T16" fmla="*/ 0 h 49"/>
                <a:gd name="T17" fmla="*/ 49 w 49"/>
                <a:gd name="T18" fmla="*/ 49 h 49"/>
              </a:gdLst>
              <a:ahLst/>
              <a:cxnLst>
                <a:cxn ang="T10">
                  <a:pos x="T0" y="T1"/>
                </a:cxn>
                <a:cxn ang="T11">
                  <a:pos x="T2" y="T3"/>
                </a:cxn>
                <a:cxn ang="T12">
                  <a:pos x="T4" y="T5"/>
                </a:cxn>
                <a:cxn ang="T13">
                  <a:pos x="T6" y="T7"/>
                </a:cxn>
                <a:cxn ang="T14">
                  <a:pos x="T8" y="T9"/>
                </a:cxn>
              </a:cxnLst>
              <a:rect l="T15" t="T16" r="T17" b="T18"/>
              <a:pathLst>
                <a:path w="49" h="49">
                  <a:moveTo>
                    <a:pt x="25" y="0"/>
                  </a:moveTo>
                  <a:lnTo>
                    <a:pt x="49" y="25"/>
                  </a:lnTo>
                  <a:lnTo>
                    <a:pt x="25" y="49"/>
                  </a:lnTo>
                  <a:lnTo>
                    <a:pt x="0" y="25"/>
                  </a:lnTo>
                  <a:lnTo>
                    <a:pt x="25" y="0"/>
                  </a:lnTo>
                  <a:close/>
                </a:path>
              </a:pathLst>
            </a:custGeom>
            <a:solidFill>
              <a:srgbClr val="0066CC"/>
            </a:solidFill>
            <a:ln w="0">
              <a:solidFill>
                <a:srgbClr val="0066CC"/>
              </a:solidFill>
              <a:prstDash val="solid"/>
              <a:round/>
              <a:headEnd/>
              <a:tailEnd/>
            </a:ln>
          </p:spPr>
          <p:txBody>
            <a:bodyPr/>
            <a:lstStyle/>
            <a:p>
              <a:endParaRPr lang="en-US"/>
            </a:p>
          </p:txBody>
        </p:sp>
        <p:sp>
          <p:nvSpPr>
            <p:cNvPr id="32822" name="Freeform 50"/>
            <p:cNvSpPr>
              <a:spLocks/>
            </p:cNvSpPr>
            <p:nvPr/>
          </p:nvSpPr>
          <p:spPr bwMode="auto">
            <a:xfrm>
              <a:off x="3647" y="1269"/>
              <a:ext cx="48" cy="49"/>
            </a:xfrm>
            <a:custGeom>
              <a:avLst/>
              <a:gdLst>
                <a:gd name="T0" fmla="*/ 24 w 48"/>
                <a:gd name="T1" fmla="*/ 0 h 49"/>
                <a:gd name="T2" fmla="*/ 48 w 48"/>
                <a:gd name="T3" fmla="*/ 24 h 49"/>
                <a:gd name="T4" fmla="*/ 24 w 48"/>
                <a:gd name="T5" fmla="*/ 49 h 49"/>
                <a:gd name="T6" fmla="*/ 0 w 48"/>
                <a:gd name="T7" fmla="*/ 24 h 49"/>
                <a:gd name="T8" fmla="*/ 24 w 48"/>
                <a:gd name="T9" fmla="*/ 0 h 49"/>
                <a:gd name="T10" fmla="*/ 0 60000 65536"/>
                <a:gd name="T11" fmla="*/ 0 60000 65536"/>
                <a:gd name="T12" fmla="*/ 0 60000 65536"/>
                <a:gd name="T13" fmla="*/ 0 60000 65536"/>
                <a:gd name="T14" fmla="*/ 0 60000 65536"/>
                <a:gd name="T15" fmla="*/ 0 w 48"/>
                <a:gd name="T16" fmla="*/ 0 h 49"/>
                <a:gd name="T17" fmla="*/ 48 w 48"/>
                <a:gd name="T18" fmla="*/ 49 h 49"/>
              </a:gdLst>
              <a:ahLst/>
              <a:cxnLst>
                <a:cxn ang="T10">
                  <a:pos x="T0" y="T1"/>
                </a:cxn>
                <a:cxn ang="T11">
                  <a:pos x="T2" y="T3"/>
                </a:cxn>
                <a:cxn ang="T12">
                  <a:pos x="T4" y="T5"/>
                </a:cxn>
                <a:cxn ang="T13">
                  <a:pos x="T6" y="T7"/>
                </a:cxn>
                <a:cxn ang="T14">
                  <a:pos x="T8" y="T9"/>
                </a:cxn>
              </a:cxnLst>
              <a:rect l="T15" t="T16" r="T17" b="T18"/>
              <a:pathLst>
                <a:path w="48" h="49">
                  <a:moveTo>
                    <a:pt x="24" y="0"/>
                  </a:moveTo>
                  <a:lnTo>
                    <a:pt x="48" y="24"/>
                  </a:lnTo>
                  <a:lnTo>
                    <a:pt x="24" y="49"/>
                  </a:lnTo>
                  <a:lnTo>
                    <a:pt x="0" y="24"/>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3" name="Freeform 51"/>
            <p:cNvSpPr>
              <a:spLocks/>
            </p:cNvSpPr>
            <p:nvPr/>
          </p:nvSpPr>
          <p:spPr bwMode="auto">
            <a:xfrm>
              <a:off x="3835" y="1239"/>
              <a:ext cx="49" cy="48"/>
            </a:xfrm>
            <a:custGeom>
              <a:avLst/>
              <a:gdLst>
                <a:gd name="T0" fmla="*/ 25 w 49"/>
                <a:gd name="T1" fmla="*/ 0 h 48"/>
                <a:gd name="T2" fmla="*/ 49 w 49"/>
                <a:gd name="T3" fmla="*/ 24 h 48"/>
                <a:gd name="T4" fmla="*/ 25 w 49"/>
                <a:gd name="T5" fmla="*/ 48 h 48"/>
                <a:gd name="T6" fmla="*/ 0 w 49"/>
                <a:gd name="T7" fmla="*/ 24 h 48"/>
                <a:gd name="T8" fmla="*/ 25 w 49"/>
                <a:gd name="T9" fmla="*/ 0 h 48"/>
                <a:gd name="T10" fmla="*/ 0 60000 65536"/>
                <a:gd name="T11" fmla="*/ 0 60000 65536"/>
                <a:gd name="T12" fmla="*/ 0 60000 65536"/>
                <a:gd name="T13" fmla="*/ 0 60000 65536"/>
                <a:gd name="T14" fmla="*/ 0 60000 65536"/>
                <a:gd name="T15" fmla="*/ 0 w 49"/>
                <a:gd name="T16" fmla="*/ 0 h 48"/>
                <a:gd name="T17" fmla="*/ 49 w 49"/>
                <a:gd name="T18" fmla="*/ 48 h 48"/>
              </a:gdLst>
              <a:ahLst/>
              <a:cxnLst>
                <a:cxn ang="T10">
                  <a:pos x="T0" y="T1"/>
                </a:cxn>
                <a:cxn ang="T11">
                  <a:pos x="T2" y="T3"/>
                </a:cxn>
                <a:cxn ang="T12">
                  <a:pos x="T4" y="T5"/>
                </a:cxn>
                <a:cxn ang="T13">
                  <a:pos x="T6" y="T7"/>
                </a:cxn>
                <a:cxn ang="T14">
                  <a:pos x="T8" y="T9"/>
                </a:cxn>
              </a:cxnLst>
              <a:rect l="T15" t="T16" r="T17" b="T18"/>
              <a:pathLst>
                <a:path w="49" h="48">
                  <a:moveTo>
                    <a:pt x="25" y="0"/>
                  </a:moveTo>
                  <a:lnTo>
                    <a:pt x="49" y="24"/>
                  </a:lnTo>
                  <a:lnTo>
                    <a:pt x="25" y="48"/>
                  </a:lnTo>
                  <a:lnTo>
                    <a:pt x="0" y="24"/>
                  </a:lnTo>
                  <a:lnTo>
                    <a:pt x="25" y="0"/>
                  </a:lnTo>
                  <a:close/>
                </a:path>
              </a:pathLst>
            </a:custGeom>
            <a:solidFill>
              <a:srgbClr val="0066CC"/>
            </a:solidFill>
            <a:ln w="0">
              <a:solidFill>
                <a:srgbClr val="0066CC"/>
              </a:solidFill>
              <a:prstDash val="solid"/>
              <a:round/>
              <a:headEnd/>
              <a:tailEnd/>
            </a:ln>
          </p:spPr>
          <p:txBody>
            <a:bodyPr/>
            <a:lstStyle/>
            <a:p>
              <a:endParaRPr lang="en-US"/>
            </a:p>
          </p:txBody>
        </p:sp>
        <p:sp>
          <p:nvSpPr>
            <p:cNvPr id="32824" name="Freeform 52"/>
            <p:cNvSpPr>
              <a:spLocks/>
            </p:cNvSpPr>
            <p:nvPr/>
          </p:nvSpPr>
          <p:spPr bwMode="auto">
            <a:xfrm>
              <a:off x="4049" y="1214"/>
              <a:ext cx="48" cy="49"/>
            </a:xfrm>
            <a:custGeom>
              <a:avLst/>
              <a:gdLst>
                <a:gd name="T0" fmla="*/ 24 w 48"/>
                <a:gd name="T1" fmla="*/ 0 h 49"/>
                <a:gd name="T2" fmla="*/ 48 w 48"/>
                <a:gd name="T3" fmla="*/ 25 h 49"/>
                <a:gd name="T4" fmla="*/ 24 w 48"/>
                <a:gd name="T5" fmla="*/ 49 h 49"/>
                <a:gd name="T6" fmla="*/ 0 w 48"/>
                <a:gd name="T7" fmla="*/ 25 h 49"/>
                <a:gd name="T8" fmla="*/ 24 w 48"/>
                <a:gd name="T9" fmla="*/ 0 h 49"/>
                <a:gd name="T10" fmla="*/ 0 60000 65536"/>
                <a:gd name="T11" fmla="*/ 0 60000 65536"/>
                <a:gd name="T12" fmla="*/ 0 60000 65536"/>
                <a:gd name="T13" fmla="*/ 0 60000 65536"/>
                <a:gd name="T14" fmla="*/ 0 60000 65536"/>
                <a:gd name="T15" fmla="*/ 0 w 48"/>
                <a:gd name="T16" fmla="*/ 0 h 49"/>
                <a:gd name="T17" fmla="*/ 48 w 48"/>
                <a:gd name="T18" fmla="*/ 49 h 49"/>
              </a:gdLst>
              <a:ahLst/>
              <a:cxnLst>
                <a:cxn ang="T10">
                  <a:pos x="T0" y="T1"/>
                </a:cxn>
                <a:cxn ang="T11">
                  <a:pos x="T2" y="T3"/>
                </a:cxn>
                <a:cxn ang="T12">
                  <a:pos x="T4" y="T5"/>
                </a:cxn>
                <a:cxn ang="T13">
                  <a:pos x="T6" y="T7"/>
                </a:cxn>
                <a:cxn ang="T14">
                  <a:pos x="T8" y="T9"/>
                </a:cxn>
              </a:cxnLst>
              <a:rect l="T15" t="T16" r="T17" b="T18"/>
              <a:pathLst>
                <a:path w="48" h="49">
                  <a:moveTo>
                    <a:pt x="24" y="0"/>
                  </a:moveTo>
                  <a:lnTo>
                    <a:pt x="48" y="25"/>
                  </a:lnTo>
                  <a:lnTo>
                    <a:pt x="24" y="49"/>
                  </a:lnTo>
                  <a:lnTo>
                    <a:pt x="0" y="25"/>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5" name="Freeform 53"/>
            <p:cNvSpPr>
              <a:spLocks/>
            </p:cNvSpPr>
            <p:nvPr/>
          </p:nvSpPr>
          <p:spPr bwMode="auto">
            <a:xfrm>
              <a:off x="4280" y="1184"/>
              <a:ext cx="49" cy="49"/>
            </a:xfrm>
            <a:custGeom>
              <a:avLst/>
              <a:gdLst>
                <a:gd name="T0" fmla="*/ 24 w 49"/>
                <a:gd name="T1" fmla="*/ 0 h 49"/>
                <a:gd name="T2" fmla="*/ 49 w 49"/>
                <a:gd name="T3" fmla="*/ 24 h 49"/>
                <a:gd name="T4" fmla="*/ 24 w 49"/>
                <a:gd name="T5" fmla="*/ 49 h 49"/>
                <a:gd name="T6" fmla="*/ 0 w 49"/>
                <a:gd name="T7" fmla="*/ 24 h 49"/>
                <a:gd name="T8" fmla="*/ 24 w 49"/>
                <a:gd name="T9" fmla="*/ 0 h 49"/>
                <a:gd name="T10" fmla="*/ 0 60000 65536"/>
                <a:gd name="T11" fmla="*/ 0 60000 65536"/>
                <a:gd name="T12" fmla="*/ 0 60000 65536"/>
                <a:gd name="T13" fmla="*/ 0 60000 65536"/>
                <a:gd name="T14" fmla="*/ 0 60000 65536"/>
                <a:gd name="T15" fmla="*/ 0 w 49"/>
                <a:gd name="T16" fmla="*/ 0 h 49"/>
                <a:gd name="T17" fmla="*/ 49 w 49"/>
                <a:gd name="T18" fmla="*/ 49 h 49"/>
              </a:gdLst>
              <a:ahLst/>
              <a:cxnLst>
                <a:cxn ang="T10">
                  <a:pos x="T0" y="T1"/>
                </a:cxn>
                <a:cxn ang="T11">
                  <a:pos x="T2" y="T3"/>
                </a:cxn>
                <a:cxn ang="T12">
                  <a:pos x="T4" y="T5"/>
                </a:cxn>
                <a:cxn ang="T13">
                  <a:pos x="T6" y="T7"/>
                </a:cxn>
                <a:cxn ang="T14">
                  <a:pos x="T8" y="T9"/>
                </a:cxn>
              </a:cxnLst>
              <a:rect l="T15" t="T16" r="T17" b="T18"/>
              <a:pathLst>
                <a:path w="49" h="49">
                  <a:moveTo>
                    <a:pt x="24" y="0"/>
                  </a:moveTo>
                  <a:lnTo>
                    <a:pt x="49" y="24"/>
                  </a:lnTo>
                  <a:lnTo>
                    <a:pt x="24" y="49"/>
                  </a:lnTo>
                  <a:lnTo>
                    <a:pt x="0" y="24"/>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6" name="Freeform 54"/>
            <p:cNvSpPr>
              <a:spLocks/>
            </p:cNvSpPr>
            <p:nvPr/>
          </p:nvSpPr>
          <p:spPr bwMode="auto">
            <a:xfrm>
              <a:off x="4542" y="1153"/>
              <a:ext cx="48" cy="49"/>
            </a:xfrm>
            <a:custGeom>
              <a:avLst/>
              <a:gdLst>
                <a:gd name="T0" fmla="*/ 24 w 48"/>
                <a:gd name="T1" fmla="*/ 0 h 49"/>
                <a:gd name="T2" fmla="*/ 48 w 48"/>
                <a:gd name="T3" fmla="*/ 25 h 49"/>
                <a:gd name="T4" fmla="*/ 24 w 48"/>
                <a:gd name="T5" fmla="*/ 49 h 49"/>
                <a:gd name="T6" fmla="*/ 0 w 48"/>
                <a:gd name="T7" fmla="*/ 25 h 49"/>
                <a:gd name="T8" fmla="*/ 24 w 48"/>
                <a:gd name="T9" fmla="*/ 0 h 49"/>
                <a:gd name="T10" fmla="*/ 0 60000 65536"/>
                <a:gd name="T11" fmla="*/ 0 60000 65536"/>
                <a:gd name="T12" fmla="*/ 0 60000 65536"/>
                <a:gd name="T13" fmla="*/ 0 60000 65536"/>
                <a:gd name="T14" fmla="*/ 0 60000 65536"/>
                <a:gd name="T15" fmla="*/ 0 w 48"/>
                <a:gd name="T16" fmla="*/ 0 h 49"/>
                <a:gd name="T17" fmla="*/ 48 w 48"/>
                <a:gd name="T18" fmla="*/ 49 h 49"/>
              </a:gdLst>
              <a:ahLst/>
              <a:cxnLst>
                <a:cxn ang="T10">
                  <a:pos x="T0" y="T1"/>
                </a:cxn>
                <a:cxn ang="T11">
                  <a:pos x="T2" y="T3"/>
                </a:cxn>
                <a:cxn ang="T12">
                  <a:pos x="T4" y="T5"/>
                </a:cxn>
                <a:cxn ang="T13">
                  <a:pos x="T6" y="T7"/>
                </a:cxn>
                <a:cxn ang="T14">
                  <a:pos x="T8" y="T9"/>
                </a:cxn>
              </a:cxnLst>
              <a:rect l="T15" t="T16" r="T17" b="T18"/>
              <a:pathLst>
                <a:path w="48" h="49">
                  <a:moveTo>
                    <a:pt x="24" y="0"/>
                  </a:moveTo>
                  <a:lnTo>
                    <a:pt x="48" y="25"/>
                  </a:lnTo>
                  <a:lnTo>
                    <a:pt x="24" y="49"/>
                  </a:lnTo>
                  <a:lnTo>
                    <a:pt x="0" y="25"/>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7" name="Freeform 55"/>
            <p:cNvSpPr>
              <a:spLocks/>
            </p:cNvSpPr>
            <p:nvPr/>
          </p:nvSpPr>
          <p:spPr bwMode="auto">
            <a:xfrm>
              <a:off x="4828" y="1123"/>
              <a:ext cx="49" cy="49"/>
            </a:xfrm>
            <a:custGeom>
              <a:avLst/>
              <a:gdLst>
                <a:gd name="T0" fmla="*/ 24 w 49"/>
                <a:gd name="T1" fmla="*/ 0 h 49"/>
                <a:gd name="T2" fmla="*/ 49 w 49"/>
                <a:gd name="T3" fmla="*/ 24 h 49"/>
                <a:gd name="T4" fmla="*/ 24 w 49"/>
                <a:gd name="T5" fmla="*/ 49 h 49"/>
                <a:gd name="T6" fmla="*/ 0 w 49"/>
                <a:gd name="T7" fmla="*/ 24 h 49"/>
                <a:gd name="T8" fmla="*/ 24 w 49"/>
                <a:gd name="T9" fmla="*/ 0 h 49"/>
                <a:gd name="T10" fmla="*/ 0 60000 65536"/>
                <a:gd name="T11" fmla="*/ 0 60000 65536"/>
                <a:gd name="T12" fmla="*/ 0 60000 65536"/>
                <a:gd name="T13" fmla="*/ 0 60000 65536"/>
                <a:gd name="T14" fmla="*/ 0 60000 65536"/>
                <a:gd name="T15" fmla="*/ 0 w 49"/>
                <a:gd name="T16" fmla="*/ 0 h 49"/>
                <a:gd name="T17" fmla="*/ 49 w 49"/>
                <a:gd name="T18" fmla="*/ 49 h 49"/>
              </a:gdLst>
              <a:ahLst/>
              <a:cxnLst>
                <a:cxn ang="T10">
                  <a:pos x="T0" y="T1"/>
                </a:cxn>
                <a:cxn ang="T11">
                  <a:pos x="T2" y="T3"/>
                </a:cxn>
                <a:cxn ang="T12">
                  <a:pos x="T4" y="T5"/>
                </a:cxn>
                <a:cxn ang="T13">
                  <a:pos x="T6" y="T7"/>
                </a:cxn>
                <a:cxn ang="T14">
                  <a:pos x="T8" y="T9"/>
                </a:cxn>
              </a:cxnLst>
              <a:rect l="T15" t="T16" r="T17" b="T18"/>
              <a:pathLst>
                <a:path w="49" h="49">
                  <a:moveTo>
                    <a:pt x="24" y="0"/>
                  </a:moveTo>
                  <a:lnTo>
                    <a:pt x="49" y="24"/>
                  </a:lnTo>
                  <a:lnTo>
                    <a:pt x="24" y="49"/>
                  </a:lnTo>
                  <a:lnTo>
                    <a:pt x="0" y="24"/>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8" name="Freeform 56"/>
            <p:cNvSpPr>
              <a:spLocks/>
            </p:cNvSpPr>
            <p:nvPr/>
          </p:nvSpPr>
          <p:spPr bwMode="auto">
            <a:xfrm>
              <a:off x="5157" y="1086"/>
              <a:ext cx="48" cy="49"/>
            </a:xfrm>
            <a:custGeom>
              <a:avLst/>
              <a:gdLst>
                <a:gd name="T0" fmla="*/ 24 w 48"/>
                <a:gd name="T1" fmla="*/ 0 h 49"/>
                <a:gd name="T2" fmla="*/ 48 w 48"/>
                <a:gd name="T3" fmla="*/ 25 h 49"/>
                <a:gd name="T4" fmla="*/ 24 w 48"/>
                <a:gd name="T5" fmla="*/ 49 h 49"/>
                <a:gd name="T6" fmla="*/ 0 w 48"/>
                <a:gd name="T7" fmla="*/ 25 h 49"/>
                <a:gd name="T8" fmla="*/ 24 w 48"/>
                <a:gd name="T9" fmla="*/ 0 h 49"/>
                <a:gd name="T10" fmla="*/ 0 60000 65536"/>
                <a:gd name="T11" fmla="*/ 0 60000 65536"/>
                <a:gd name="T12" fmla="*/ 0 60000 65536"/>
                <a:gd name="T13" fmla="*/ 0 60000 65536"/>
                <a:gd name="T14" fmla="*/ 0 60000 65536"/>
                <a:gd name="T15" fmla="*/ 0 w 48"/>
                <a:gd name="T16" fmla="*/ 0 h 49"/>
                <a:gd name="T17" fmla="*/ 48 w 48"/>
                <a:gd name="T18" fmla="*/ 49 h 49"/>
              </a:gdLst>
              <a:ahLst/>
              <a:cxnLst>
                <a:cxn ang="T10">
                  <a:pos x="T0" y="T1"/>
                </a:cxn>
                <a:cxn ang="T11">
                  <a:pos x="T2" y="T3"/>
                </a:cxn>
                <a:cxn ang="T12">
                  <a:pos x="T4" y="T5"/>
                </a:cxn>
                <a:cxn ang="T13">
                  <a:pos x="T6" y="T7"/>
                </a:cxn>
                <a:cxn ang="T14">
                  <a:pos x="T8" y="T9"/>
                </a:cxn>
              </a:cxnLst>
              <a:rect l="T15" t="T16" r="T17" b="T18"/>
              <a:pathLst>
                <a:path w="48" h="49">
                  <a:moveTo>
                    <a:pt x="24" y="0"/>
                  </a:moveTo>
                  <a:lnTo>
                    <a:pt x="48" y="25"/>
                  </a:lnTo>
                  <a:lnTo>
                    <a:pt x="24" y="49"/>
                  </a:lnTo>
                  <a:lnTo>
                    <a:pt x="0" y="25"/>
                  </a:lnTo>
                  <a:lnTo>
                    <a:pt x="24" y="0"/>
                  </a:lnTo>
                  <a:close/>
                </a:path>
              </a:pathLst>
            </a:custGeom>
            <a:solidFill>
              <a:srgbClr val="0066CC"/>
            </a:solidFill>
            <a:ln w="0">
              <a:solidFill>
                <a:srgbClr val="0066CC"/>
              </a:solidFill>
              <a:prstDash val="solid"/>
              <a:round/>
              <a:headEnd/>
              <a:tailEnd/>
            </a:ln>
          </p:spPr>
          <p:txBody>
            <a:bodyPr/>
            <a:lstStyle/>
            <a:p>
              <a:endParaRPr lang="en-US"/>
            </a:p>
          </p:txBody>
        </p:sp>
        <p:sp>
          <p:nvSpPr>
            <p:cNvPr id="32829" name="Rectangle 57"/>
            <p:cNvSpPr>
              <a:spLocks noChangeArrowheads="1"/>
            </p:cNvSpPr>
            <p:nvPr/>
          </p:nvSpPr>
          <p:spPr bwMode="auto">
            <a:xfrm>
              <a:off x="5150" y="989"/>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40%</a:t>
              </a:r>
              <a:endParaRPr lang="en-US"/>
            </a:p>
          </p:txBody>
        </p:sp>
        <p:sp>
          <p:nvSpPr>
            <p:cNvPr id="32830" name="Rectangle 58"/>
            <p:cNvSpPr>
              <a:spLocks noChangeArrowheads="1"/>
            </p:cNvSpPr>
            <p:nvPr/>
          </p:nvSpPr>
          <p:spPr bwMode="auto">
            <a:xfrm>
              <a:off x="4822" y="1026"/>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35%</a:t>
              </a:r>
              <a:endParaRPr lang="en-US"/>
            </a:p>
          </p:txBody>
        </p:sp>
        <p:sp>
          <p:nvSpPr>
            <p:cNvPr id="32831" name="Rectangle 59"/>
            <p:cNvSpPr>
              <a:spLocks noChangeArrowheads="1"/>
            </p:cNvSpPr>
            <p:nvPr/>
          </p:nvSpPr>
          <p:spPr bwMode="auto">
            <a:xfrm>
              <a:off x="4535" y="1056"/>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30%</a:t>
              </a:r>
              <a:endParaRPr lang="en-US"/>
            </a:p>
          </p:txBody>
        </p:sp>
        <p:sp>
          <p:nvSpPr>
            <p:cNvPr id="32832" name="Rectangle 60"/>
            <p:cNvSpPr>
              <a:spLocks noChangeArrowheads="1"/>
            </p:cNvSpPr>
            <p:nvPr/>
          </p:nvSpPr>
          <p:spPr bwMode="auto">
            <a:xfrm>
              <a:off x="4274" y="1086"/>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25%</a:t>
              </a:r>
              <a:endParaRPr lang="en-US"/>
            </a:p>
          </p:txBody>
        </p:sp>
        <p:sp>
          <p:nvSpPr>
            <p:cNvPr id="32833" name="Rectangle 61"/>
            <p:cNvSpPr>
              <a:spLocks noChangeArrowheads="1"/>
            </p:cNvSpPr>
            <p:nvPr/>
          </p:nvSpPr>
          <p:spPr bwMode="auto">
            <a:xfrm>
              <a:off x="4042" y="1117"/>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20%</a:t>
              </a:r>
              <a:endParaRPr lang="en-US"/>
            </a:p>
          </p:txBody>
        </p:sp>
        <p:sp>
          <p:nvSpPr>
            <p:cNvPr id="32834" name="Rectangle 62"/>
            <p:cNvSpPr>
              <a:spLocks noChangeArrowheads="1"/>
            </p:cNvSpPr>
            <p:nvPr/>
          </p:nvSpPr>
          <p:spPr bwMode="auto">
            <a:xfrm>
              <a:off x="3829" y="1141"/>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15%</a:t>
              </a:r>
              <a:endParaRPr lang="en-US"/>
            </a:p>
          </p:txBody>
        </p:sp>
        <p:sp>
          <p:nvSpPr>
            <p:cNvPr id="32835" name="Rectangle 63"/>
            <p:cNvSpPr>
              <a:spLocks noChangeArrowheads="1"/>
            </p:cNvSpPr>
            <p:nvPr/>
          </p:nvSpPr>
          <p:spPr bwMode="auto">
            <a:xfrm>
              <a:off x="3640" y="1172"/>
              <a:ext cx="97" cy="58"/>
            </a:xfrm>
            <a:prstGeom prst="rect">
              <a:avLst/>
            </a:prstGeom>
            <a:noFill/>
            <a:ln w="9525">
              <a:noFill/>
              <a:miter lim="800000"/>
              <a:headEnd/>
              <a:tailEnd/>
            </a:ln>
          </p:spPr>
          <p:txBody>
            <a:bodyPr wrap="none" lIns="0" tIns="0" rIns="0" bIns="0">
              <a:spAutoFit/>
            </a:bodyPr>
            <a:lstStyle/>
            <a:p>
              <a:r>
                <a:rPr lang="en-US" sz="600">
                  <a:solidFill>
                    <a:srgbClr val="000000"/>
                  </a:solidFill>
                </a:rPr>
                <a:t>10%</a:t>
              </a:r>
              <a:endParaRPr lang="en-US"/>
            </a:p>
          </p:txBody>
        </p:sp>
        <p:sp>
          <p:nvSpPr>
            <p:cNvPr id="32836" name="Rectangle 64"/>
            <p:cNvSpPr>
              <a:spLocks noChangeArrowheads="1"/>
            </p:cNvSpPr>
            <p:nvPr/>
          </p:nvSpPr>
          <p:spPr bwMode="auto">
            <a:xfrm>
              <a:off x="3477" y="1196"/>
              <a:ext cx="70" cy="58"/>
            </a:xfrm>
            <a:prstGeom prst="rect">
              <a:avLst/>
            </a:prstGeom>
            <a:noFill/>
            <a:ln w="9525">
              <a:noFill/>
              <a:miter lim="800000"/>
              <a:headEnd/>
              <a:tailEnd/>
            </a:ln>
          </p:spPr>
          <p:txBody>
            <a:bodyPr wrap="none" lIns="0" tIns="0" rIns="0" bIns="0">
              <a:spAutoFit/>
            </a:bodyPr>
            <a:lstStyle/>
            <a:p>
              <a:r>
                <a:rPr lang="en-US" sz="600">
                  <a:solidFill>
                    <a:srgbClr val="000000"/>
                  </a:solidFill>
                </a:rPr>
                <a:t>5%</a:t>
              </a:r>
              <a:endParaRPr lang="en-US"/>
            </a:p>
          </p:txBody>
        </p:sp>
        <p:sp>
          <p:nvSpPr>
            <p:cNvPr id="32837" name="Rectangle 65"/>
            <p:cNvSpPr>
              <a:spLocks noChangeArrowheads="1"/>
            </p:cNvSpPr>
            <p:nvPr/>
          </p:nvSpPr>
          <p:spPr bwMode="auto">
            <a:xfrm>
              <a:off x="3313" y="1220"/>
              <a:ext cx="70" cy="58"/>
            </a:xfrm>
            <a:prstGeom prst="rect">
              <a:avLst/>
            </a:prstGeom>
            <a:noFill/>
            <a:ln w="9525">
              <a:noFill/>
              <a:miter lim="800000"/>
              <a:headEnd/>
              <a:tailEnd/>
            </a:ln>
          </p:spPr>
          <p:txBody>
            <a:bodyPr wrap="none" lIns="0" tIns="0" rIns="0" bIns="0">
              <a:spAutoFit/>
            </a:bodyPr>
            <a:lstStyle/>
            <a:p>
              <a:r>
                <a:rPr lang="en-US" sz="600">
                  <a:solidFill>
                    <a:srgbClr val="000000"/>
                  </a:solidFill>
                </a:rPr>
                <a:t>0%</a:t>
              </a:r>
              <a:endParaRPr lang="en-US"/>
            </a:p>
          </p:txBody>
        </p:sp>
        <p:sp>
          <p:nvSpPr>
            <p:cNvPr id="32838" name="Rectangle 66"/>
            <p:cNvSpPr>
              <a:spLocks noChangeArrowheads="1"/>
            </p:cNvSpPr>
            <p:nvPr/>
          </p:nvSpPr>
          <p:spPr bwMode="auto">
            <a:xfrm>
              <a:off x="2983" y="1890"/>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0.50</a:t>
              </a:r>
              <a:endParaRPr lang="en-US"/>
            </a:p>
          </p:txBody>
        </p:sp>
        <p:sp>
          <p:nvSpPr>
            <p:cNvPr id="32839" name="Rectangle 67"/>
            <p:cNvSpPr>
              <a:spLocks noChangeArrowheads="1"/>
            </p:cNvSpPr>
            <p:nvPr/>
          </p:nvSpPr>
          <p:spPr bwMode="auto">
            <a:xfrm>
              <a:off x="2983" y="1738"/>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1.00</a:t>
              </a:r>
              <a:endParaRPr lang="en-US"/>
            </a:p>
          </p:txBody>
        </p:sp>
        <p:sp>
          <p:nvSpPr>
            <p:cNvPr id="32840" name="Rectangle 68"/>
            <p:cNvSpPr>
              <a:spLocks noChangeArrowheads="1"/>
            </p:cNvSpPr>
            <p:nvPr/>
          </p:nvSpPr>
          <p:spPr bwMode="auto">
            <a:xfrm>
              <a:off x="2983" y="1586"/>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1.50</a:t>
              </a:r>
              <a:endParaRPr lang="en-US"/>
            </a:p>
          </p:txBody>
        </p:sp>
        <p:sp>
          <p:nvSpPr>
            <p:cNvPr id="32841" name="Rectangle 69"/>
            <p:cNvSpPr>
              <a:spLocks noChangeArrowheads="1"/>
            </p:cNvSpPr>
            <p:nvPr/>
          </p:nvSpPr>
          <p:spPr bwMode="auto">
            <a:xfrm>
              <a:off x="2983" y="1433"/>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2.00</a:t>
              </a:r>
              <a:endParaRPr lang="en-US"/>
            </a:p>
          </p:txBody>
        </p:sp>
        <p:sp>
          <p:nvSpPr>
            <p:cNvPr id="32842" name="Rectangle 70"/>
            <p:cNvSpPr>
              <a:spLocks noChangeArrowheads="1"/>
            </p:cNvSpPr>
            <p:nvPr/>
          </p:nvSpPr>
          <p:spPr bwMode="auto">
            <a:xfrm>
              <a:off x="2983" y="1275"/>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2.50</a:t>
              </a:r>
              <a:endParaRPr lang="en-US"/>
            </a:p>
          </p:txBody>
        </p:sp>
        <p:sp>
          <p:nvSpPr>
            <p:cNvPr id="32843" name="Rectangle 71"/>
            <p:cNvSpPr>
              <a:spLocks noChangeArrowheads="1"/>
            </p:cNvSpPr>
            <p:nvPr/>
          </p:nvSpPr>
          <p:spPr bwMode="auto">
            <a:xfrm>
              <a:off x="2983" y="1123"/>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3.00</a:t>
              </a:r>
              <a:endParaRPr lang="en-US"/>
            </a:p>
          </p:txBody>
        </p:sp>
        <p:sp>
          <p:nvSpPr>
            <p:cNvPr id="32844" name="Rectangle 72"/>
            <p:cNvSpPr>
              <a:spLocks noChangeArrowheads="1"/>
            </p:cNvSpPr>
            <p:nvPr/>
          </p:nvSpPr>
          <p:spPr bwMode="auto">
            <a:xfrm>
              <a:off x="2983" y="97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3.50</a:t>
              </a:r>
              <a:endParaRPr lang="en-US"/>
            </a:p>
          </p:txBody>
        </p:sp>
        <p:sp>
          <p:nvSpPr>
            <p:cNvPr id="32845" name="Rectangle 73"/>
            <p:cNvSpPr>
              <a:spLocks noChangeArrowheads="1"/>
            </p:cNvSpPr>
            <p:nvPr/>
          </p:nvSpPr>
          <p:spPr bwMode="auto">
            <a:xfrm>
              <a:off x="3086"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0.50</a:t>
              </a:r>
              <a:endParaRPr lang="en-US"/>
            </a:p>
          </p:txBody>
        </p:sp>
        <p:sp>
          <p:nvSpPr>
            <p:cNvPr id="32846" name="Rectangle 74"/>
            <p:cNvSpPr>
              <a:spLocks noChangeArrowheads="1"/>
            </p:cNvSpPr>
            <p:nvPr/>
          </p:nvSpPr>
          <p:spPr bwMode="auto">
            <a:xfrm>
              <a:off x="3348"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0.55</a:t>
              </a:r>
              <a:endParaRPr lang="en-US"/>
            </a:p>
          </p:txBody>
        </p:sp>
        <p:sp>
          <p:nvSpPr>
            <p:cNvPr id="32847" name="Rectangle 75"/>
            <p:cNvSpPr>
              <a:spLocks noChangeArrowheads="1"/>
            </p:cNvSpPr>
            <p:nvPr/>
          </p:nvSpPr>
          <p:spPr bwMode="auto">
            <a:xfrm>
              <a:off x="3604"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0.60</a:t>
              </a:r>
              <a:endParaRPr lang="en-US"/>
            </a:p>
          </p:txBody>
        </p:sp>
        <p:sp>
          <p:nvSpPr>
            <p:cNvPr id="32848" name="Rectangle 76"/>
            <p:cNvSpPr>
              <a:spLocks noChangeArrowheads="1"/>
            </p:cNvSpPr>
            <p:nvPr/>
          </p:nvSpPr>
          <p:spPr bwMode="auto">
            <a:xfrm>
              <a:off x="3866"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0.65</a:t>
              </a:r>
              <a:endParaRPr lang="en-US"/>
            </a:p>
          </p:txBody>
        </p:sp>
        <p:sp>
          <p:nvSpPr>
            <p:cNvPr id="32849" name="Rectangle 77"/>
            <p:cNvSpPr>
              <a:spLocks noChangeArrowheads="1"/>
            </p:cNvSpPr>
            <p:nvPr/>
          </p:nvSpPr>
          <p:spPr bwMode="auto">
            <a:xfrm>
              <a:off x="4121"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0.70</a:t>
              </a:r>
              <a:endParaRPr lang="en-US"/>
            </a:p>
          </p:txBody>
        </p:sp>
        <p:sp>
          <p:nvSpPr>
            <p:cNvPr id="32850" name="Rectangle 78"/>
            <p:cNvSpPr>
              <a:spLocks noChangeArrowheads="1"/>
            </p:cNvSpPr>
            <p:nvPr/>
          </p:nvSpPr>
          <p:spPr bwMode="auto">
            <a:xfrm>
              <a:off x="4383"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0.75</a:t>
              </a:r>
              <a:endParaRPr lang="en-US"/>
            </a:p>
          </p:txBody>
        </p:sp>
        <p:sp>
          <p:nvSpPr>
            <p:cNvPr id="32851" name="Rectangle 79"/>
            <p:cNvSpPr>
              <a:spLocks noChangeArrowheads="1"/>
            </p:cNvSpPr>
            <p:nvPr/>
          </p:nvSpPr>
          <p:spPr bwMode="auto">
            <a:xfrm>
              <a:off x="4639"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0.80</a:t>
              </a:r>
              <a:endParaRPr lang="en-US"/>
            </a:p>
          </p:txBody>
        </p:sp>
        <p:sp>
          <p:nvSpPr>
            <p:cNvPr id="32852" name="Rectangle 80"/>
            <p:cNvSpPr>
              <a:spLocks noChangeArrowheads="1"/>
            </p:cNvSpPr>
            <p:nvPr/>
          </p:nvSpPr>
          <p:spPr bwMode="auto">
            <a:xfrm>
              <a:off x="4901"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0.85</a:t>
              </a:r>
              <a:endParaRPr lang="en-US"/>
            </a:p>
          </p:txBody>
        </p:sp>
        <p:sp>
          <p:nvSpPr>
            <p:cNvPr id="32853" name="Rectangle 81"/>
            <p:cNvSpPr>
              <a:spLocks noChangeArrowheads="1"/>
            </p:cNvSpPr>
            <p:nvPr/>
          </p:nvSpPr>
          <p:spPr bwMode="auto">
            <a:xfrm>
              <a:off x="5156" y="1981"/>
              <a:ext cx="109" cy="67"/>
            </a:xfrm>
            <a:prstGeom prst="rect">
              <a:avLst/>
            </a:prstGeom>
            <a:noFill/>
            <a:ln w="9525">
              <a:noFill/>
              <a:miter lim="800000"/>
              <a:headEnd/>
              <a:tailEnd/>
            </a:ln>
          </p:spPr>
          <p:txBody>
            <a:bodyPr wrap="none" lIns="0" tIns="0" rIns="0" bIns="0">
              <a:spAutoFit/>
            </a:bodyPr>
            <a:lstStyle/>
            <a:p>
              <a:r>
                <a:rPr lang="en-US" sz="700">
                  <a:solidFill>
                    <a:srgbClr val="000000"/>
                  </a:solidFill>
                </a:rPr>
                <a:t>0.90</a:t>
              </a:r>
              <a:endParaRPr lang="en-US"/>
            </a:p>
          </p:txBody>
        </p:sp>
        <p:sp>
          <p:nvSpPr>
            <p:cNvPr id="32854" name="Rectangle 82"/>
            <p:cNvSpPr>
              <a:spLocks noChangeArrowheads="1"/>
            </p:cNvSpPr>
            <p:nvPr/>
          </p:nvSpPr>
          <p:spPr bwMode="auto">
            <a:xfrm>
              <a:off x="3936" y="2048"/>
              <a:ext cx="547" cy="77"/>
            </a:xfrm>
            <a:prstGeom prst="rect">
              <a:avLst/>
            </a:prstGeom>
            <a:noFill/>
            <a:ln w="9525">
              <a:noFill/>
              <a:miter lim="800000"/>
              <a:headEnd/>
              <a:tailEnd/>
            </a:ln>
          </p:spPr>
          <p:txBody>
            <a:bodyPr wrap="none" lIns="0" tIns="0" rIns="0" bIns="0">
              <a:spAutoFit/>
            </a:bodyPr>
            <a:lstStyle/>
            <a:p>
              <a:r>
                <a:rPr lang="en-US" sz="800" b="1">
                  <a:solidFill>
                    <a:srgbClr val="000000"/>
                  </a:solidFill>
                </a:rPr>
                <a:t>  EPS Volatility ($)</a:t>
              </a:r>
              <a:endParaRPr lang="en-US"/>
            </a:p>
          </p:txBody>
        </p:sp>
        <p:sp>
          <p:nvSpPr>
            <p:cNvPr id="32855" name="Rectangle 83"/>
            <p:cNvSpPr>
              <a:spLocks noChangeArrowheads="1"/>
            </p:cNvSpPr>
            <p:nvPr/>
          </p:nvSpPr>
          <p:spPr bwMode="auto">
            <a:xfrm rot="-5400000">
              <a:off x="2659" y="1377"/>
              <a:ext cx="529" cy="77"/>
            </a:xfrm>
            <a:prstGeom prst="rect">
              <a:avLst/>
            </a:prstGeom>
            <a:noFill/>
            <a:ln w="9525">
              <a:noFill/>
              <a:miter lim="800000"/>
              <a:headEnd/>
              <a:tailEnd/>
            </a:ln>
          </p:spPr>
          <p:txBody>
            <a:bodyPr wrap="none" lIns="0" tIns="0" rIns="0" bIns="0">
              <a:spAutoFit/>
            </a:bodyPr>
            <a:lstStyle/>
            <a:p>
              <a:r>
                <a:rPr lang="en-US" sz="800" b="1">
                  <a:solidFill>
                    <a:srgbClr val="000000"/>
                  </a:solidFill>
                </a:rPr>
                <a:t>Expected EPS ($)</a:t>
              </a:r>
              <a:endParaRPr lang="en-US"/>
            </a:p>
          </p:txBody>
        </p:sp>
        <p:sp>
          <p:nvSpPr>
            <p:cNvPr id="32856" name="MASTER_ITEMObjectBox2"/>
            <p:cNvSpPr>
              <a:spLocks noChangeArrowheads="1"/>
            </p:cNvSpPr>
            <p:nvPr>
              <p:custDataLst>
                <p:tags r:id="rId7"/>
              </p:custDataLst>
            </p:nvPr>
          </p:nvSpPr>
          <p:spPr bwMode="auto">
            <a:xfrm>
              <a:off x="2851" y="825"/>
              <a:ext cx="2460" cy="1326"/>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000" b="1">
                <a:solidFill>
                  <a:schemeClr val="accent1"/>
                </a:solidFill>
              </a:endParaRPr>
            </a:p>
          </p:txBody>
        </p:sp>
        <p:sp>
          <p:nvSpPr>
            <p:cNvPr id="32857" name="MASTER_ITEMObjectTitle2"/>
            <p:cNvSpPr>
              <a:spLocks noChangeArrowheads="1"/>
            </p:cNvSpPr>
            <p:nvPr>
              <p:custDataLst>
                <p:tags r:id="rId8"/>
              </p:custDataLst>
            </p:nvPr>
          </p:nvSpPr>
          <p:spPr bwMode="ltGray">
            <a:xfrm>
              <a:off x="2851" y="673"/>
              <a:ext cx="2460" cy="15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EPS and EPS Volatility Analysis</a:t>
              </a:r>
            </a:p>
          </p:txBody>
        </p:sp>
        <p:sp>
          <p:nvSpPr>
            <p:cNvPr id="32858" name="Text Box 86"/>
            <p:cNvSpPr txBox="1">
              <a:spLocks noChangeArrowheads="1"/>
            </p:cNvSpPr>
            <p:nvPr/>
          </p:nvSpPr>
          <p:spPr bwMode="auto">
            <a:xfrm>
              <a:off x="4275" y="1296"/>
              <a:ext cx="478" cy="125"/>
            </a:xfrm>
            <a:prstGeom prst="rect">
              <a:avLst/>
            </a:prstGeom>
            <a:noFill/>
            <a:ln w="12700">
              <a:noFill/>
              <a:miter lim="800000"/>
              <a:headEnd/>
              <a:tailEnd/>
            </a:ln>
          </p:spPr>
          <p:txBody>
            <a:bodyPr>
              <a:spAutoFit/>
            </a:bodyPr>
            <a:lstStyle/>
            <a:p>
              <a:pPr>
                <a:spcBef>
                  <a:spcPct val="50000"/>
                </a:spcBef>
              </a:pPr>
              <a:r>
                <a:rPr lang="en-US" sz="700" b="1"/>
                <a:t>Current</a:t>
              </a:r>
            </a:p>
          </p:txBody>
        </p:sp>
        <p:sp>
          <p:nvSpPr>
            <p:cNvPr id="32859" name="Line 87"/>
            <p:cNvSpPr>
              <a:spLocks noChangeShapeType="1"/>
            </p:cNvSpPr>
            <p:nvPr/>
          </p:nvSpPr>
          <p:spPr bwMode="auto">
            <a:xfrm flipV="1">
              <a:off x="4530" y="1208"/>
              <a:ext cx="21" cy="121"/>
            </a:xfrm>
            <a:prstGeom prst="line">
              <a:avLst/>
            </a:prstGeom>
            <a:noFill/>
            <a:ln w="12700">
              <a:solidFill>
                <a:schemeClr val="tx1"/>
              </a:solidFill>
              <a:round/>
              <a:headEnd/>
              <a:tailEnd type="triangle" w="sm" len="sm"/>
            </a:ln>
          </p:spPr>
          <p:txBody>
            <a:bodyPr wrap="none" anchor="ctr"/>
            <a:lstStyle/>
            <a:p>
              <a:endParaRPr lang="en-US"/>
            </a:p>
          </p:txBody>
        </p:sp>
        <p:sp>
          <p:nvSpPr>
            <p:cNvPr id="32860" name="Text Box 88"/>
            <p:cNvSpPr txBox="1">
              <a:spLocks noChangeArrowheads="1"/>
            </p:cNvSpPr>
            <p:nvPr/>
          </p:nvSpPr>
          <p:spPr bwMode="auto">
            <a:xfrm>
              <a:off x="3377" y="883"/>
              <a:ext cx="766" cy="192"/>
            </a:xfrm>
            <a:prstGeom prst="rect">
              <a:avLst/>
            </a:prstGeom>
            <a:noFill/>
            <a:ln w="12700">
              <a:noFill/>
              <a:miter lim="800000"/>
              <a:headEnd/>
              <a:tailEnd/>
            </a:ln>
          </p:spPr>
          <p:txBody>
            <a:bodyPr>
              <a:spAutoFit/>
            </a:bodyPr>
            <a:lstStyle/>
            <a:p>
              <a:pPr>
                <a:spcBef>
                  <a:spcPct val="50000"/>
                </a:spcBef>
              </a:pPr>
              <a:r>
                <a:rPr lang="en-US" sz="700" b="1"/>
                <a:t>Pro Forma for Dispositions</a:t>
              </a:r>
            </a:p>
          </p:txBody>
        </p:sp>
        <p:sp>
          <p:nvSpPr>
            <p:cNvPr id="32861" name="Line 89"/>
            <p:cNvSpPr>
              <a:spLocks noChangeShapeType="1"/>
            </p:cNvSpPr>
            <p:nvPr/>
          </p:nvSpPr>
          <p:spPr bwMode="auto">
            <a:xfrm flipH="1" flipV="1">
              <a:off x="3910" y="1062"/>
              <a:ext cx="132" cy="155"/>
            </a:xfrm>
            <a:prstGeom prst="line">
              <a:avLst/>
            </a:prstGeom>
            <a:noFill/>
            <a:ln w="12700">
              <a:solidFill>
                <a:schemeClr val="tx1"/>
              </a:solidFill>
              <a:round/>
              <a:headEnd type="triangle" w="sm" len="sm"/>
              <a:tailEnd type="none" w="sm" len="sm"/>
            </a:ln>
          </p:spPr>
          <p:txBody>
            <a:bodyPr wrap="none" anchor="ctr"/>
            <a:lstStyle/>
            <a:p>
              <a:endParaRPr lang="en-US"/>
            </a:p>
          </p:txBody>
        </p:sp>
        <p:sp>
          <p:nvSpPr>
            <p:cNvPr id="32862" name="Text Box 90"/>
            <p:cNvSpPr txBox="1">
              <a:spLocks noChangeArrowheads="1"/>
            </p:cNvSpPr>
            <p:nvPr/>
          </p:nvSpPr>
          <p:spPr bwMode="auto">
            <a:xfrm>
              <a:off x="4387" y="829"/>
              <a:ext cx="811" cy="192"/>
            </a:xfrm>
            <a:prstGeom prst="rect">
              <a:avLst/>
            </a:prstGeom>
            <a:noFill/>
            <a:ln w="12700">
              <a:noFill/>
              <a:miter lim="800000"/>
              <a:headEnd/>
              <a:tailEnd/>
            </a:ln>
          </p:spPr>
          <p:txBody>
            <a:bodyPr>
              <a:spAutoFit/>
            </a:bodyPr>
            <a:lstStyle/>
            <a:p>
              <a:pPr>
                <a:spcBef>
                  <a:spcPct val="50000"/>
                </a:spcBef>
              </a:pPr>
              <a:r>
                <a:rPr lang="en-US" sz="700" b="1"/>
                <a:t>Pro Forma for Dispositions &amp; ABC Stake</a:t>
              </a:r>
            </a:p>
          </p:txBody>
        </p:sp>
        <p:sp>
          <p:nvSpPr>
            <p:cNvPr id="32863" name="Line 91"/>
            <p:cNvSpPr>
              <a:spLocks noChangeShapeType="1"/>
            </p:cNvSpPr>
            <p:nvPr/>
          </p:nvSpPr>
          <p:spPr bwMode="auto">
            <a:xfrm flipH="1" flipV="1">
              <a:off x="5021" y="997"/>
              <a:ext cx="122" cy="90"/>
            </a:xfrm>
            <a:prstGeom prst="line">
              <a:avLst/>
            </a:prstGeom>
            <a:noFill/>
            <a:ln w="12700">
              <a:solidFill>
                <a:schemeClr val="tx1"/>
              </a:solidFill>
              <a:round/>
              <a:headEnd type="triangle" w="sm" len="sm"/>
              <a:tailEnd type="none" w="sm" len="sm"/>
            </a:ln>
          </p:spPr>
          <p:txBody>
            <a:bodyPr wrap="none" anchor="ctr"/>
            <a:lstStyle/>
            <a:p>
              <a:endParaRPr lang="en-US"/>
            </a:p>
          </p:txBody>
        </p:sp>
      </p:grpSp>
      <p:sp>
        <p:nvSpPr>
          <p:cNvPr id="32784" name="Text Box 92"/>
          <p:cNvSpPr txBox="1">
            <a:spLocks noChangeArrowheads="1"/>
          </p:cNvSpPr>
          <p:nvPr/>
        </p:nvSpPr>
        <p:spPr bwMode="auto">
          <a:xfrm>
            <a:off x="7292975" y="3716338"/>
            <a:ext cx="958850" cy="411162"/>
          </a:xfrm>
          <a:prstGeom prst="rect">
            <a:avLst/>
          </a:prstGeom>
          <a:noFill/>
          <a:ln w="12700">
            <a:noFill/>
            <a:miter lim="800000"/>
            <a:headEnd/>
            <a:tailEnd/>
          </a:ln>
        </p:spPr>
        <p:txBody>
          <a:bodyPr>
            <a:spAutoFit/>
          </a:bodyPr>
          <a:lstStyle/>
          <a:p>
            <a:pPr>
              <a:spcBef>
                <a:spcPct val="50000"/>
              </a:spcBef>
            </a:pPr>
            <a:r>
              <a:rPr lang="en-US" sz="700" b="1"/>
              <a:t>Pro Forma for Dispositions &amp; ABC Stake</a:t>
            </a:r>
          </a:p>
        </p:txBody>
      </p:sp>
      <p:sp>
        <p:nvSpPr>
          <p:cNvPr id="32785" name="Line 93"/>
          <p:cNvSpPr>
            <a:spLocks noChangeShapeType="1"/>
          </p:cNvSpPr>
          <p:nvPr/>
        </p:nvSpPr>
        <p:spPr bwMode="auto">
          <a:xfrm flipV="1">
            <a:off x="8194675" y="3841750"/>
            <a:ext cx="0" cy="1630363"/>
          </a:xfrm>
          <a:prstGeom prst="line">
            <a:avLst/>
          </a:prstGeom>
          <a:noFill/>
          <a:ln w="12700">
            <a:solidFill>
              <a:schemeClr val="tx1"/>
            </a:solidFill>
            <a:prstDash val="sysDot"/>
            <a:round/>
            <a:headEnd/>
            <a:tailEnd/>
          </a:ln>
        </p:spPr>
        <p:txBody>
          <a:bodyPr wrap="none" anchor="ctr"/>
          <a:lstStyle/>
          <a:p>
            <a:endParaRPr lang="en-US"/>
          </a:p>
        </p:txBody>
      </p:sp>
      <p:sp>
        <p:nvSpPr>
          <p:cNvPr id="32786" name="Line 94"/>
          <p:cNvSpPr>
            <a:spLocks noChangeShapeType="1"/>
          </p:cNvSpPr>
          <p:nvPr/>
        </p:nvSpPr>
        <p:spPr bwMode="auto">
          <a:xfrm>
            <a:off x="8039100" y="4002088"/>
            <a:ext cx="138113" cy="50800"/>
          </a:xfrm>
          <a:prstGeom prst="line">
            <a:avLst/>
          </a:prstGeom>
          <a:noFill/>
          <a:ln w="12700">
            <a:solidFill>
              <a:schemeClr val="tx1"/>
            </a:solidFill>
            <a:round/>
            <a:headEnd/>
            <a:tailEnd type="triangle" w="sm" len="sm"/>
          </a:ln>
        </p:spPr>
        <p:txBody>
          <a:bodyPr wrap="none" anchor="ctr"/>
          <a:lstStyle/>
          <a:p>
            <a:endParaRPr lang="en-US"/>
          </a:p>
        </p:txBody>
      </p:sp>
      <p:sp>
        <p:nvSpPr>
          <p:cNvPr id="96" name="Rectangle 7"/>
          <p:cNvSpPr txBox="1">
            <a:spLocks noChangeArrowheads="1"/>
          </p:cNvSpPr>
          <p:nvPr/>
        </p:nvSpPr>
        <p:spPr bwMode="auto">
          <a:xfrm>
            <a:off x="473075" y="44450"/>
            <a:ext cx="6878638"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Effect of Leverage on EPS and EPS Volatility</a:t>
            </a: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a:spLocks noGrp="1"/>
          </p:cNvSpPr>
          <p:nvPr>
            <p:ph type="sldNum" sz="quarter" idx="10"/>
          </p:nvPr>
        </p:nvSpPr>
        <p:spPr>
          <a:noFill/>
        </p:spPr>
        <p:txBody>
          <a:bodyPr/>
          <a:lstStyle/>
          <a:p>
            <a:pPr defTabSz="950913"/>
            <a:fld id="{68650697-9182-4086-814B-580E9473CF14}" type="slidenum">
              <a:rPr smtClean="0"/>
              <a:pPr defTabSz="950913"/>
              <a:t>26</a:t>
            </a:fld>
            <a:endParaRPr lang="en-US" smtClean="0"/>
          </a:p>
        </p:txBody>
      </p:sp>
      <p:pic>
        <p:nvPicPr>
          <p:cNvPr id="33795" name="Picture 2"/>
          <p:cNvPicPr>
            <a:picLocks noChangeAspect="1" noChangeArrowheads="1"/>
          </p:cNvPicPr>
          <p:nvPr/>
        </p:nvPicPr>
        <p:blipFill>
          <a:blip r:embed="rId12" cstate="print"/>
          <a:srcRect/>
          <a:stretch>
            <a:fillRect/>
          </a:stretch>
        </p:blipFill>
        <p:spPr bwMode="auto">
          <a:xfrm>
            <a:off x="4560888" y="3144838"/>
            <a:ext cx="3838575" cy="2549525"/>
          </a:xfrm>
          <a:prstGeom prst="rect">
            <a:avLst/>
          </a:prstGeom>
          <a:noFill/>
          <a:ln w="12700">
            <a:noFill/>
            <a:miter lim="800000"/>
            <a:headEnd/>
            <a:tailEnd/>
          </a:ln>
        </p:spPr>
      </p:pic>
      <p:sp>
        <p:nvSpPr>
          <p:cNvPr id="33796" name="MASTER_ITEMTitle"/>
          <p:cNvSpPr>
            <a:spLocks noGrp="1" noChangeArrowheads="1"/>
          </p:cNvSpPr>
          <p:nvPr>
            <p:ph type="title"/>
            <p:custDataLst>
              <p:tags r:id="rId2"/>
            </p:custDataLst>
          </p:nvPr>
        </p:nvSpPr>
        <p:spPr/>
        <p:txBody>
          <a:bodyPr/>
          <a:lstStyle/>
          <a:p>
            <a:pPr eaLnBrk="1" hangingPunct="1"/>
            <a:r>
              <a:rPr lang="en-US" smtClean="0"/>
              <a:t>Effect of Leverage on EPS and EPS Volatility</a:t>
            </a:r>
          </a:p>
        </p:txBody>
      </p:sp>
      <p:sp>
        <p:nvSpPr>
          <p:cNvPr id="33797" name="MASTER_ITEMText1"/>
          <p:cNvSpPr>
            <a:spLocks noGrp="1" noChangeArrowheads="1"/>
          </p:cNvSpPr>
          <p:nvPr>
            <p:ph type="body" sz="half" idx="2"/>
            <p:custDataLst>
              <p:tags r:id="rId3"/>
            </p:custDataLst>
          </p:nvPr>
        </p:nvSpPr>
        <p:spPr>
          <a:xfrm>
            <a:off x="684213" y="1041400"/>
            <a:ext cx="3665537" cy="4810125"/>
          </a:xfrm>
          <a:noFill/>
        </p:spPr>
        <p:txBody>
          <a:bodyPr/>
          <a:lstStyle/>
          <a:p>
            <a:pPr marL="0" indent="0"/>
            <a:r>
              <a:rPr lang="en-US" sz="1500" smtClean="0"/>
              <a:t>Impact of capital structure on EPS</a:t>
            </a:r>
          </a:p>
          <a:p>
            <a:pPr lvl="2"/>
            <a:r>
              <a:rPr lang="en-US" sz="1400" smtClean="0"/>
              <a:t>We looked at historical operating income volatility to estimate the Company’s business risk for different levels of leverage</a:t>
            </a:r>
            <a:endParaRPr lang="en-US" sz="1400" baseline="30000" smtClean="0"/>
          </a:p>
          <a:p>
            <a:pPr lvl="2"/>
            <a:r>
              <a:rPr lang="en-US" sz="1400" smtClean="0"/>
              <a:t>The model pro-formas various amounts of leverage and estimates both the expected EPS and EPS volatility</a:t>
            </a:r>
          </a:p>
          <a:p>
            <a:pPr lvl="2"/>
            <a:r>
              <a:rPr lang="en-US" sz="1400" smtClean="0"/>
              <a:t>As a growth company in the biotech industry, the client has a high P/E ratio which makes repurchasing equity and issuing debt costly</a:t>
            </a:r>
          </a:p>
          <a:p>
            <a:pPr lvl="2"/>
            <a:r>
              <a:rPr lang="en-US" sz="1400" smtClean="0"/>
              <a:t>Our  analysis shows that for the company, any increase in leverage over 0% reduces EPS and increases its volatility</a:t>
            </a:r>
          </a:p>
        </p:txBody>
      </p:sp>
      <p:sp>
        <p:nvSpPr>
          <p:cNvPr id="33798" name="MessageStatement"/>
          <p:cNvSpPr>
            <a:spLocks noChangeArrowheads="1"/>
          </p:cNvSpPr>
          <p:nvPr>
            <p:custDataLst>
              <p:tags r:id="rId4"/>
            </p:custDataLst>
          </p:nvPr>
        </p:nvSpPr>
        <p:spPr bwMode="gray">
          <a:xfrm>
            <a:off x="688975" y="5969000"/>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Because the company has a high P/E multiple, an increase in debt would be EPS dilutive.</a:t>
            </a:r>
          </a:p>
        </p:txBody>
      </p:sp>
      <p:sp>
        <p:nvSpPr>
          <p:cNvPr id="33799" name="MASTER_ITEMObjectBox2"/>
          <p:cNvSpPr>
            <a:spLocks noChangeArrowheads="1"/>
          </p:cNvSpPr>
          <p:nvPr>
            <p:custDataLst>
              <p:tags r:id="rId5"/>
            </p:custDataLst>
          </p:nvPr>
        </p:nvSpPr>
        <p:spPr bwMode="auto">
          <a:xfrm>
            <a:off x="4525963" y="1309688"/>
            <a:ext cx="3905250" cy="203358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000" b="1">
              <a:solidFill>
                <a:schemeClr val="accent1"/>
              </a:solidFill>
            </a:endParaRPr>
          </a:p>
        </p:txBody>
      </p:sp>
      <p:sp>
        <p:nvSpPr>
          <p:cNvPr id="33800" name="MASTER_ITEMObjectTitle2"/>
          <p:cNvSpPr>
            <a:spLocks noChangeArrowheads="1"/>
          </p:cNvSpPr>
          <p:nvPr>
            <p:custDataLst>
              <p:tags r:id="rId6"/>
            </p:custDataLst>
          </p:nvPr>
        </p:nvSpPr>
        <p:spPr bwMode="ltGray">
          <a:xfrm>
            <a:off x="4525963" y="1068388"/>
            <a:ext cx="3905250"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EPS and EPS Volatility Analysis</a:t>
            </a:r>
          </a:p>
        </p:txBody>
      </p:sp>
      <p:sp>
        <p:nvSpPr>
          <p:cNvPr id="33801" name="MASTER_ITEMObjectBox2"/>
          <p:cNvSpPr>
            <a:spLocks noChangeArrowheads="1"/>
          </p:cNvSpPr>
          <p:nvPr>
            <p:custDataLst>
              <p:tags r:id="rId7"/>
            </p:custDataLst>
          </p:nvPr>
        </p:nvSpPr>
        <p:spPr bwMode="auto">
          <a:xfrm>
            <a:off x="4525963" y="3654425"/>
            <a:ext cx="3905250" cy="203358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000" b="1">
              <a:solidFill>
                <a:schemeClr val="accent1"/>
              </a:solidFill>
            </a:endParaRPr>
          </a:p>
        </p:txBody>
      </p:sp>
      <p:sp>
        <p:nvSpPr>
          <p:cNvPr id="33802" name="MASTER_ITEMObjectTitle2"/>
          <p:cNvSpPr>
            <a:spLocks noChangeArrowheads="1"/>
          </p:cNvSpPr>
          <p:nvPr>
            <p:custDataLst>
              <p:tags r:id="rId8"/>
            </p:custDataLst>
          </p:nvPr>
        </p:nvSpPr>
        <p:spPr bwMode="ltGray">
          <a:xfrm>
            <a:off x="4525963" y="3413125"/>
            <a:ext cx="3905250"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Predicted EPS Changes with Increases in Leverage</a:t>
            </a:r>
          </a:p>
        </p:txBody>
      </p:sp>
      <p:sp>
        <p:nvSpPr>
          <p:cNvPr id="33803" name="Text Box 10"/>
          <p:cNvSpPr txBox="1">
            <a:spLocks noChangeArrowheads="1"/>
          </p:cNvSpPr>
          <p:nvPr>
            <p:custDataLst>
              <p:tags r:id="rId9"/>
            </p:custDataLst>
          </p:nvPr>
        </p:nvSpPr>
        <p:spPr bwMode="auto">
          <a:xfrm>
            <a:off x="2239963" y="6321425"/>
            <a:ext cx="6192837" cy="21590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We estimate the trade-off between EPS and EPS volatility for each level of leverage. The cost of debt is adjusted to reflect the company’s financial profile. EPS volatility is based on historical EBIT volatility, where unexpected changes in EBIT determine the distribution of EPS.</a:t>
            </a:r>
          </a:p>
        </p:txBody>
      </p:sp>
      <p:pic>
        <p:nvPicPr>
          <p:cNvPr id="33804" name="Picture 11"/>
          <p:cNvPicPr>
            <a:picLocks noChangeAspect="1" noChangeArrowheads="1"/>
          </p:cNvPicPr>
          <p:nvPr/>
        </p:nvPicPr>
        <p:blipFill>
          <a:blip r:embed="rId13" cstate="print"/>
          <a:srcRect/>
          <a:stretch>
            <a:fillRect/>
          </a:stretch>
        </p:blipFill>
        <p:spPr bwMode="auto">
          <a:xfrm>
            <a:off x="4600575" y="1408113"/>
            <a:ext cx="3629025" cy="1946275"/>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p:cNvSpPr txBox="1">
            <a:spLocks noChangeArrowheads="1"/>
          </p:cNvSpPr>
          <p:nvPr/>
        </p:nvSpPr>
        <p:spPr bwMode="auto">
          <a:xfrm>
            <a:off x="473075" y="44450"/>
            <a:ext cx="6870700"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Maturing Companies Employ More Aggressive Capital Structures</a:t>
            </a:r>
          </a:p>
        </p:txBody>
      </p:sp>
      <p:sp>
        <p:nvSpPr>
          <p:cNvPr id="34819" name="Slide Number Placeholder 3"/>
          <p:cNvSpPr>
            <a:spLocks noGrp="1"/>
          </p:cNvSpPr>
          <p:nvPr>
            <p:ph type="sldNum" sz="quarter" idx="10"/>
          </p:nvPr>
        </p:nvSpPr>
        <p:spPr>
          <a:noFill/>
        </p:spPr>
        <p:txBody>
          <a:bodyPr/>
          <a:lstStyle/>
          <a:p>
            <a:pPr defTabSz="950913"/>
            <a:fld id="{D3916E30-CDA0-4B72-A029-B89F00BCD572}" type="slidenum">
              <a:rPr smtClean="0"/>
              <a:pPr defTabSz="950913"/>
              <a:t>27</a:t>
            </a:fld>
            <a:endParaRPr lang="en-US" smtClean="0"/>
          </a:p>
        </p:txBody>
      </p:sp>
      <p:pic>
        <p:nvPicPr>
          <p:cNvPr id="34820" name="Picture 2" descr="EMBARQ"/>
          <p:cNvPicPr>
            <a:picLocks noChangeAspect="1" noChangeArrowheads="1"/>
          </p:cNvPicPr>
          <p:nvPr/>
        </p:nvPicPr>
        <p:blipFill>
          <a:blip r:embed="rId8" cstate="print"/>
          <a:srcRect/>
          <a:stretch>
            <a:fillRect/>
          </a:stretch>
        </p:blipFill>
        <p:spPr bwMode="auto">
          <a:xfrm>
            <a:off x="7162800" y="3533775"/>
            <a:ext cx="576263" cy="298450"/>
          </a:xfrm>
          <a:prstGeom prst="rect">
            <a:avLst/>
          </a:prstGeom>
          <a:noFill/>
          <a:ln w="9525">
            <a:noFill/>
            <a:miter lim="800000"/>
            <a:headEnd/>
            <a:tailEnd/>
          </a:ln>
        </p:spPr>
      </p:pic>
      <p:sp>
        <p:nvSpPr>
          <p:cNvPr id="34821" name="Rectangle 3"/>
          <p:cNvSpPr>
            <a:spLocks noChangeArrowheads="1"/>
          </p:cNvSpPr>
          <p:nvPr/>
        </p:nvSpPr>
        <p:spPr bwMode="auto">
          <a:xfrm>
            <a:off x="2676525" y="3803650"/>
            <a:ext cx="701675" cy="1616075"/>
          </a:xfrm>
          <a:prstGeom prst="rect">
            <a:avLst/>
          </a:prstGeom>
          <a:solidFill>
            <a:srgbClr val="FFFF99"/>
          </a:solidFill>
          <a:ln w="19050">
            <a:noFill/>
            <a:miter lim="800000"/>
            <a:headEnd/>
            <a:tailEnd/>
          </a:ln>
        </p:spPr>
        <p:txBody>
          <a:bodyPr wrap="none" anchor="ctr"/>
          <a:lstStyle/>
          <a:p>
            <a:endParaRPr lang="en-US"/>
          </a:p>
        </p:txBody>
      </p:sp>
      <p:pic>
        <p:nvPicPr>
          <p:cNvPr id="34822" name="Picture 4"/>
          <p:cNvPicPr>
            <a:picLocks noChangeAspect="1" noChangeArrowheads="1"/>
          </p:cNvPicPr>
          <p:nvPr/>
        </p:nvPicPr>
        <p:blipFill>
          <a:blip r:embed="rId9" cstate="print"/>
          <a:srcRect/>
          <a:stretch>
            <a:fillRect/>
          </a:stretch>
        </p:blipFill>
        <p:spPr bwMode="auto">
          <a:xfrm>
            <a:off x="823913" y="3446463"/>
            <a:ext cx="7496175" cy="2071687"/>
          </a:xfrm>
          <a:prstGeom prst="rect">
            <a:avLst/>
          </a:prstGeom>
          <a:noFill/>
          <a:ln w="12700">
            <a:noFill/>
            <a:miter lim="800000"/>
            <a:headEnd/>
            <a:tailEnd/>
          </a:ln>
        </p:spPr>
      </p:pic>
      <p:sp>
        <p:nvSpPr>
          <p:cNvPr id="34823" name="MASTER_ITEMText1"/>
          <p:cNvSpPr>
            <a:spLocks noGrp="1" noChangeArrowheads="1"/>
          </p:cNvSpPr>
          <p:nvPr>
            <p:ph type="body" idx="1"/>
            <p:custDataLst>
              <p:tags r:id="rId2"/>
            </p:custDataLst>
          </p:nvPr>
        </p:nvSpPr>
        <p:spPr>
          <a:xfrm>
            <a:off x="600075" y="1243013"/>
            <a:ext cx="8154988" cy="1757362"/>
          </a:xfrm>
        </p:spPr>
        <p:txBody>
          <a:bodyPr/>
          <a:lstStyle/>
          <a:p>
            <a:pPr lvl="2"/>
            <a:r>
              <a:rPr lang="en-US" dirty="0" smtClean="0"/>
              <a:t>Our study of financial ratios and long-term growth rates for the S&amp;P 500 index finds that higher growth sectors tend to have more conservative balance sheets, as reflected both in terms of cash flow (EBITDA metrics) and capital structure (book and market leverage metrics)</a:t>
            </a:r>
          </a:p>
          <a:p>
            <a:pPr lvl="2"/>
            <a:r>
              <a:rPr lang="en-US" dirty="0" smtClean="0"/>
              <a:t>Mature companies realize that their capital structures leverage their stable cash flows for greater growth</a:t>
            </a:r>
          </a:p>
          <a:p>
            <a:pPr lvl="2"/>
            <a:r>
              <a:rPr lang="en-US" dirty="0" smtClean="0"/>
              <a:t>However, a more conservative capital structure may allow the Company to pursue a more aggressive growth strategy</a:t>
            </a:r>
          </a:p>
        </p:txBody>
      </p:sp>
      <p:sp>
        <p:nvSpPr>
          <p:cNvPr id="34824" name="MessageStatement"/>
          <p:cNvSpPr>
            <a:spLocks noChangeArrowheads="1"/>
          </p:cNvSpPr>
          <p:nvPr/>
        </p:nvSpPr>
        <p:spPr bwMode="gray">
          <a:xfrm>
            <a:off x="685800" y="5986463"/>
            <a:ext cx="77724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company’s debt / EBITDA is more conservative than that of mature companies.</a:t>
            </a:r>
          </a:p>
        </p:txBody>
      </p:sp>
      <p:sp>
        <p:nvSpPr>
          <p:cNvPr id="34825" name="MASTER_ITEMObjectTitle1"/>
          <p:cNvSpPr>
            <a:spLocks noChangeArrowheads="1"/>
          </p:cNvSpPr>
          <p:nvPr>
            <p:custDataLst>
              <p:tags r:id="rId3"/>
            </p:custDataLst>
          </p:nvPr>
        </p:nvSpPr>
        <p:spPr bwMode="ltGray">
          <a:xfrm>
            <a:off x="692150" y="3149600"/>
            <a:ext cx="777240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S&amp;P 500 Index By Long-Term Growth</a:t>
            </a:r>
            <a:endParaRPr lang="en-US" b="1">
              <a:solidFill>
                <a:schemeClr val="bg1"/>
              </a:solidFill>
              <a:cs typeface="Arial" pitchFamily="34" charset="0"/>
            </a:endParaRPr>
          </a:p>
        </p:txBody>
      </p:sp>
      <p:sp>
        <p:nvSpPr>
          <p:cNvPr id="34826" name="MASTER_ITEMObjectBox1"/>
          <p:cNvSpPr>
            <a:spLocks noChangeArrowheads="1"/>
          </p:cNvSpPr>
          <p:nvPr>
            <p:custDataLst>
              <p:tags r:id="rId4"/>
            </p:custDataLst>
          </p:nvPr>
        </p:nvSpPr>
        <p:spPr bwMode="auto">
          <a:xfrm>
            <a:off x="693738" y="3424238"/>
            <a:ext cx="7772400" cy="21336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34827" name="Text Box 10"/>
          <p:cNvSpPr txBox="1">
            <a:spLocks noChangeArrowheads="1"/>
          </p:cNvSpPr>
          <p:nvPr>
            <p:custDataLst>
              <p:tags r:id="rId5"/>
            </p:custDataLst>
          </p:nvPr>
        </p:nvSpPr>
        <p:spPr bwMode="auto">
          <a:xfrm>
            <a:off x="693738" y="5611813"/>
            <a:ext cx="7769225" cy="106362"/>
          </a:xfrm>
          <a:prstGeom prst="rect">
            <a:avLst/>
          </a:prstGeom>
          <a:noFill/>
          <a:ln w="12700">
            <a:noFill/>
            <a:miter lim="800000"/>
            <a:headEnd/>
            <a:tailEnd/>
          </a:ln>
        </p:spPr>
        <p:txBody>
          <a:bodyPr lIns="0" tIns="0" rIns="0" bIns="0"/>
          <a:lstStyle/>
          <a:p>
            <a:pPr marL="342900" indent="-342900" algn="l">
              <a:tabLst>
                <a:tab pos="342900" algn="l"/>
              </a:tabLst>
            </a:pPr>
            <a:r>
              <a:rPr lang="en-US" sz="700"/>
              <a:t>Source:	Bloomberg, Factset as of March 2007.  </a:t>
            </a:r>
          </a:p>
        </p:txBody>
      </p:sp>
      <p:sp>
        <p:nvSpPr>
          <p:cNvPr id="34828" name="Text Box 11"/>
          <p:cNvSpPr txBox="1">
            <a:spLocks noChangeArrowheads="1"/>
          </p:cNvSpPr>
          <p:nvPr/>
        </p:nvSpPr>
        <p:spPr bwMode="auto">
          <a:xfrm>
            <a:off x="6962775" y="3548063"/>
            <a:ext cx="1098550" cy="304800"/>
          </a:xfrm>
          <a:prstGeom prst="rect">
            <a:avLst/>
          </a:prstGeom>
          <a:solidFill>
            <a:schemeClr val="bg1"/>
          </a:solidFill>
          <a:ln w="12700">
            <a:noFill/>
            <a:miter lim="800000"/>
            <a:headEnd/>
            <a:tailEnd/>
          </a:ln>
        </p:spPr>
        <p:txBody>
          <a:bodyPr>
            <a:spAutoFit/>
          </a:bodyPr>
          <a:lstStyle/>
          <a:p>
            <a:pPr>
              <a:spcBef>
                <a:spcPct val="50000"/>
              </a:spcBef>
            </a:pPr>
            <a:r>
              <a:rPr lang="en-US"/>
              <a:t>Company</a:t>
            </a: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ctrTitle"/>
          </p:nvPr>
        </p:nvSpPr>
        <p:spPr>
          <a:xfrm>
            <a:off x="4775200" y="2641600"/>
            <a:ext cx="3921125" cy="1443038"/>
          </a:xfrm>
        </p:spPr>
        <p:txBody>
          <a:bodyPr/>
          <a:lstStyle/>
          <a:p>
            <a:r>
              <a:rPr lang="en-US" sz="2800" b="0" smtClean="0"/>
              <a:t>Liability Management</a:t>
            </a:r>
          </a:p>
        </p:txBody>
      </p:sp>
      <p:sp>
        <p:nvSpPr>
          <p:cNvPr id="35843" name="Slide Number Placeholder 2"/>
          <p:cNvSpPr>
            <a:spLocks noGrp="1"/>
          </p:cNvSpPr>
          <p:nvPr>
            <p:ph type="sldNum" sz="quarter" idx="10"/>
          </p:nvPr>
        </p:nvSpPr>
        <p:spPr>
          <a:noFill/>
        </p:spPr>
        <p:txBody>
          <a:bodyPr/>
          <a:lstStyle/>
          <a:p>
            <a:fld id="{F4EFC3DC-21E7-4153-A7D5-B578E097D789}" type="slidenum">
              <a:rPr smtClean="0"/>
              <a:pPr/>
              <a:t>28</a:t>
            </a:fld>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3"/>
          <p:cNvSpPr>
            <a:spLocks noGrp="1"/>
          </p:cNvSpPr>
          <p:nvPr>
            <p:ph type="sldNum" sz="quarter" idx="10"/>
          </p:nvPr>
        </p:nvSpPr>
        <p:spPr>
          <a:noFill/>
        </p:spPr>
        <p:txBody>
          <a:bodyPr/>
          <a:lstStyle/>
          <a:p>
            <a:pPr defTabSz="950913"/>
            <a:fld id="{04059167-E0FA-4E5D-A34C-694434998AA8}" type="slidenum">
              <a:rPr smtClean="0"/>
              <a:pPr defTabSz="950913"/>
              <a:t>29</a:t>
            </a:fld>
            <a:endParaRPr lang="en-US" smtClean="0"/>
          </a:p>
        </p:txBody>
      </p:sp>
      <p:graphicFrame>
        <p:nvGraphicFramePr>
          <p:cNvPr id="4098" name="Object 18"/>
          <p:cNvGraphicFramePr>
            <a:graphicFrameLocks noChangeAspect="1"/>
          </p:cNvGraphicFramePr>
          <p:nvPr/>
        </p:nvGraphicFramePr>
        <p:xfrm>
          <a:off x="685800" y="3721100"/>
          <a:ext cx="7759700" cy="1668463"/>
        </p:xfrm>
        <a:graphic>
          <a:graphicData uri="http://schemas.openxmlformats.org/presentationml/2006/ole">
            <p:oleObj spid="_x0000_s4098" name="Worksheet" r:id="rId11" imgW="7658100" imgH="1638300" progId="Excel.Sheet.8">
              <p:embed/>
            </p:oleObj>
          </a:graphicData>
        </a:graphic>
      </p:graphicFrame>
      <p:graphicFrame>
        <p:nvGraphicFramePr>
          <p:cNvPr id="4099" name="Object 17"/>
          <p:cNvGraphicFramePr>
            <a:graphicFrameLocks noChangeAspect="1"/>
          </p:cNvGraphicFramePr>
          <p:nvPr/>
        </p:nvGraphicFramePr>
        <p:xfrm>
          <a:off x="685800" y="1435100"/>
          <a:ext cx="7766050" cy="1649413"/>
        </p:xfrm>
        <a:graphic>
          <a:graphicData uri="http://schemas.openxmlformats.org/presentationml/2006/ole">
            <p:oleObj spid="_x0000_s4099" name="Worksheet" r:id="rId12" imgW="7762951" imgH="1638300" progId="Excel.Sheet.8">
              <p:embed/>
            </p:oleObj>
          </a:graphicData>
        </a:graphic>
      </p:graphicFrame>
      <p:sp>
        <p:nvSpPr>
          <p:cNvPr id="4101" name="MASTER_ITEMTitle"/>
          <p:cNvSpPr>
            <a:spLocks noGrp="1" noChangeArrowheads="1"/>
          </p:cNvSpPr>
          <p:nvPr>
            <p:ph type="title"/>
            <p:custDataLst>
              <p:tags r:id="rId3"/>
            </p:custDataLst>
          </p:nvPr>
        </p:nvSpPr>
        <p:spPr/>
        <p:txBody>
          <a:bodyPr/>
          <a:lstStyle/>
          <a:p>
            <a:pPr eaLnBrk="1" hangingPunct="1"/>
            <a:r>
              <a:rPr lang="en-US" smtClean="0"/>
              <a:t>Debt Portfolio: Comparable Companies </a:t>
            </a:r>
          </a:p>
        </p:txBody>
      </p:sp>
      <p:sp>
        <p:nvSpPr>
          <p:cNvPr id="4102" name="MASTER_ITEMObjectBox1"/>
          <p:cNvSpPr>
            <a:spLocks noChangeArrowheads="1"/>
          </p:cNvSpPr>
          <p:nvPr>
            <p:custDataLst>
              <p:tags r:id="rId4"/>
            </p:custDataLst>
          </p:nvPr>
        </p:nvSpPr>
        <p:spPr bwMode="auto">
          <a:xfrm>
            <a:off x="671513" y="3627438"/>
            <a:ext cx="7793037" cy="18319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AU" sz="1200" b="1">
              <a:solidFill>
                <a:schemeClr val="accent1"/>
              </a:solidFill>
            </a:endParaRPr>
          </a:p>
        </p:txBody>
      </p:sp>
      <p:sp>
        <p:nvSpPr>
          <p:cNvPr id="4103" name="MASTER_ITEMObjectTitle1"/>
          <p:cNvSpPr>
            <a:spLocks noChangeArrowheads="1"/>
          </p:cNvSpPr>
          <p:nvPr>
            <p:custDataLst>
              <p:tags r:id="rId5"/>
            </p:custDataLst>
          </p:nvPr>
        </p:nvSpPr>
        <p:spPr bwMode="ltGray">
          <a:xfrm>
            <a:off x="671513" y="3351213"/>
            <a:ext cx="7793037" cy="276225"/>
          </a:xfrm>
          <a:prstGeom prst="rect">
            <a:avLst/>
          </a:prstGeom>
          <a:solidFill>
            <a:schemeClr val="accent1"/>
          </a:solidFill>
          <a:ln w="9525" algn="ctr">
            <a:solidFill>
              <a:schemeClr val="tx1"/>
            </a:solidFill>
            <a:miter lim="800000"/>
            <a:headEnd/>
            <a:tailEnd/>
          </a:ln>
        </p:spPr>
        <p:txBody>
          <a:bodyPr lIns="100584" tIns="27432" rIns="100584" bIns="27432" anchor="ctr" anchorCtr="1">
            <a:spAutoFit/>
          </a:bodyPr>
          <a:lstStyle/>
          <a:p>
            <a:pPr eaLnBrk="0" hangingPunct="0"/>
            <a:r>
              <a:rPr lang="en-US" b="1">
                <a:solidFill>
                  <a:schemeClr val="bg1"/>
                </a:solidFill>
                <a:cs typeface="Arial" pitchFamily="34" charset="0"/>
              </a:rPr>
              <a:t>Weighted Average Maturity of Debt Among Peers (Years)</a:t>
            </a:r>
          </a:p>
        </p:txBody>
      </p:sp>
      <p:sp>
        <p:nvSpPr>
          <p:cNvPr id="4104" name="MASTER_ITEMObjectBox1"/>
          <p:cNvSpPr>
            <a:spLocks noChangeArrowheads="1"/>
          </p:cNvSpPr>
          <p:nvPr>
            <p:custDataLst>
              <p:tags r:id="rId6"/>
            </p:custDataLst>
          </p:nvPr>
        </p:nvSpPr>
        <p:spPr bwMode="auto">
          <a:xfrm>
            <a:off x="671513" y="1400175"/>
            <a:ext cx="7793037" cy="17700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AU" sz="1200" b="1">
              <a:solidFill>
                <a:schemeClr val="accent1"/>
              </a:solidFill>
            </a:endParaRPr>
          </a:p>
        </p:txBody>
      </p:sp>
      <p:sp>
        <p:nvSpPr>
          <p:cNvPr id="4105" name="MASTER_ITEMObjectTitle1"/>
          <p:cNvSpPr>
            <a:spLocks noChangeArrowheads="1"/>
          </p:cNvSpPr>
          <p:nvPr>
            <p:custDataLst>
              <p:tags r:id="rId7"/>
            </p:custDataLst>
          </p:nvPr>
        </p:nvSpPr>
        <p:spPr bwMode="ltGray">
          <a:xfrm>
            <a:off x="671513" y="1123950"/>
            <a:ext cx="7793037" cy="276225"/>
          </a:xfrm>
          <a:prstGeom prst="rect">
            <a:avLst/>
          </a:prstGeom>
          <a:solidFill>
            <a:schemeClr val="accent1"/>
          </a:solidFill>
          <a:ln w="9525" algn="ctr">
            <a:solidFill>
              <a:schemeClr val="tx1"/>
            </a:solidFill>
            <a:miter lim="800000"/>
            <a:headEnd/>
            <a:tailEnd/>
          </a:ln>
        </p:spPr>
        <p:txBody>
          <a:bodyPr lIns="100584" tIns="27432" rIns="100584" bIns="27432" anchor="ctr" anchorCtr="1">
            <a:spAutoFit/>
          </a:bodyPr>
          <a:lstStyle/>
          <a:p>
            <a:pPr eaLnBrk="0" hangingPunct="0"/>
            <a:r>
              <a:rPr lang="en-US" b="1">
                <a:solidFill>
                  <a:schemeClr val="bg1"/>
                </a:solidFill>
                <a:cs typeface="Arial" pitchFamily="34" charset="0"/>
              </a:rPr>
              <a:t>Floating Rate Debt Exposure Among Peers (%)</a:t>
            </a:r>
          </a:p>
        </p:txBody>
      </p:sp>
      <p:sp>
        <p:nvSpPr>
          <p:cNvPr id="4106" name="MessageStatement"/>
          <p:cNvSpPr>
            <a:spLocks noChangeArrowheads="1"/>
          </p:cNvSpPr>
          <p:nvPr/>
        </p:nvSpPr>
        <p:spPr bwMode="gray">
          <a:xfrm>
            <a:off x="685800" y="5716588"/>
            <a:ext cx="7772400" cy="527050"/>
          </a:xfrm>
          <a:prstGeom prst="rect">
            <a:avLst/>
          </a:prstGeom>
          <a:solidFill>
            <a:schemeClr val="accent1"/>
          </a:solidFill>
          <a:ln w="9525" algn="ctr">
            <a:solidFill>
              <a:schemeClr val="tx1"/>
            </a:solidFill>
            <a:miter lim="800000"/>
            <a:headEnd/>
            <a:tailEnd/>
          </a:ln>
        </p:spPr>
        <p:txBody>
          <a:bodyPr lIns="101600" rIns="101600" anchor="b">
            <a:spAutoFit/>
          </a:bodyPr>
          <a:lstStyle/>
          <a:p>
            <a:pPr eaLnBrk="0" hangingPunct="0"/>
            <a:r>
              <a:rPr lang="en-US" b="1">
                <a:solidFill>
                  <a:schemeClr val="bg1"/>
                </a:solidFill>
              </a:rPr>
              <a:t>Peer analysis suggests a median floating rate exposure of around 14% and a weighted average maturity of around 3.2 years.</a:t>
            </a:r>
          </a:p>
        </p:txBody>
      </p:sp>
      <p:sp>
        <p:nvSpPr>
          <p:cNvPr id="4107" name="Line 10"/>
          <p:cNvSpPr>
            <a:spLocks noChangeShapeType="1"/>
          </p:cNvSpPr>
          <p:nvPr/>
        </p:nvSpPr>
        <p:spPr bwMode="auto">
          <a:xfrm>
            <a:off x="820738" y="2592388"/>
            <a:ext cx="7464425" cy="0"/>
          </a:xfrm>
          <a:prstGeom prst="line">
            <a:avLst/>
          </a:prstGeom>
          <a:noFill/>
          <a:ln w="12700" cap="rnd">
            <a:solidFill>
              <a:schemeClr val="tx1"/>
            </a:solidFill>
            <a:prstDash val="sysDot"/>
            <a:round/>
            <a:headEnd/>
            <a:tailEnd/>
          </a:ln>
        </p:spPr>
        <p:txBody>
          <a:bodyPr wrap="none" anchor="ctr"/>
          <a:lstStyle/>
          <a:p>
            <a:endParaRPr lang="en-US"/>
          </a:p>
        </p:txBody>
      </p:sp>
      <p:sp>
        <p:nvSpPr>
          <p:cNvPr id="4108" name="Line 11"/>
          <p:cNvSpPr>
            <a:spLocks noChangeShapeType="1"/>
          </p:cNvSpPr>
          <p:nvPr/>
        </p:nvSpPr>
        <p:spPr bwMode="auto">
          <a:xfrm>
            <a:off x="852488" y="4832350"/>
            <a:ext cx="7464425" cy="0"/>
          </a:xfrm>
          <a:prstGeom prst="line">
            <a:avLst/>
          </a:prstGeom>
          <a:noFill/>
          <a:ln w="12700" cap="rnd">
            <a:solidFill>
              <a:schemeClr val="tx1"/>
            </a:solidFill>
            <a:prstDash val="sysDot"/>
            <a:round/>
            <a:headEnd/>
            <a:tailEnd/>
          </a:ln>
        </p:spPr>
        <p:txBody>
          <a:bodyPr wrap="none" anchor="ctr"/>
          <a:lstStyle/>
          <a:p>
            <a:endParaRPr lang="en-US"/>
          </a:p>
        </p:txBody>
      </p:sp>
      <p:sp>
        <p:nvSpPr>
          <p:cNvPr id="4109" name="Text Box 12"/>
          <p:cNvSpPr txBox="1">
            <a:spLocks noChangeArrowheads="1"/>
          </p:cNvSpPr>
          <p:nvPr/>
        </p:nvSpPr>
        <p:spPr bwMode="auto">
          <a:xfrm>
            <a:off x="774700" y="1644650"/>
            <a:ext cx="1106488" cy="274638"/>
          </a:xfrm>
          <a:prstGeom prst="rect">
            <a:avLst/>
          </a:prstGeom>
          <a:noFill/>
          <a:ln w="12700">
            <a:noFill/>
            <a:miter lim="800000"/>
            <a:headEnd/>
            <a:tailEnd/>
          </a:ln>
        </p:spPr>
        <p:txBody>
          <a:bodyPr wrap="none">
            <a:spAutoFit/>
          </a:bodyPr>
          <a:lstStyle/>
          <a:p>
            <a:r>
              <a:rPr lang="en-US" sz="1200" b="1"/>
              <a:t>Median: 14%</a:t>
            </a:r>
          </a:p>
        </p:txBody>
      </p:sp>
      <p:sp>
        <p:nvSpPr>
          <p:cNvPr id="4110" name="Text Box 13"/>
          <p:cNvSpPr txBox="1">
            <a:spLocks noChangeArrowheads="1"/>
          </p:cNvSpPr>
          <p:nvPr/>
        </p:nvSpPr>
        <p:spPr bwMode="auto">
          <a:xfrm>
            <a:off x="785813" y="3921125"/>
            <a:ext cx="1470025" cy="274638"/>
          </a:xfrm>
          <a:prstGeom prst="rect">
            <a:avLst/>
          </a:prstGeom>
          <a:noFill/>
          <a:ln w="12700">
            <a:noFill/>
            <a:miter lim="800000"/>
            <a:headEnd/>
            <a:tailEnd/>
          </a:ln>
        </p:spPr>
        <p:txBody>
          <a:bodyPr wrap="none">
            <a:spAutoFit/>
          </a:bodyPr>
          <a:lstStyle/>
          <a:p>
            <a:r>
              <a:rPr lang="en-US" sz="1200" b="1"/>
              <a:t>Median: 3.2 Years</a:t>
            </a:r>
          </a:p>
        </p:txBody>
      </p:sp>
      <p:sp>
        <p:nvSpPr>
          <p:cNvPr id="4111" name="Text Box 14"/>
          <p:cNvSpPr txBox="1">
            <a:spLocks noChangeArrowheads="1"/>
          </p:cNvSpPr>
          <p:nvPr>
            <p:custDataLst>
              <p:tags r:id="rId8"/>
            </p:custDataLst>
          </p:nvPr>
        </p:nvSpPr>
        <p:spPr bwMode="auto">
          <a:xfrm>
            <a:off x="2257425" y="6313488"/>
            <a:ext cx="6153150" cy="43021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Company filings, Bloomberg and our assumptions. </a:t>
            </a:r>
          </a:p>
          <a:p>
            <a:pPr marL="342900" indent="-342900" algn="l">
              <a:tabLst>
                <a:tab pos="342900" algn="l"/>
              </a:tabLst>
            </a:pPr>
            <a:r>
              <a:rPr lang="en-US" sz="700"/>
              <a:t>Note:	Analysis incorporates interest-rate swap information where available.  Current maturities of long-term debt are assumed to be refinanced with similar instruments.</a:t>
            </a:r>
          </a:p>
          <a:p>
            <a:pPr marL="342900" indent="-342900" algn="l">
              <a:tabLst>
                <a:tab pos="342900" algn="l"/>
              </a:tabLst>
            </a:pPr>
            <a:r>
              <a:rPr lang="en-US" sz="700"/>
              <a:t>	</a:t>
            </a:r>
          </a:p>
        </p:txBody>
      </p:sp>
    </p:spTree>
    <p:custDataLst>
      <p:tags r:id="rId2"/>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0"/>
          </p:nvPr>
        </p:nvSpPr>
        <p:spPr>
          <a:noFill/>
        </p:spPr>
        <p:txBody>
          <a:bodyPr/>
          <a:lstStyle/>
          <a:p>
            <a:pPr defTabSz="950913"/>
            <a:fld id="{CB46C93A-01FA-41CE-9E4B-1EB0E2C7F427}" type="slidenum">
              <a:rPr smtClean="0"/>
              <a:pPr defTabSz="950913"/>
              <a:t>30</a:t>
            </a:fld>
            <a:endParaRPr lang="en-US" smtClean="0"/>
          </a:p>
        </p:txBody>
      </p:sp>
      <p:pic>
        <p:nvPicPr>
          <p:cNvPr id="36867" name="Picture 2"/>
          <p:cNvPicPr>
            <a:picLocks noChangeAspect="1" noChangeArrowheads="1"/>
          </p:cNvPicPr>
          <p:nvPr/>
        </p:nvPicPr>
        <p:blipFill>
          <a:blip r:embed="rId13" cstate="print"/>
          <a:srcRect/>
          <a:stretch>
            <a:fillRect/>
          </a:stretch>
        </p:blipFill>
        <p:spPr bwMode="auto">
          <a:xfrm>
            <a:off x="4672013" y="1277938"/>
            <a:ext cx="4264025" cy="2163762"/>
          </a:xfrm>
          <a:prstGeom prst="rect">
            <a:avLst/>
          </a:prstGeom>
          <a:noFill/>
          <a:ln w="12700">
            <a:noFill/>
            <a:miter lim="800000"/>
            <a:headEnd/>
            <a:tailEnd/>
          </a:ln>
        </p:spPr>
      </p:pic>
      <p:pic>
        <p:nvPicPr>
          <p:cNvPr id="36868" name="Picture 3"/>
          <p:cNvPicPr>
            <a:picLocks noChangeAspect="1" noChangeArrowheads="1"/>
          </p:cNvPicPr>
          <p:nvPr/>
        </p:nvPicPr>
        <p:blipFill>
          <a:blip r:embed="rId14" cstate="print"/>
          <a:srcRect/>
          <a:stretch>
            <a:fillRect/>
          </a:stretch>
        </p:blipFill>
        <p:spPr bwMode="auto">
          <a:xfrm>
            <a:off x="220663" y="1277938"/>
            <a:ext cx="4264025" cy="2163762"/>
          </a:xfrm>
          <a:prstGeom prst="rect">
            <a:avLst/>
          </a:prstGeom>
          <a:noFill/>
          <a:ln w="12700">
            <a:noFill/>
            <a:miter lim="800000"/>
            <a:headEnd/>
            <a:tailEnd/>
          </a:ln>
        </p:spPr>
      </p:pic>
      <p:pic>
        <p:nvPicPr>
          <p:cNvPr id="36869" name="Picture 4"/>
          <p:cNvPicPr>
            <a:picLocks noChangeAspect="1" noChangeArrowheads="1"/>
          </p:cNvPicPr>
          <p:nvPr/>
        </p:nvPicPr>
        <p:blipFill>
          <a:blip r:embed="rId15" cstate="print"/>
          <a:srcRect/>
          <a:stretch>
            <a:fillRect/>
          </a:stretch>
        </p:blipFill>
        <p:spPr bwMode="auto">
          <a:xfrm>
            <a:off x="4672013" y="3522663"/>
            <a:ext cx="4264025" cy="2163762"/>
          </a:xfrm>
          <a:prstGeom prst="rect">
            <a:avLst/>
          </a:prstGeom>
          <a:noFill/>
          <a:ln w="12700">
            <a:noFill/>
            <a:miter lim="800000"/>
            <a:headEnd/>
            <a:tailEnd/>
          </a:ln>
        </p:spPr>
      </p:pic>
      <p:pic>
        <p:nvPicPr>
          <p:cNvPr id="36870" name="Picture 5"/>
          <p:cNvPicPr>
            <a:picLocks noChangeAspect="1" noChangeArrowheads="1"/>
          </p:cNvPicPr>
          <p:nvPr/>
        </p:nvPicPr>
        <p:blipFill>
          <a:blip r:embed="rId16" cstate="print"/>
          <a:srcRect/>
          <a:stretch>
            <a:fillRect/>
          </a:stretch>
        </p:blipFill>
        <p:spPr bwMode="auto">
          <a:xfrm>
            <a:off x="219075" y="3522663"/>
            <a:ext cx="4264025" cy="2163762"/>
          </a:xfrm>
          <a:prstGeom prst="rect">
            <a:avLst/>
          </a:prstGeom>
          <a:noFill/>
          <a:ln w="12700">
            <a:noFill/>
            <a:miter lim="800000"/>
            <a:headEnd/>
            <a:tailEnd/>
          </a:ln>
        </p:spPr>
      </p:pic>
      <p:sp>
        <p:nvSpPr>
          <p:cNvPr id="36871" name="MessageStatement"/>
          <p:cNvSpPr>
            <a:spLocks noChangeArrowheads="1"/>
          </p:cNvSpPr>
          <p:nvPr/>
        </p:nvSpPr>
        <p:spPr bwMode="gray">
          <a:xfrm>
            <a:off x="573088" y="5786438"/>
            <a:ext cx="8093075"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A comparative analysis by industry and by rating suggests a floating rate exposure of around 20% to 30% of total debt and a weighted average maturity of 5 to 7 years.</a:t>
            </a:r>
          </a:p>
        </p:txBody>
      </p:sp>
      <p:sp>
        <p:nvSpPr>
          <p:cNvPr id="36872" name="MASTER_ITEMTitle"/>
          <p:cNvSpPr>
            <a:spLocks noGrp="1" noChangeArrowheads="1"/>
          </p:cNvSpPr>
          <p:nvPr>
            <p:ph type="title"/>
            <p:custDataLst>
              <p:tags r:id="rId2"/>
            </p:custDataLst>
          </p:nvPr>
        </p:nvSpPr>
        <p:spPr/>
        <p:txBody>
          <a:bodyPr/>
          <a:lstStyle/>
          <a:p>
            <a:pPr eaLnBrk="1" hangingPunct="1"/>
            <a:r>
              <a:rPr lang="en-US" smtClean="0"/>
              <a:t>Debt Portfolio: Broad Universe</a:t>
            </a:r>
          </a:p>
        </p:txBody>
      </p:sp>
      <p:sp>
        <p:nvSpPr>
          <p:cNvPr id="36873" name="MASTER_ITEMObjectBox1"/>
          <p:cNvSpPr>
            <a:spLocks noChangeArrowheads="1"/>
          </p:cNvSpPr>
          <p:nvPr>
            <p:custDataLst>
              <p:tags r:id="rId3"/>
            </p:custDataLst>
          </p:nvPr>
        </p:nvSpPr>
        <p:spPr bwMode="auto">
          <a:xfrm>
            <a:off x="4640263" y="1317625"/>
            <a:ext cx="4322762" cy="42640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AU" sz="1200" b="1">
              <a:solidFill>
                <a:schemeClr val="accent1"/>
              </a:solidFill>
            </a:endParaRPr>
          </a:p>
        </p:txBody>
      </p:sp>
      <p:sp>
        <p:nvSpPr>
          <p:cNvPr id="36874" name="MASTER_ITEMObjectTitle1"/>
          <p:cNvSpPr>
            <a:spLocks noChangeArrowheads="1"/>
          </p:cNvSpPr>
          <p:nvPr>
            <p:custDataLst>
              <p:tags r:id="rId4"/>
            </p:custDataLst>
          </p:nvPr>
        </p:nvSpPr>
        <p:spPr bwMode="ltGray">
          <a:xfrm>
            <a:off x="4640263" y="1041400"/>
            <a:ext cx="43227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Weighted Average Maturity (Years)</a:t>
            </a:r>
          </a:p>
        </p:txBody>
      </p:sp>
      <p:sp>
        <p:nvSpPr>
          <p:cNvPr id="36875" name="MASTER_ITEMObjectBox1"/>
          <p:cNvSpPr>
            <a:spLocks noChangeArrowheads="1"/>
          </p:cNvSpPr>
          <p:nvPr>
            <p:custDataLst>
              <p:tags r:id="rId5"/>
            </p:custDataLst>
          </p:nvPr>
        </p:nvSpPr>
        <p:spPr bwMode="auto">
          <a:xfrm>
            <a:off x="211138" y="1317625"/>
            <a:ext cx="4322762" cy="42640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AU" sz="1200" b="1">
              <a:solidFill>
                <a:schemeClr val="accent1"/>
              </a:solidFill>
            </a:endParaRPr>
          </a:p>
        </p:txBody>
      </p:sp>
      <p:sp>
        <p:nvSpPr>
          <p:cNvPr id="36876" name="MASTER_ITEMObjectTitle1"/>
          <p:cNvSpPr>
            <a:spLocks noChangeArrowheads="1"/>
          </p:cNvSpPr>
          <p:nvPr>
            <p:custDataLst>
              <p:tags r:id="rId6"/>
            </p:custDataLst>
          </p:nvPr>
        </p:nvSpPr>
        <p:spPr bwMode="ltGray">
          <a:xfrm>
            <a:off x="211138" y="1041400"/>
            <a:ext cx="43227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Floating Debt/ Total Debt (%)</a:t>
            </a:r>
          </a:p>
        </p:txBody>
      </p:sp>
      <p:sp>
        <p:nvSpPr>
          <p:cNvPr id="36877" name="Rectangle 13"/>
          <p:cNvSpPr>
            <a:spLocks noChangeArrowheads="1"/>
          </p:cNvSpPr>
          <p:nvPr/>
        </p:nvSpPr>
        <p:spPr bwMode="auto">
          <a:xfrm>
            <a:off x="925513" y="1698625"/>
            <a:ext cx="233362" cy="1425575"/>
          </a:xfrm>
          <a:prstGeom prst="rect">
            <a:avLst/>
          </a:prstGeom>
          <a:noFill/>
          <a:ln w="19050">
            <a:solidFill>
              <a:schemeClr val="hlink"/>
            </a:solidFill>
            <a:miter lim="800000"/>
            <a:headEnd/>
            <a:tailEnd/>
          </a:ln>
        </p:spPr>
        <p:txBody>
          <a:bodyPr wrap="none" anchor="ctr"/>
          <a:lstStyle/>
          <a:p>
            <a:endParaRPr lang="en-US"/>
          </a:p>
        </p:txBody>
      </p:sp>
      <p:sp>
        <p:nvSpPr>
          <p:cNvPr id="36878" name="Text Box 14"/>
          <p:cNvSpPr txBox="1">
            <a:spLocks noChangeArrowheads="1"/>
          </p:cNvSpPr>
          <p:nvPr>
            <p:custDataLst>
              <p:tags r:id="rId7"/>
            </p:custDataLst>
          </p:nvPr>
        </p:nvSpPr>
        <p:spPr bwMode="auto">
          <a:xfrm>
            <a:off x="320675" y="1438275"/>
            <a:ext cx="3295650" cy="173038"/>
          </a:xfrm>
          <a:prstGeom prst="rect">
            <a:avLst/>
          </a:prstGeom>
          <a:noFill/>
          <a:ln w="12700">
            <a:noFill/>
            <a:miter lim="800000"/>
            <a:headEnd/>
            <a:tailEnd/>
          </a:ln>
        </p:spPr>
        <p:txBody>
          <a:bodyPr lIns="0" tIns="0" rIns="0" bIns="18288"/>
          <a:lstStyle/>
          <a:p>
            <a:pPr algn="l"/>
            <a:r>
              <a:rPr lang="en-US" sz="1200" b="1"/>
              <a:t>Floating Rate Exposure By Industry</a:t>
            </a:r>
          </a:p>
        </p:txBody>
      </p:sp>
      <p:sp>
        <p:nvSpPr>
          <p:cNvPr id="36879" name="Text Box 15"/>
          <p:cNvSpPr txBox="1">
            <a:spLocks noChangeArrowheads="1"/>
          </p:cNvSpPr>
          <p:nvPr>
            <p:custDataLst>
              <p:tags r:id="rId8"/>
            </p:custDataLst>
          </p:nvPr>
        </p:nvSpPr>
        <p:spPr bwMode="auto">
          <a:xfrm>
            <a:off x="311150" y="3455988"/>
            <a:ext cx="3295650" cy="173037"/>
          </a:xfrm>
          <a:prstGeom prst="rect">
            <a:avLst/>
          </a:prstGeom>
          <a:noFill/>
          <a:ln w="12700">
            <a:noFill/>
            <a:miter lim="800000"/>
            <a:headEnd/>
            <a:tailEnd/>
          </a:ln>
        </p:spPr>
        <p:txBody>
          <a:bodyPr lIns="0" tIns="0" rIns="0" bIns="18288"/>
          <a:lstStyle/>
          <a:p>
            <a:pPr algn="l"/>
            <a:r>
              <a:rPr lang="en-US" sz="1200" b="1"/>
              <a:t>Floating Rate Exposure By Rating</a:t>
            </a:r>
          </a:p>
        </p:txBody>
      </p:sp>
      <p:sp>
        <p:nvSpPr>
          <p:cNvPr id="36880" name="Text Box 16"/>
          <p:cNvSpPr txBox="1">
            <a:spLocks noChangeArrowheads="1"/>
          </p:cNvSpPr>
          <p:nvPr>
            <p:custDataLst>
              <p:tags r:id="rId9"/>
            </p:custDataLst>
          </p:nvPr>
        </p:nvSpPr>
        <p:spPr bwMode="auto">
          <a:xfrm>
            <a:off x="4829175" y="1438275"/>
            <a:ext cx="3295650" cy="173038"/>
          </a:xfrm>
          <a:prstGeom prst="rect">
            <a:avLst/>
          </a:prstGeom>
          <a:noFill/>
          <a:ln w="12700">
            <a:noFill/>
            <a:miter lim="800000"/>
            <a:headEnd/>
            <a:tailEnd/>
          </a:ln>
        </p:spPr>
        <p:txBody>
          <a:bodyPr lIns="0" tIns="0" rIns="0" bIns="18288"/>
          <a:lstStyle/>
          <a:p>
            <a:pPr algn="l"/>
            <a:r>
              <a:rPr lang="en-US" sz="1200" b="1"/>
              <a:t>Weighted Average Maturity By Industry</a:t>
            </a:r>
          </a:p>
        </p:txBody>
      </p:sp>
      <p:sp>
        <p:nvSpPr>
          <p:cNvPr id="36881" name="Text Box 17"/>
          <p:cNvSpPr txBox="1">
            <a:spLocks noChangeArrowheads="1"/>
          </p:cNvSpPr>
          <p:nvPr>
            <p:custDataLst>
              <p:tags r:id="rId10"/>
            </p:custDataLst>
          </p:nvPr>
        </p:nvSpPr>
        <p:spPr bwMode="auto">
          <a:xfrm>
            <a:off x="4819650" y="3443288"/>
            <a:ext cx="3295650" cy="173037"/>
          </a:xfrm>
          <a:prstGeom prst="rect">
            <a:avLst/>
          </a:prstGeom>
          <a:noFill/>
          <a:ln w="12700">
            <a:noFill/>
            <a:miter lim="800000"/>
            <a:headEnd/>
            <a:tailEnd/>
          </a:ln>
        </p:spPr>
        <p:txBody>
          <a:bodyPr lIns="0" tIns="0" rIns="0" bIns="18288"/>
          <a:lstStyle/>
          <a:p>
            <a:pPr algn="l"/>
            <a:r>
              <a:rPr lang="en-US" sz="1200" b="1"/>
              <a:t>Weighted Average Maturity By Rating</a:t>
            </a:r>
          </a:p>
        </p:txBody>
      </p:sp>
      <p:sp>
        <p:nvSpPr>
          <p:cNvPr id="36882" name="Rectangle 18"/>
          <p:cNvSpPr>
            <a:spLocks noChangeArrowheads="1"/>
          </p:cNvSpPr>
          <p:nvPr/>
        </p:nvSpPr>
        <p:spPr bwMode="auto">
          <a:xfrm>
            <a:off x="8350250" y="3836988"/>
            <a:ext cx="488950" cy="1701800"/>
          </a:xfrm>
          <a:prstGeom prst="rect">
            <a:avLst/>
          </a:prstGeom>
          <a:noFill/>
          <a:ln w="19050">
            <a:solidFill>
              <a:schemeClr val="hlink"/>
            </a:solidFill>
            <a:miter lim="800000"/>
            <a:headEnd/>
            <a:tailEnd/>
          </a:ln>
        </p:spPr>
        <p:txBody>
          <a:bodyPr wrap="none" anchor="ctr"/>
          <a:lstStyle/>
          <a:p>
            <a:endParaRPr lang="en-US"/>
          </a:p>
        </p:txBody>
      </p:sp>
      <p:sp>
        <p:nvSpPr>
          <p:cNvPr id="36883" name="Rectangle 19"/>
          <p:cNvSpPr>
            <a:spLocks noChangeArrowheads="1"/>
          </p:cNvSpPr>
          <p:nvPr/>
        </p:nvSpPr>
        <p:spPr bwMode="auto">
          <a:xfrm>
            <a:off x="6684963" y="1716088"/>
            <a:ext cx="233362" cy="1422400"/>
          </a:xfrm>
          <a:prstGeom prst="rect">
            <a:avLst/>
          </a:prstGeom>
          <a:noFill/>
          <a:ln w="19050">
            <a:solidFill>
              <a:schemeClr val="hlink"/>
            </a:solidFill>
            <a:miter lim="800000"/>
            <a:headEnd/>
            <a:tailEnd/>
          </a:ln>
        </p:spPr>
        <p:txBody>
          <a:bodyPr wrap="none" anchor="ctr"/>
          <a:lstStyle/>
          <a:p>
            <a:endParaRPr lang="en-US"/>
          </a:p>
        </p:txBody>
      </p:sp>
      <p:sp>
        <p:nvSpPr>
          <p:cNvPr id="36884" name="Rectangle 20"/>
          <p:cNvSpPr>
            <a:spLocks noChangeArrowheads="1"/>
          </p:cNvSpPr>
          <p:nvPr/>
        </p:nvSpPr>
        <p:spPr bwMode="auto">
          <a:xfrm>
            <a:off x="3889375" y="3836988"/>
            <a:ext cx="479425" cy="1693862"/>
          </a:xfrm>
          <a:prstGeom prst="rect">
            <a:avLst/>
          </a:prstGeom>
          <a:noFill/>
          <a:ln w="19050">
            <a:solidFill>
              <a:schemeClr val="hlink"/>
            </a:solidFill>
            <a:miter lim="800000"/>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
          <p:cNvSpPr txBox="1">
            <a:spLocks noChangeArrowheads="1"/>
          </p:cNvSpPr>
          <p:nvPr/>
        </p:nvSpPr>
        <p:spPr bwMode="auto">
          <a:xfrm>
            <a:off x="473075" y="44450"/>
            <a:ext cx="6870700" cy="822325"/>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Floating Rate Exposure: Projected EPS Impact</a:t>
            </a:r>
          </a:p>
        </p:txBody>
      </p:sp>
      <p:sp>
        <p:nvSpPr>
          <p:cNvPr id="37891" name="Slide Number Placeholder 3"/>
          <p:cNvSpPr>
            <a:spLocks noGrp="1"/>
          </p:cNvSpPr>
          <p:nvPr>
            <p:ph type="sldNum" sz="quarter" idx="10"/>
          </p:nvPr>
        </p:nvSpPr>
        <p:spPr>
          <a:noFill/>
        </p:spPr>
        <p:txBody>
          <a:bodyPr/>
          <a:lstStyle/>
          <a:p>
            <a:pPr defTabSz="950913"/>
            <a:fld id="{7E159941-1092-48F9-81C6-993D7BFD3710}" type="slidenum">
              <a:rPr smtClean="0"/>
              <a:pPr defTabSz="950913"/>
              <a:t>31</a:t>
            </a:fld>
            <a:endParaRPr lang="en-US" smtClean="0"/>
          </a:p>
        </p:txBody>
      </p:sp>
      <p:sp>
        <p:nvSpPr>
          <p:cNvPr id="37892" name="MessageStatement"/>
          <p:cNvSpPr>
            <a:spLocks noChangeArrowheads="1"/>
          </p:cNvSpPr>
          <p:nvPr/>
        </p:nvSpPr>
        <p:spPr bwMode="gray">
          <a:xfrm>
            <a:off x="685800" y="5684838"/>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Value-at-Risk analysis shows that the Company is not exposed to significant EPS volatility.</a:t>
            </a:r>
          </a:p>
        </p:txBody>
      </p:sp>
      <p:sp>
        <p:nvSpPr>
          <p:cNvPr id="37893" name="MASTER_ITEMObjectBox1"/>
          <p:cNvSpPr>
            <a:spLocks noChangeArrowheads="1"/>
          </p:cNvSpPr>
          <p:nvPr>
            <p:custDataLst>
              <p:tags r:id="rId2"/>
            </p:custDataLst>
          </p:nvPr>
        </p:nvSpPr>
        <p:spPr bwMode="auto">
          <a:xfrm>
            <a:off x="679450" y="3425825"/>
            <a:ext cx="3363913" cy="196691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tabLst>
                <a:tab pos="2171700" algn="l"/>
              </a:tabLst>
            </a:pPr>
            <a:endParaRPr lang="en-US" sz="700"/>
          </a:p>
        </p:txBody>
      </p:sp>
      <p:sp>
        <p:nvSpPr>
          <p:cNvPr id="37894" name="MASTER_ITEMObjectTitle1"/>
          <p:cNvSpPr>
            <a:spLocks noChangeArrowheads="1"/>
          </p:cNvSpPr>
          <p:nvPr>
            <p:custDataLst>
              <p:tags r:id="rId3"/>
            </p:custDataLst>
          </p:nvPr>
        </p:nvSpPr>
        <p:spPr bwMode="ltGray">
          <a:xfrm>
            <a:off x="679450" y="3182938"/>
            <a:ext cx="3363913" cy="246062"/>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sz="1200" b="1">
                <a:solidFill>
                  <a:schemeClr val="bg1"/>
                </a:solidFill>
                <a:cs typeface="Arial" pitchFamily="34" charset="0"/>
              </a:rPr>
              <a:t>Assumptions</a:t>
            </a:r>
            <a:endParaRPr lang="en-US" sz="1200" b="1" baseline="30000">
              <a:solidFill>
                <a:schemeClr val="bg1"/>
              </a:solidFill>
              <a:cs typeface="Arial" pitchFamily="34" charset="0"/>
            </a:endParaRPr>
          </a:p>
        </p:txBody>
      </p:sp>
      <p:sp>
        <p:nvSpPr>
          <p:cNvPr id="37895" name="Rectangle 5"/>
          <p:cNvSpPr>
            <a:spLocks noGrp="1" noChangeArrowheads="1"/>
          </p:cNvSpPr>
          <p:nvPr>
            <p:ph type="body" idx="1"/>
          </p:nvPr>
        </p:nvSpPr>
        <p:spPr>
          <a:xfrm>
            <a:off x="685800" y="1062038"/>
            <a:ext cx="3238500" cy="2947987"/>
          </a:xfrm>
        </p:spPr>
        <p:txBody>
          <a:bodyPr/>
          <a:lstStyle/>
          <a:p>
            <a:pPr lvl="2"/>
            <a:r>
              <a:rPr lang="en-US" smtClean="0"/>
              <a:t>Floating rate financing often provides lower overall cost of borrowing in an upward-sloping yield curve environment</a:t>
            </a:r>
          </a:p>
          <a:p>
            <a:pPr lvl="2"/>
            <a:r>
              <a:rPr lang="en-US" smtClean="0"/>
              <a:t>However, fixed rate financing ensures borrowing cost stability</a:t>
            </a:r>
          </a:p>
        </p:txBody>
      </p:sp>
      <p:sp>
        <p:nvSpPr>
          <p:cNvPr id="37896" name="MASTER_ITEMObjectBox1"/>
          <p:cNvSpPr>
            <a:spLocks noChangeArrowheads="1"/>
          </p:cNvSpPr>
          <p:nvPr>
            <p:custDataLst>
              <p:tags r:id="rId4"/>
            </p:custDataLst>
          </p:nvPr>
        </p:nvSpPr>
        <p:spPr bwMode="auto">
          <a:xfrm>
            <a:off x="4200525" y="1279525"/>
            <a:ext cx="4252913" cy="18288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37897" name="MASTER_ITEMObjectTitle1"/>
          <p:cNvSpPr>
            <a:spLocks noChangeArrowheads="1"/>
          </p:cNvSpPr>
          <p:nvPr>
            <p:custDataLst>
              <p:tags r:id="rId5"/>
            </p:custDataLst>
          </p:nvPr>
        </p:nvSpPr>
        <p:spPr bwMode="ltGray">
          <a:xfrm>
            <a:off x="4200525" y="1036638"/>
            <a:ext cx="4252913"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EPS Volatility for NTM: Volatility = 15%</a:t>
            </a:r>
          </a:p>
        </p:txBody>
      </p:sp>
      <p:sp>
        <p:nvSpPr>
          <p:cNvPr id="37898" name="Text Box 9"/>
          <p:cNvSpPr txBox="1">
            <a:spLocks noChangeArrowheads="1"/>
          </p:cNvSpPr>
          <p:nvPr>
            <p:custDataLst>
              <p:tags r:id="rId6"/>
            </p:custDataLst>
          </p:nvPr>
        </p:nvSpPr>
        <p:spPr bwMode="auto">
          <a:xfrm>
            <a:off x="798513" y="3536950"/>
            <a:ext cx="3140075" cy="1770063"/>
          </a:xfrm>
          <a:prstGeom prst="rect">
            <a:avLst/>
          </a:prstGeom>
          <a:noFill/>
          <a:ln w="12700">
            <a:noFill/>
            <a:miter lim="800000"/>
            <a:headEnd/>
            <a:tailEnd/>
          </a:ln>
        </p:spPr>
        <p:txBody>
          <a:bodyPr lIns="0" tIns="0" rIns="0" bIns="0">
            <a:spAutoFit/>
          </a:bodyPr>
          <a:lstStyle/>
          <a:p>
            <a:pPr marL="342900" indent="-342900" algn="l">
              <a:tabLst>
                <a:tab pos="2286000" algn="l"/>
              </a:tabLst>
            </a:pPr>
            <a:r>
              <a:rPr lang="en-US" sz="800"/>
              <a:t>NTM EPS Estimate: 	$1.447</a:t>
            </a:r>
          </a:p>
          <a:p>
            <a:pPr marL="342900" indent="-342900" algn="l">
              <a:tabLst>
                <a:tab pos="2286000" algn="l"/>
              </a:tabLst>
            </a:pPr>
            <a:r>
              <a:rPr lang="en-US" sz="800"/>
              <a:t>Gross Debt:	$709 Million</a:t>
            </a:r>
          </a:p>
          <a:p>
            <a:pPr marL="342900" indent="-342900" algn="l">
              <a:tabLst>
                <a:tab pos="2286000" algn="l"/>
              </a:tabLst>
            </a:pPr>
            <a:r>
              <a:rPr lang="en-US" sz="800"/>
              <a:t>Total Cash:	$165 Million</a:t>
            </a:r>
          </a:p>
          <a:p>
            <a:pPr marL="342900" indent="-342900" algn="l">
              <a:tabLst>
                <a:tab pos="2286000" algn="l"/>
              </a:tabLst>
            </a:pPr>
            <a:r>
              <a:rPr lang="en-US" sz="800"/>
              <a:t>Expected 3 months LIBOR:	4.7%</a:t>
            </a:r>
          </a:p>
          <a:p>
            <a:pPr marL="342900" indent="-342900" algn="l">
              <a:tabLst>
                <a:tab pos="2286000" algn="l"/>
              </a:tabLst>
            </a:pPr>
            <a:r>
              <a:rPr lang="en-US" sz="800"/>
              <a:t>Floating Rate Exposure	19%</a:t>
            </a:r>
          </a:p>
          <a:p>
            <a:pPr marL="342900" indent="-342900" algn="l">
              <a:tabLst>
                <a:tab pos="2286000" algn="l"/>
              </a:tabLst>
            </a:pPr>
            <a:endParaRPr lang="en-US" sz="800"/>
          </a:p>
          <a:p>
            <a:pPr marL="342900" indent="-342900" algn="l">
              <a:tabLst>
                <a:tab pos="2286000" algn="l"/>
              </a:tabLst>
            </a:pPr>
            <a:endParaRPr lang="en-US" sz="800"/>
          </a:p>
          <a:p>
            <a:pPr marL="342900" indent="-342900" algn="l">
              <a:tabLst>
                <a:tab pos="2286000" algn="l"/>
              </a:tabLst>
            </a:pPr>
            <a:endParaRPr lang="en-US" sz="800"/>
          </a:p>
          <a:p>
            <a:pPr marL="342900" indent="-342900" algn="l">
              <a:tabLst>
                <a:tab pos="2286000" algn="l"/>
              </a:tabLst>
            </a:pPr>
            <a:endParaRPr lang="en-US" sz="800"/>
          </a:p>
          <a:p>
            <a:pPr marL="342900" indent="-342900" algn="l">
              <a:tabLst>
                <a:tab pos="2286000" algn="l"/>
              </a:tabLst>
            </a:pPr>
            <a:endParaRPr lang="en-US" sz="800"/>
          </a:p>
          <a:p>
            <a:pPr marL="342900" indent="-342900" algn="l">
              <a:tabLst>
                <a:tab pos="2286000" algn="l"/>
              </a:tabLst>
            </a:pPr>
            <a:endParaRPr lang="en-US" sz="800"/>
          </a:p>
          <a:p>
            <a:pPr marL="342900" indent="-342900" algn="l">
              <a:tabLst>
                <a:tab pos="2286000" algn="l"/>
              </a:tabLst>
            </a:pPr>
            <a:r>
              <a:rPr lang="en-US" sz="700"/>
              <a:t>Source: Bloomberg, Company data, IBES.</a:t>
            </a:r>
          </a:p>
          <a:p>
            <a:pPr marL="342900" indent="-342900" algn="l">
              <a:tabLst>
                <a:tab pos="2286000" algn="l"/>
              </a:tabLst>
            </a:pPr>
            <a:r>
              <a:rPr lang="en-US" sz="700"/>
              <a:t>Note:	Assumes Next Twelve Months (“NTM”) expected 3 months LIBOR to be 4.7% based on average forward rates).  NTM EPS as per IBES consensus.</a:t>
            </a:r>
          </a:p>
        </p:txBody>
      </p:sp>
      <p:sp>
        <p:nvSpPr>
          <p:cNvPr id="37899" name="Text Box 10"/>
          <p:cNvSpPr txBox="1">
            <a:spLocks noChangeArrowheads="1"/>
          </p:cNvSpPr>
          <p:nvPr>
            <p:custDataLst>
              <p:tags r:id="rId7"/>
            </p:custDataLst>
          </p:nvPr>
        </p:nvSpPr>
        <p:spPr bwMode="auto">
          <a:xfrm>
            <a:off x="4219575" y="5305425"/>
            <a:ext cx="4267200" cy="106363"/>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Floating rate exposure is calculated as a percentage of total debt.</a:t>
            </a:r>
          </a:p>
        </p:txBody>
      </p:sp>
      <p:sp>
        <p:nvSpPr>
          <p:cNvPr id="37900" name="MASTER_ITEMObjectBox1"/>
          <p:cNvSpPr>
            <a:spLocks noChangeArrowheads="1"/>
          </p:cNvSpPr>
          <p:nvPr>
            <p:custDataLst>
              <p:tags r:id="rId8"/>
            </p:custDataLst>
          </p:nvPr>
        </p:nvSpPr>
        <p:spPr bwMode="auto">
          <a:xfrm>
            <a:off x="4203700" y="3438525"/>
            <a:ext cx="4252913" cy="18288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37901" name="MASTER_ITEMObjectTitle1"/>
          <p:cNvSpPr>
            <a:spLocks noChangeArrowheads="1"/>
          </p:cNvSpPr>
          <p:nvPr>
            <p:custDataLst>
              <p:tags r:id="rId9"/>
            </p:custDataLst>
          </p:nvPr>
        </p:nvSpPr>
        <p:spPr bwMode="ltGray">
          <a:xfrm>
            <a:off x="4203700" y="3195638"/>
            <a:ext cx="4252913"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EPS Volatility for NTM: Volatility = 25%</a:t>
            </a:r>
          </a:p>
        </p:txBody>
      </p:sp>
      <p:sp>
        <p:nvSpPr>
          <p:cNvPr id="37902" name="Rectangle 13"/>
          <p:cNvSpPr>
            <a:spLocks noChangeArrowheads="1"/>
          </p:cNvSpPr>
          <p:nvPr/>
        </p:nvSpPr>
        <p:spPr bwMode="auto">
          <a:xfrm>
            <a:off x="4494213" y="2047875"/>
            <a:ext cx="3695700" cy="106363"/>
          </a:xfrm>
          <a:prstGeom prst="rect">
            <a:avLst/>
          </a:prstGeom>
          <a:noFill/>
          <a:ln w="12700">
            <a:solidFill>
              <a:srgbClr val="FF0000"/>
            </a:solidFill>
            <a:miter lim="800000"/>
            <a:headEnd/>
            <a:tailEnd/>
          </a:ln>
        </p:spPr>
        <p:txBody>
          <a:bodyPr wrap="none" anchor="ctr"/>
          <a:lstStyle/>
          <a:p>
            <a:endParaRPr lang="en-US"/>
          </a:p>
        </p:txBody>
      </p:sp>
      <p:sp>
        <p:nvSpPr>
          <p:cNvPr id="37903" name="Rectangle 14"/>
          <p:cNvSpPr>
            <a:spLocks noChangeArrowheads="1"/>
          </p:cNvSpPr>
          <p:nvPr/>
        </p:nvSpPr>
        <p:spPr bwMode="auto">
          <a:xfrm>
            <a:off x="4498975" y="4210050"/>
            <a:ext cx="3695700" cy="107950"/>
          </a:xfrm>
          <a:prstGeom prst="rect">
            <a:avLst/>
          </a:prstGeom>
          <a:noFill/>
          <a:ln w="12700">
            <a:solidFill>
              <a:srgbClr val="FF0000"/>
            </a:solidFill>
            <a:miter lim="800000"/>
            <a:headEnd/>
            <a:tailEnd/>
          </a:ln>
        </p:spPr>
        <p:txBody>
          <a:bodyPr wrap="none" anchor="ctr"/>
          <a:lstStyle/>
          <a:p>
            <a:endParaRPr lang="en-US"/>
          </a:p>
        </p:txBody>
      </p:sp>
      <p:pic>
        <p:nvPicPr>
          <p:cNvPr id="37904" name="Picture 15"/>
          <p:cNvPicPr>
            <a:picLocks noChangeAspect="1" noChangeArrowheads="1"/>
          </p:cNvPicPr>
          <p:nvPr/>
        </p:nvPicPr>
        <p:blipFill>
          <a:blip r:embed="rId12" cstate="print"/>
          <a:srcRect/>
          <a:stretch>
            <a:fillRect/>
          </a:stretch>
        </p:blipFill>
        <p:spPr bwMode="auto">
          <a:xfrm>
            <a:off x="4284663" y="1231900"/>
            <a:ext cx="4113212" cy="1828800"/>
          </a:xfrm>
          <a:prstGeom prst="rect">
            <a:avLst/>
          </a:prstGeom>
          <a:noFill/>
          <a:ln w="12700">
            <a:noFill/>
            <a:miter lim="800000"/>
            <a:headEnd/>
            <a:tailEnd/>
          </a:ln>
        </p:spPr>
      </p:pic>
      <p:pic>
        <p:nvPicPr>
          <p:cNvPr id="37905" name="Picture 16"/>
          <p:cNvPicPr>
            <a:picLocks noChangeAspect="1" noChangeArrowheads="1"/>
          </p:cNvPicPr>
          <p:nvPr/>
        </p:nvPicPr>
        <p:blipFill>
          <a:blip r:embed="rId13" cstate="print"/>
          <a:srcRect/>
          <a:stretch>
            <a:fillRect/>
          </a:stretch>
        </p:blipFill>
        <p:spPr bwMode="auto">
          <a:xfrm>
            <a:off x="4289425" y="3395663"/>
            <a:ext cx="4113213" cy="1828800"/>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a:noFill/>
        </p:spPr>
        <p:txBody>
          <a:bodyPr/>
          <a:lstStyle/>
          <a:p>
            <a:pPr defTabSz="950913"/>
            <a:fld id="{74DAE9F9-DEBF-49B2-A776-2C4F07BAB811}" type="slidenum">
              <a:rPr smtClean="0"/>
              <a:pPr defTabSz="950913"/>
              <a:t>32</a:t>
            </a:fld>
            <a:endParaRPr lang="en-US" smtClean="0"/>
          </a:p>
        </p:txBody>
      </p:sp>
      <p:pic>
        <p:nvPicPr>
          <p:cNvPr id="38915" name="Picture 2"/>
          <p:cNvPicPr>
            <a:picLocks noChangeAspect="1" noChangeArrowheads="1"/>
          </p:cNvPicPr>
          <p:nvPr/>
        </p:nvPicPr>
        <p:blipFill>
          <a:blip r:embed="rId7" cstate="print"/>
          <a:srcRect r="5270"/>
          <a:stretch>
            <a:fillRect/>
          </a:stretch>
        </p:blipFill>
        <p:spPr bwMode="auto">
          <a:xfrm>
            <a:off x="2798763" y="903288"/>
            <a:ext cx="6191250" cy="4468812"/>
          </a:xfrm>
          <a:prstGeom prst="rect">
            <a:avLst/>
          </a:prstGeom>
          <a:noFill/>
          <a:ln w="12700">
            <a:noFill/>
            <a:miter lim="800000"/>
            <a:headEnd/>
            <a:tailEnd/>
          </a:ln>
        </p:spPr>
      </p:pic>
      <p:sp>
        <p:nvSpPr>
          <p:cNvPr id="38916" name="MASTER_ITEMTitle"/>
          <p:cNvSpPr>
            <a:spLocks noGrp="1" noChangeArrowheads="1"/>
          </p:cNvSpPr>
          <p:nvPr>
            <p:ph type="title"/>
            <p:custDataLst>
              <p:tags r:id="rId2"/>
            </p:custDataLst>
          </p:nvPr>
        </p:nvSpPr>
        <p:spPr>
          <a:xfrm>
            <a:off x="463550" y="44450"/>
            <a:ext cx="6704013" cy="822325"/>
          </a:xfrm>
        </p:spPr>
        <p:txBody>
          <a:bodyPr/>
          <a:lstStyle/>
          <a:p>
            <a:pPr eaLnBrk="1" hangingPunct="1"/>
            <a:r>
              <a:rPr lang="en-US" smtClean="0"/>
              <a:t>Illustrative Efficient Frontier for</a:t>
            </a:r>
            <a:br>
              <a:rPr lang="en-US" smtClean="0"/>
            </a:br>
            <a:r>
              <a:rPr lang="en-US" smtClean="0"/>
              <a:t>the Company’s Debt Portfolio</a:t>
            </a:r>
            <a:endParaRPr lang="en-US" sz="2000" i="1" smtClean="0"/>
          </a:p>
        </p:txBody>
      </p:sp>
      <p:sp>
        <p:nvSpPr>
          <p:cNvPr id="38917" name="MASTER_ITEMText1"/>
          <p:cNvSpPr>
            <a:spLocks noGrp="1" noChangeArrowheads="1"/>
          </p:cNvSpPr>
          <p:nvPr>
            <p:ph type="body" idx="1"/>
            <p:custDataLst>
              <p:tags r:id="rId3"/>
            </p:custDataLst>
          </p:nvPr>
        </p:nvSpPr>
        <p:spPr>
          <a:xfrm>
            <a:off x="466725" y="1243013"/>
            <a:ext cx="2389188" cy="3921125"/>
          </a:xfrm>
        </p:spPr>
        <p:txBody>
          <a:bodyPr/>
          <a:lstStyle/>
          <a:p>
            <a:pPr lvl="2"/>
            <a:r>
              <a:rPr lang="en-US" sz="1300" smtClean="0"/>
              <a:t>Using historical data for US Treasuries since 1960, we calculate the trade-off between funding cost and volatility for various debt portfolios</a:t>
            </a:r>
          </a:p>
          <a:p>
            <a:pPr lvl="3"/>
            <a:r>
              <a:rPr lang="en-US" sz="1300" smtClean="0"/>
              <a:t>Funding costs and volatilities are averaged across the respective funding horizons</a:t>
            </a:r>
          </a:p>
          <a:p>
            <a:pPr lvl="3"/>
            <a:r>
              <a:rPr lang="en-US" sz="1300" smtClean="0"/>
              <a:t>The efficient frontier incorporates combinations of 3-month, 3-year, 5-year, 10-year and 20-year US Treasuries</a:t>
            </a:r>
          </a:p>
          <a:p>
            <a:pPr lvl="4"/>
            <a:r>
              <a:rPr lang="en-US" sz="1300" smtClean="0"/>
              <a:t>20-year rate is used as a proxy for 30-year rate given lack of data</a:t>
            </a:r>
          </a:p>
        </p:txBody>
      </p:sp>
      <p:sp>
        <p:nvSpPr>
          <p:cNvPr id="38918" name="MessageStatement"/>
          <p:cNvSpPr>
            <a:spLocks noChangeArrowheads="1"/>
          </p:cNvSpPr>
          <p:nvPr/>
        </p:nvSpPr>
        <p:spPr bwMode="gray">
          <a:xfrm>
            <a:off x="685800" y="5305425"/>
            <a:ext cx="777240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Based on historical data, employing a barbell strategy of retaining floating and longer dated maturities results in a decrease in volatility.  Currently low cost differential between long- and short-term debt suggests only a modest impact on the cost of funds.</a:t>
            </a:r>
          </a:p>
        </p:txBody>
      </p:sp>
      <p:sp>
        <p:nvSpPr>
          <p:cNvPr id="38919" name="Text Box 6"/>
          <p:cNvSpPr txBox="1">
            <a:spLocks noChangeArrowheads="1"/>
          </p:cNvSpPr>
          <p:nvPr/>
        </p:nvSpPr>
        <p:spPr bwMode="auto">
          <a:xfrm>
            <a:off x="7594600" y="3371850"/>
            <a:ext cx="1060450" cy="581025"/>
          </a:xfrm>
          <a:prstGeom prst="rect">
            <a:avLst/>
          </a:prstGeom>
          <a:noFill/>
          <a:ln w="12700">
            <a:noFill/>
            <a:miter lim="800000"/>
            <a:headEnd/>
            <a:tailEnd/>
          </a:ln>
        </p:spPr>
        <p:txBody>
          <a:bodyPr>
            <a:spAutoFit/>
          </a:bodyPr>
          <a:lstStyle/>
          <a:p>
            <a:pPr>
              <a:spcBef>
                <a:spcPct val="50000"/>
              </a:spcBef>
            </a:pPr>
            <a:r>
              <a:rPr lang="en-US" sz="800" b="1"/>
              <a:t>The Company’s Current Portfolio</a:t>
            </a:r>
            <a:r>
              <a:rPr lang="en-US" sz="800" baseline="30000"/>
              <a:t>(1)</a:t>
            </a:r>
          </a:p>
          <a:p>
            <a:r>
              <a:rPr lang="en-US" sz="800"/>
              <a:t>(19/19/26/10/26)</a:t>
            </a:r>
            <a:r>
              <a:rPr lang="en-US" sz="800" baseline="30000"/>
              <a:t>(3)</a:t>
            </a:r>
          </a:p>
        </p:txBody>
      </p:sp>
      <p:sp>
        <p:nvSpPr>
          <p:cNvPr id="38920" name="Freeform 7"/>
          <p:cNvSpPr>
            <a:spLocks/>
          </p:cNvSpPr>
          <p:nvPr/>
        </p:nvSpPr>
        <p:spPr bwMode="auto">
          <a:xfrm>
            <a:off x="4097338" y="1981200"/>
            <a:ext cx="3354387" cy="2460625"/>
          </a:xfrm>
          <a:custGeom>
            <a:avLst/>
            <a:gdLst>
              <a:gd name="T0" fmla="*/ 2147483647 w 2113"/>
              <a:gd name="T1" fmla="*/ 0 h 1550"/>
              <a:gd name="T2" fmla="*/ 2147483647 w 2113"/>
              <a:gd name="T3" fmla="*/ 2147483647 h 1550"/>
              <a:gd name="T4" fmla="*/ 2147483647 w 2113"/>
              <a:gd name="T5" fmla="*/ 2147483647 h 1550"/>
              <a:gd name="T6" fmla="*/ 2147483647 w 2113"/>
              <a:gd name="T7" fmla="*/ 2147483647 h 1550"/>
              <a:gd name="T8" fmla="*/ 2147483647 w 2113"/>
              <a:gd name="T9" fmla="*/ 2147483647 h 1550"/>
              <a:gd name="T10" fmla="*/ 0 60000 65536"/>
              <a:gd name="T11" fmla="*/ 0 60000 65536"/>
              <a:gd name="T12" fmla="*/ 0 60000 65536"/>
              <a:gd name="T13" fmla="*/ 0 60000 65536"/>
              <a:gd name="T14" fmla="*/ 0 60000 65536"/>
              <a:gd name="T15" fmla="*/ 0 w 2113"/>
              <a:gd name="T16" fmla="*/ 0 h 1550"/>
              <a:gd name="T17" fmla="*/ 2113 w 2113"/>
              <a:gd name="T18" fmla="*/ 1550 h 1550"/>
            </a:gdLst>
            <a:ahLst/>
            <a:cxnLst>
              <a:cxn ang="T10">
                <a:pos x="T0" y="T1"/>
              </a:cxn>
              <a:cxn ang="T11">
                <a:pos x="T2" y="T3"/>
              </a:cxn>
              <a:cxn ang="T12">
                <a:pos x="T4" y="T5"/>
              </a:cxn>
              <a:cxn ang="T13">
                <a:pos x="T6" y="T7"/>
              </a:cxn>
              <a:cxn ang="T14">
                <a:pos x="T8" y="T9"/>
              </a:cxn>
            </a:cxnLst>
            <a:rect l="T15" t="T16" r="T17" b="T18"/>
            <a:pathLst>
              <a:path w="2113" h="1550">
                <a:moveTo>
                  <a:pt x="30" y="0"/>
                </a:moveTo>
                <a:cubicBezTo>
                  <a:pt x="44" y="49"/>
                  <a:pt x="0" y="170"/>
                  <a:pt x="115" y="296"/>
                </a:cubicBezTo>
                <a:cubicBezTo>
                  <a:pt x="230" y="422"/>
                  <a:pt x="462" y="588"/>
                  <a:pt x="721" y="758"/>
                </a:cubicBezTo>
                <a:cubicBezTo>
                  <a:pt x="980" y="928"/>
                  <a:pt x="1435" y="1183"/>
                  <a:pt x="1667" y="1315"/>
                </a:cubicBezTo>
                <a:cubicBezTo>
                  <a:pt x="1899" y="1447"/>
                  <a:pt x="2020" y="1501"/>
                  <a:pt x="2113" y="1550"/>
                </a:cubicBezTo>
              </a:path>
            </a:pathLst>
          </a:custGeom>
          <a:noFill/>
          <a:ln w="9525" cap="flat" cmpd="sng">
            <a:solidFill>
              <a:srgbClr val="6699FF"/>
            </a:solidFill>
            <a:prstDash val="solid"/>
            <a:round/>
            <a:headEnd/>
            <a:tailEnd/>
          </a:ln>
        </p:spPr>
        <p:txBody>
          <a:bodyPr wrap="none" anchor="ctr"/>
          <a:lstStyle/>
          <a:p>
            <a:endParaRPr lang="en-US"/>
          </a:p>
        </p:txBody>
      </p:sp>
      <p:sp>
        <p:nvSpPr>
          <p:cNvPr id="38921" name="Text Box 8"/>
          <p:cNvSpPr txBox="1">
            <a:spLocks noChangeArrowheads="1"/>
          </p:cNvSpPr>
          <p:nvPr/>
        </p:nvSpPr>
        <p:spPr bwMode="auto">
          <a:xfrm>
            <a:off x="6216650" y="1508125"/>
            <a:ext cx="1525588" cy="336550"/>
          </a:xfrm>
          <a:prstGeom prst="rect">
            <a:avLst/>
          </a:prstGeom>
          <a:noFill/>
          <a:ln w="12700">
            <a:noFill/>
            <a:miter lim="800000"/>
            <a:headEnd/>
            <a:tailEnd/>
          </a:ln>
        </p:spPr>
        <p:txBody>
          <a:bodyPr>
            <a:spAutoFit/>
          </a:bodyPr>
          <a:lstStyle/>
          <a:p>
            <a:pPr>
              <a:spcBef>
                <a:spcPct val="50000"/>
              </a:spcBef>
            </a:pPr>
            <a:r>
              <a:rPr lang="en-US" sz="800" b="1"/>
              <a:t>PF for Acquisition</a:t>
            </a:r>
            <a:r>
              <a:rPr lang="en-US" sz="800" baseline="30000"/>
              <a:t>(2)</a:t>
            </a:r>
          </a:p>
          <a:p>
            <a:r>
              <a:rPr lang="en-US" sz="800"/>
              <a:t>(12/20/25/20/22)</a:t>
            </a:r>
          </a:p>
        </p:txBody>
      </p:sp>
      <p:sp>
        <p:nvSpPr>
          <p:cNvPr id="38922" name="Line 9"/>
          <p:cNvSpPr>
            <a:spLocks noChangeShapeType="1"/>
          </p:cNvSpPr>
          <p:nvPr/>
        </p:nvSpPr>
        <p:spPr bwMode="auto">
          <a:xfrm flipH="1">
            <a:off x="5781675" y="1955800"/>
            <a:ext cx="785813" cy="666750"/>
          </a:xfrm>
          <a:prstGeom prst="line">
            <a:avLst/>
          </a:prstGeom>
          <a:noFill/>
          <a:ln w="12700">
            <a:solidFill>
              <a:schemeClr val="tx1"/>
            </a:solidFill>
            <a:round/>
            <a:headEnd/>
            <a:tailEnd type="triangle" w="sm" len="sm"/>
          </a:ln>
        </p:spPr>
        <p:txBody>
          <a:bodyPr wrap="none" anchor="ctr"/>
          <a:lstStyle/>
          <a:p>
            <a:endParaRPr lang="en-US"/>
          </a:p>
        </p:txBody>
      </p:sp>
      <p:sp>
        <p:nvSpPr>
          <p:cNvPr id="38923" name="Line 10"/>
          <p:cNvSpPr>
            <a:spLocks noChangeShapeType="1"/>
          </p:cNvSpPr>
          <p:nvPr/>
        </p:nvSpPr>
        <p:spPr bwMode="auto">
          <a:xfrm flipH="1" flipV="1">
            <a:off x="5786438" y="2824163"/>
            <a:ext cx="1870075" cy="781050"/>
          </a:xfrm>
          <a:prstGeom prst="line">
            <a:avLst/>
          </a:prstGeom>
          <a:noFill/>
          <a:ln w="12700">
            <a:solidFill>
              <a:schemeClr val="tx1"/>
            </a:solidFill>
            <a:round/>
            <a:headEnd/>
            <a:tailEnd type="triangle" w="sm" len="sm"/>
          </a:ln>
        </p:spPr>
        <p:txBody>
          <a:bodyPr wrap="none" anchor="ctr"/>
          <a:lstStyle/>
          <a:p>
            <a:endParaRPr lang="en-US"/>
          </a:p>
        </p:txBody>
      </p:sp>
      <p:sp>
        <p:nvSpPr>
          <p:cNvPr id="38924" name="Text Box 11"/>
          <p:cNvSpPr txBox="1">
            <a:spLocks noChangeArrowheads="1"/>
          </p:cNvSpPr>
          <p:nvPr>
            <p:custDataLst>
              <p:tags r:id="rId4"/>
            </p:custDataLst>
          </p:nvPr>
        </p:nvSpPr>
        <p:spPr bwMode="auto">
          <a:xfrm>
            <a:off x="2239963" y="6051550"/>
            <a:ext cx="6561137" cy="744538"/>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Federal Reserve and our calculations based on monthly US interest rate data since January 1960.</a:t>
            </a:r>
          </a:p>
          <a:p>
            <a:pPr marL="342900" indent="-342900" algn="l">
              <a:tabLst>
                <a:tab pos="342900" algn="l"/>
              </a:tabLst>
            </a:pPr>
            <a:r>
              <a:rPr lang="en-US" sz="700"/>
              <a:t>Note:	Analysis uses Treasuries as a proxy for the funding costs of an ‘A’-rated company.  The illustration uses 10% weight increments.  </a:t>
            </a:r>
          </a:p>
          <a:p>
            <a:pPr marL="342900" indent="-342900" algn="l">
              <a:tabLst>
                <a:tab pos="342900" algn="l"/>
              </a:tabLst>
            </a:pPr>
            <a:r>
              <a:rPr lang="en-US" sz="700"/>
              <a:t>(1)	Debt portfolio includes the effect of swaps but excludes leases, pensions and other post-retirement obligations, resulting in a normalized funding mix of 19% 3-month, 19% 3-year, 26% 5-year, 10% 10-year and 26% 20-year maturities.</a:t>
            </a:r>
          </a:p>
          <a:p>
            <a:pPr marL="342900" indent="-342900" algn="l">
              <a:tabLst>
                <a:tab pos="342900" algn="l"/>
              </a:tabLst>
            </a:pPr>
            <a:r>
              <a:rPr lang="en-US" sz="700"/>
              <a:t>(2)	Scenario assumes $</a:t>
            </a:r>
            <a:r>
              <a:rPr lang="en-US" sz="700" u="sng"/>
              <a:t>      </a:t>
            </a:r>
            <a:r>
              <a:rPr lang="en-US" sz="700"/>
              <a:t> billion financing for acquisition.</a:t>
            </a:r>
          </a:p>
          <a:p>
            <a:pPr marL="342900" indent="-342900" algn="l">
              <a:tabLst>
                <a:tab pos="342900" algn="l"/>
              </a:tabLst>
            </a:pPr>
            <a:r>
              <a:rPr lang="en-US" sz="700"/>
              <a:t>(3)	Numbers in parentheses show the debt portfolio mix in terms of percentage of 3-month, 3-year, 5-year, 10-year and 20-year maturities: (3-month/3-year/5-year/10-year/20-year).</a:t>
            </a:r>
          </a:p>
        </p:txBody>
      </p:sp>
      <p:sp>
        <p:nvSpPr>
          <p:cNvPr id="38925" name="Text Box 12"/>
          <p:cNvSpPr txBox="1">
            <a:spLocks noChangeArrowheads="1"/>
          </p:cNvSpPr>
          <p:nvPr/>
        </p:nvSpPr>
        <p:spPr bwMode="auto">
          <a:xfrm>
            <a:off x="4492625" y="3967163"/>
            <a:ext cx="1152525" cy="581025"/>
          </a:xfrm>
          <a:prstGeom prst="rect">
            <a:avLst/>
          </a:prstGeom>
          <a:noFill/>
          <a:ln w="12700">
            <a:noFill/>
            <a:miter lim="800000"/>
            <a:headEnd/>
            <a:tailEnd/>
          </a:ln>
        </p:spPr>
        <p:txBody>
          <a:bodyPr>
            <a:spAutoFit/>
          </a:bodyPr>
          <a:lstStyle/>
          <a:p>
            <a:pPr>
              <a:spcBef>
                <a:spcPct val="50000"/>
              </a:spcBef>
            </a:pPr>
            <a:r>
              <a:rPr lang="en-US" sz="800" b="1"/>
              <a:t>Efficient Portfolio – </a:t>
            </a:r>
            <a:br>
              <a:rPr lang="en-US" sz="800" b="1"/>
            </a:br>
            <a:r>
              <a:rPr lang="en-US" sz="800" b="1"/>
              <a:t>Lowest Cost at Current Volatility</a:t>
            </a:r>
            <a:endParaRPr lang="en-US" sz="800" baseline="30000"/>
          </a:p>
          <a:p>
            <a:r>
              <a:rPr lang="en-US" sz="800"/>
              <a:t>(60/-/-/-/40)</a:t>
            </a:r>
          </a:p>
        </p:txBody>
      </p:sp>
      <p:sp>
        <p:nvSpPr>
          <p:cNvPr id="38926" name="Text Box 13"/>
          <p:cNvSpPr txBox="1">
            <a:spLocks noChangeArrowheads="1"/>
          </p:cNvSpPr>
          <p:nvPr/>
        </p:nvSpPr>
        <p:spPr bwMode="auto">
          <a:xfrm>
            <a:off x="3562350" y="3354388"/>
            <a:ext cx="1196975" cy="581025"/>
          </a:xfrm>
          <a:prstGeom prst="rect">
            <a:avLst/>
          </a:prstGeom>
          <a:noFill/>
          <a:ln w="12700">
            <a:noFill/>
            <a:miter lim="800000"/>
            <a:headEnd/>
            <a:tailEnd/>
          </a:ln>
        </p:spPr>
        <p:txBody>
          <a:bodyPr>
            <a:spAutoFit/>
          </a:bodyPr>
          <a:lstStyle/>
          <a:p>
            <a:pPr>
              <a:spcBef>
                <a:spcPct val="50000"/>
              </a:spcBef>
            </a:pPr>
            <a:r>
              <a:rPr lang="en-US" sz="800" b="1"/>
              <a:t>Efficient Portfolio – </a:t>
            </a:r>
            <a:br>
              <a:rPr lang="en-US" sz="800" b="1"/>
            </a:br>
            <a:r>
              <a:rPr lang="en-US" sz="800" b="1"/>
              <a:t>Lowest Volatility</a:t>
            </a:r>
            <a:br>
              <a:rPr lang="en-US" sz="800" b="1"/>
            </a:br>
            <a:r>
              <a:rPr lang="en-US" sz="800" b="1"/>
              <a:t>at Current Cost</a:t>
            </a:r>
            <a:br>
              <a:rPr lang="en-US" sz="800" b="1"/>
            </a:br>
            <a:r>
              <a:rPr lang="en-US" sz="800"/>
              <a:t>(33/-/-/-/67)</a:t>
            </a:r>
          </a:p>
        </p:txBody>
      </p:sp>
      <p:sp>
        <p:nvSpPr>
          <p:cNvPr id="38927" name="Line 14"/>
          <p:cNvSpPr>
            <a:spLocks noChangeShapeType="1"/>
          </p:cNvSpPr>
          <p:nvPr/>
        </p:nvSpPr>
        <p:spPr bwMode="auto">
          <a:xfrm flipV="1">
            <a:off x="5168900" y="3502025"/>
            <a:ext cx="517525" cy="468313"/>
          </a:xfrm>
          <a:prstGeom prst="line">
            <a:avLst/>
          </a:prstGeom>
          <a:noFill/>
          <a:ln w="12700">
            <a:solidFill>
              <a:schemeClr val="tx1"/>
            </a:solidFill>
            <a:round/>
            <a:headEnd/>
            <a:tailEnd type="triangle" w="sm" len="sm"/>
          </a:ln>
        </p:spPr>
        <p:txBody>
          <a:bodyPr wrap="none" anchor="ctr"/>
          <a:lstStyle/>
          <a:p>
            <a:endParaRPr lang="en-US"/>
          </a:p>
        </p:txBody>
      </p:sp>
      <p:sp>
        <p:nvSpPr>
          <p:cNvPr id="38928" name="Line 15"/>
          <p:cNvSpPr>
            <a:spLocks noChangeShapeType="1"/>
          </p:cNvSpPr>
          <p:nvPr/>
        </p:nvSpPr>
        <p:spPr bwMode="auto">
          <a:xfrm flipV="1">
            <a:off x="4437063" y="2862263"/>
            <a:ext cx="269875" cy="479425"/>
          </a:xfrm>
          <a:prstGeom prst="line">
            <a:avLst/>
          </a:prstGeom>
          <a:noFill/>
          <a:ln w="12700">
            <a:solidFill>
              <a:schemeClr val="tx1"/>
            </a:solidFill>
            <a:round/>
            <a:headEnd/>
            <a:tailEnd type="triangle" w="sm" len="sm"/>
          </a:ln>
        </p:spPr>
        <p:txBody>
          <a:bodyPr wrap="none" anchor="ctr"/>
          <a:lstStyle/>
          <a:p>
            <a:endParaRPr lang="en-US"/>
          </a:p>
        </p:txBody>
      </p:sp>
      <p:sp>
        <p:nvSpPr>
          <p:cNvPr id="38929" name="Text Box 16"/>
          <p:cNvSpPr txBox="1">
            <a:spLocks noChangeArrowheads="1"/>
          </p:cNvSpPr>
          <p:nvPr/>
        </p:nvSpPr>
        <p:spPr bwMode="auto">
          <a:xfrm>
            <a:off x="6269038" y="4198938"/>
            <a:ext cx="749300" cy="336550"/>
          </a:xfrm>
          <a:prstGeom prst="rect">
            <a:avLst/>
          </a:prstGeom>
          <a:noFill/>
          <a:ln w="12700">
            <a:noFill/>
            <a:miter lim="800000"/>
            <a:headEnd/>
            <a:tailEnd/>
          </a:ln>
        </p:spPr>
        <p:txBody>
          <a:bodyPr>
            <a:spAutoFit/>
          </a:bodyPr>
          <a:lstStyle/>
          <a:p>
            <a:r>
              <a:rPr lang="en-US" sz="800" b="1" i="1">
                <a:solidFill>
                  <a:srgbClr val="6699FF"/>
                </a:solidFill>
              </a:rPr>
              <a:t>Efficient Frontier</a:t>
            </a:r>
          </a:p>
        </p:txBody>
      </p:sp>
      <p:sp>
        <p:nvSpPr>
          <p:cNvPr id="38930" name="Line 17"/>
          <p:cNvSpPr>
            <a:spLocks noChangeShapeType="1"/>
          </p:cNvSpPr>
          <p:nvPr/>
        </p:nvSpPr>
        <p:spPr bwMode="auto">
          <a:xfrm flipV="1">
            <a:off x="6654800" y="4103688"/>
            <a:ext cx="50800" cy="136525"/>
          </a:xfrm>
          <a:prstGeom prst="line">
            <a:avLst/>
          </a:prstGeom>
          <a:noFill/>
          <a:ln w="12700">
            <a:solidFill>
              <a:srgbClr val="6699FF"/>
            </a:solidFill>
            <a:round/>
            <a:headEnd/>
            <a:tailEnd type="triangle" w="sm" len="sm"/>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2"/>
          <p:cNvSpPr>
            <a:spLocks noGrp="1"/>
          </p:cNvSpPr>
          <p:nvPr>
            <p:ph type="sldNum" sz="quarter" idx="10"/>
          </p:nvPr>
        </p:nvSpPr>
        <p:spPr>
          <a:noFill/>
        </p:spPr>
        <p:txBody>
          <a:bodyPr/>
          <a:lstStyle/>
          <a:p>
            <a:pPr defTabSz="950913"/>
            <a:fld id="{CD44B2D2-5519-497C-AF58-BEBCCB93533E}" type="slidenum">
              <a:rPr smtClean="0"/>
              <a:pPr defTabSz="950913"/>
              <a:t>33</a:t>
            </a:fld>
            <a:endParaRPr lang="en-US" smtClean="0"/>
          </a:p>
        </p:txBody>
      </p:sp>
      <p:pic>
        <p:nvPicPr>
          <p:cNvPr id="39939" name="Picture 2"/>
          <p:cNvPicPr>
            <a:picLocks noChangeAspect="1" noChangeArrowheads="1"/>
          </p:cNvPicPr>
          <p:nvPr/>
        </p:nvPicPr>
        <p:blipFill>
          <a:blip r:embed="rId10" cstate="print"/>
          <a:srcRect/>
          <a:stretch>
            <a:fillRect/>
          </a:stretch>
        </p:blipFill>
        <p:spPr bwMode="auto">
          <a:xfrm>
            <a:off x="5919788" y="2987675"/>
            <a:ext cx="2741612" cy="1985963"/>
          </a:xfrm>
          <a:prstGeom prst="rect">
            <a:avLst/>
          </a:prstGeom>
          <a:noFill/>
          <a:ln w="12700">
            <a:noFill/>
            <a:miter lim="800000"/>
            <a:headEnd/>
            <a:tailEnd/>
          </a:ln>
        </p:spPr>
      </p:pic>
      <p:pic>
        <p:nvPicPr>
          <p:cNvPr id="39940" name="Picture 3"/>
          <p:cNvPicPr>
            <a:picLocks noChangeAspect="1" noChangeArrowheads="1"/>
          </p:cNvPicPr>
          <p:nvPr/>
        </p:nvPicPr>
        <p:blipFill>
          <a:blip r:embed="rId11" cstate="print"/>
          <a:srcRect/>
          <a:stretch>
            <a:fillRect/>
          </a:stretch>
        </p:blipFill>
        <p:spPr bwMode="auto">
          <a:xfrm>
            <a:off x="484188" y="2987675"/>
            <a:ext cx="2741612" cy="1990725"/>
          </a:xfrm>
          <a:prstGeom prst="rect">
            <a:avLst/>
          </a:prstGeom>
          <a:noFill/>
          <a:ln w="12700">
            <a:noFill/>
            <a:miter lim="800000"/>
            <a:headEnd/>
            <a:tailEnd/>
          </a:ln>
        </p:spPr>
      </p:pic>
      <p:pic>
        <p:nvPicPr>
          <p:cNvPr id="39941" name="Picture 4"/>
          <p:cNvPicPr>
            <a:picLocks noChangeAspect="1" noChangeArrowheads="1"/>
          </p:cNvPicPr>
          <p:nvPr/>
        </p:nvPicPr>
        <p:blipFill>
          <a:blip r:embed="rId12" cstate="print"/>
          <a:srcRect/>
          <a:stretch>
            <a:fillRect/>
          </a:stretch>
        </p:blipFill>
        <p:spPr bwMode="auto">
          <a:xfrm>
            <a:off x="3198813" y="2987675"/>
            <a:ext cx="2741612" cy="1990725"/>
          </a:xfrm>
          <a:prstGeom prst="rect">
            <a:avLst/>
          </a:prstGeom>
          <a:noFill/>
          <a:ln w="12700">
            <a:noFill/>
            <a:miter lim="800000"/>
            <a:headEnd/>
            <a:tailEnd/>
          </a:ln>
        </p:spPr>
      </p:pic>
      <p:sp>
        <p:nvSpPr>
          <p:cNvPr id="39942" name="MASTER_ITEMTitle"/>
          <p:cNvSpPr>
            <a:spLocks noGrp="1" noChangeArrowheads="1"/>
          </p:cNvSpPr>
          <p:nvPr>
            <p:ph type="title"/>
            <p:custDataLst>
              <p:tags r:id="rId2"/>
            </p:custDataLst>
          </p:nvPr>
        </p:nvSpPr>
        <p:spPr>
          <a:xfrm>
            <a:off x="473075" y="44450"/>
            <a:ext cx="6757988" cy="822325"/>
          </a:xfrm>
        </p:spPr>
        <p:txBody>
          <a:bodyPr/>
          <a:lstStyle/>
          <a:p>
            <a:pPr eaLnBrk="1" hangingPunct="1"/>
            <a:r>
              <a:rPr lang="en-US" smtClean="0"/>
              <a:t>Flat Yield Curves: Treasuries</a:t>
            </a:r>
            <a:endParaRPr lang="en-US" b="0" i="1" smtClean="0"/>
          </a:p>
        </p:txBody>
      </p:sp>
      <p:sp>
        <p:nvSpPr>
          <p:cNvPr id="39943" name="MessageStatement"/>
          <p:cNvSpPr>
            <a:spLocks noChangeArrowheads="1"/>
          </p:cNvSpPr>
          <p:nvPr>
            <p:custDataLst>
              <p:tags r:id="rId3"/>
            </p:custDataLst>
          </p:nvPr>
        </p:nvSpPr>
        <p:spPr bwMode="gray">
          <a:xfrm>
            <a:off x="688975" y="5380038"/>
            <a:ext cx="7766050" cy="9525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Empirically, flat yield curves tend to steepen over time by the short rate falling and the longer end of the curve rising.  Based on observations since 1960, the 3-month Treasury rate, on average, falls around 100 basis points while the 10-year rate rises approximately 60 basis points three years after a flat yield curve is observed.</a:t>
            </a:r>
          </a:p>
        </p:txBody>
      </p:sp>
      <p:sp>
        <p:nvSpPr>
          <p:cNvPr id="39944" name="Text Box 7"/>
          <p:cNvSpPr txBox="1">
            <a:spLocks noChangeArrowheads="1"/>
          </p:cNvSpPr>
          <p:nvPr>
            <p:custDataLst>
              <p:tags r:id="rId4"/>
            </p:custDataLst>
          </p:nvPr>
        </p:nvSpPr>
        <p:spPr bwMode="auto">
          <a:xfrm>
            <a:off x="742950" y="5184775"/>
            <a:ext cx="7531100" cy="10636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Federal Reserve, Bloomberg.  Monthly data from 1960 to present includes 108 observations when the difference between 3-month and 10-year rates was less than 50 basis points.</a:t>
            </a:r>
          </a:p>
        </p:txBody>
      </p:sp>
      <p:sp>
        <p:nvSpPr>
          <p:cNvPr id="39945" name="MASTER_ITEMText1"/>
          <p:cNvSpPr>
            <a:spLocks noChangeArrowheads="1"/>
          </p:cNvSpPr>
          <p:nvPr>
            <p:custDataLst>
              <p:tags r:id="rId5"/>
            </p:custDataLst>
          </p:nvPr>
        </p:nvSpPr>
        <p:spPr bwMode="auto">
          <a:xfrm>
            <a:off x="688975" y="1044575"/>
            <a:ext cx="7766050" cy="1517650"/>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300"/>
              <a:t>We studied the empirical evolution of flat yield curves for U.S. treasury rates</a:t>
            </a:r>
          </a:p>
          <a:p>
            <a:pPr marL="457200" lvl="3" indent="-227013" algn="l" eaLnBrk="0" hangingPunct="0">
              <a:spcBef>
                <a:spcPct val="35000"/>
              </a:spcBef>
              <a:buClr>
                <a:schemeClr val="accent1"/>
              </a:buClr>
              <a:buSzPct val="110000"/>
              <a:buFont typeface="Wingdings" pitchFamily="2" charset="2"/>
              <a:buChar char="§"/>
            </a:pPr>
            <a:r>
              <a:rPr lang="en-US" sz="1300"/>
              <a:t>Flat yield curve is defined as the 10-year rate being not more than 50 basis points away from the 3-month rate</a:t>
            </a:r>
          </a:p>
          <a:p>
            <a:pPr marL="228600" lvl="2" indent="-225425" algn="l" eaLnBrk="0" hangingPunct="0">
              <a:spcBef>
                <a:spcPct val="50000"/>
              </a:spcBef>
              <a:buClr>
                <a:schemeClr val="accent1"/>
              </a:buClr>
              <a:buSzPct val="85000"/>
              <a:buFont typeface="Wingdings 3" pitchFamily="18" charset="2"/>
              <a:buChar char=""/>
            </a:pPr>
            <a:r>
              <a:rPr lang="en-US" sz="1300"/>
              <a:t>The Treasury yield curve tends to steepen as much as 160 basis points, on average, three years after observing a flat yield curve</a:t>
            </a:r>
          </a:p>
        </p:txBody>
      </p:sp>
      <p:sp>
        <p:nvSpPr>
          <p:cNvPr id="39946" name="Text Box 9"/>
          <p:cNvSpPr txBox="1">
            <a:spLocks noChangeArrowheads="1"/>
          </p:cNvSpPr>
          <p:nvPr/>
        </p:nvSpPr>
        <p:spPr bwMode="auto">
          <a:xfrm>
            <a:off x="1487488" y="2763838"/>
            <a:ext cx="1073150" cy="244475"/>
          </a:xfrm>
          <a:prstGeom prst="rect">
            <a:avLst/>
          </a:prstGeom>
          <a:noFill/>
          <a:ln w="12700">
            <a:noFill/>
            <a:miter lim="800000"/>
            <a:headEnd/>
            <a:tailEnd/>
          </a:ln>
        </p:spPr>
        <p:txBody>
          <a:bodyPr wrap="none">
            <a:spAutoFit/>
          </a:bodyPr>
          <a:lstStyle/>
          <a:p>
            <a:r>
              <a:rPr lang="en-US" sz="1000" b="1"/>
              <a:t>6 Months After</a:t>
            </a:r>
          </a:p>
        </p:txBody>
      </p:sp>
      <p:sp>
        <p:nvSpPr>
          <p:cNvPr id="39947" name="Text Box 10"/>
          <p:cNvSpPr txBox="1">
            <a:spLocks noChangeArrowheads="1"/>
          </p:cNvSpPr>
          <p:nvPr/>
        </p:nvSpPr>
        <p:spPr bwMode="auto">
          <a:xfrm>
            <a:off x="4348163" y="2763838"/>
            <a:ext cx="893762" cy="244475"/>
          </a:xfrm>
          <a:prstGeom prst="rect">
            <a:avLst/>
          </a:prstGeom>
          <a:noFill/>
          <a:ln w="12700">
            <a:noFill/>
            <a:miter lim="800000"/>
            <a:headEnd/>
            <a:tailEnd/>
          </a:ln>
        </p:spPr>
        <p:txBody>
          <a:bodyPr wrap="none">
            <a:spAutoFit/>
          </a:bodyPr>
          <a:lstStyle/>
          <a:p>
            <a:r>
              <a:rPr lang="en-US" sz="1000" b="1"/>
              <a:t>1 Year After</a:t>
            </a:r>
          </a:p>
        </p:txBody>
      </p:sp>
      <p:sp>
        <p:nvSpPr>
          <p:cNvPr id="39948" name="Text Box 11"/>
          <p:cNvSpPr txBox="1">
            <a:spLocks noChangeArrowheads="1"/>
          </p:cNvSpPr>
          <p:nvPr/>
        </p:nvSpPr>
        <p:spPr bwMode="auto">
          <a:xfrm>
            <a:off x="6954838" y="2763838"/>
            <a:ext cx="963612" cy="244475"/>
          </a:xfrm>
          <a:prstGeom prst="rect">
            <a:avLst/>
          </a:prstGeom>
          <a:noFill/>
          <a:ln w="12700">
            <a:noFill/>
            <a:miter lim="800000"/>
            <a:headEnd/>
            <a:tailEnd/>
          </a:ln>
        </p:spPr>
        <p:txBody>
          <a:bodyPr wrap="none">
            <a:spAutoFit/>
          </a:bodyPr>
          <a:lstStyle/>
          <a:p>
            <a:r>
              <a:rPr lang="en-US" sz="1000" b="1"/>
              <a:t>3 Years After</a:t>
            </a:r>
          </a:p>
        </p:txBody>
      </p:sp>
      <p:sp>
        <p:nvSpPr>
          <p:cNvPr id="39949" name="MASTER_ITEMObjectBox1"/>
          <p:cNvSpPr>
            <a:spLocks noChangeArrowheads="1"/>
          </p:cNvSpPr>
          <p:nvPr>
            <p:custDataLst>
              <p:tags r:id="rId6"/>
            </p:custDataLst>
          </p:nvPr>
        </p:nvSpPr>
        <p:spPr bwMode="auto">
          <a:xfrm>
            <a:off x="503238" y="2674938"/>
            <a:ext cx="8186737" cy="240188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39950" name="MASTER_ITEMObjectTitle1"/>
          <p:cNvSpPr>
            <a:spLocks noChangeArrowheads="1"/>
          </p:cNvSpPr>
          <p:nvPr>
            <p:custDataLst>
              <p:tags r:id="rId7"/>
            </p:custDataLst>
          </p:nvPr>
        </p:nvSpPr>
        <p:spPr bwMode="ltGray">
          <a:xfrm>
            <a:off x="501650" y="2398713"/>
            <a:ext cx="818991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Evolution of Flat Treasury Curves in the U.S. (1960 – Present)</a:t>
            </a:r>
            <a:endParaRPr lang="en-US" b="1">
              <a:solidFill>
                <a:schemeClr val="bg1"/>
              </a:solidFill>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0"/>
          </p:nvPr>
        </p:nvSpPr>
        <p:spPr>
          <a:noFill/>
        </p:spPr>
        <p:txBody>
          <a:bodyPr/>
          <a:lstStyle/>
          <a:p>
            <a:pPr defTabSz="950913"/>
            <a:fld id="{E1B12A7B-D573-47A5-B080-70E95B8E0DE9}" type="slidenum">
              <a:rPr smtClean="0"/>
              <a:pPr defTabSz="950913"/>
              <a:t>34</a:t>
            </a:fld>
            <a:endParaRPr lang="en-US" smtClean="0"/>
          </a:p>
        </p:txBody>
      </p:sp>
      <p:pic>
        <p:nvPicPr>
          <p:cNvPr id="40963" name="Picture 2"/>
          <p:cNvPicPr>
            <a:picLocks noChangeAspect="1" noChangeArrowheads="1"/>
          </p:cNvPicPr>
          <p:nvPr/>
        </p:nvPicPr>
        <p:blipFill>
          <a:blip r:embed="rId8" cstate="print"/>
          <a:srcRect/>
          <a:stretch>
            <a:fillRect/>
          </a:stretch>
        </p:blipFill>
        <p:spPr bwMode="auto">
          <a:xfrm>
            <a:off x="5341938" y="4356100"/>
            <a:ext cx="2741612" cy="939800"/>
          </a:xfrm>
          <a:prstGeom prst="rect">
            <a:avLst/>
          </a:prstGeom>
          <a:noFill/>
          <a:ln w="12700">
            <a:noFill/>
            <a:miter lim="800000"/>
            <a:headEnd/>
            <a:tailEnd/>
          </a:ln>
        </p:spPr>
      </p:pic>
      <p:pic>
        <p:nvPicPr>
          <p:cNvPr id="40964" name="Picture 3"/>
          <p:cNvPicPr>
            <a:picLocks noChangeAspect="1" noChangeArrowheads="1"/>
          </p:cNvPicPr>
          <p:nvPr/>
        </p:nvPicPr>
        <p:blipFill>
          <a:blip r:embed="rId9" cstate="print"/>
          <a:srcRect/>
          <a:stretch>
            <a:fillRect/>
          </a:stretch>
        </p:blipFill>
        <p:spPr bwMode="auto">
          <a:xfrm>
            <a:off x="5341938" y="1714500"/>
            <a:ext cx="2741612" cy="939800"/>
          </a:xfrm>
          <a:prstGeom prst="rect">
            <a:avLst/>
          </a:prstGeom>
          <a:noFill/>
          <a:ln w="12700">
            <a:noFill/>
            <a:miter lim="800000"/>
            <a:headEnd/>
            <a:tailEnd/>
          </a:ln>
        </p:spPr>
      </p:pic>
      <p:pic>
        <p:nvPicPr>
          <p:cNvPr id="40965" name="Picture 4"/>
          <p:cNvPicPr>
            <a:picLocks noChangeAspect="1" noChangeArrowheads="1"/>
          </p:cNvPicPr>
          <p:nvPr/>
        </p:nvPicPr>
        <p:blipFill>
          <a:blip r:embed="rId10" cstate="print"/>
          <a:srcRect/>
          <a:stretch>
            <a:fillRect/>
          </a:stretch>
        </p:blipFill>
        <p:spPr bwMode="auto">
          <a:xfrm>
            <a:off x="5341938" y="3043238"/>
            <a:ext cx="2741612" cy="931862"/>
          </a:xfrm>
          <a:prstGeom prst="rect">
            <a:avLst/>
          </a:prstGeom>
          <a:noFill/>
          <a:ln w="12700">
            <a:noFill/>
            <a:miter lim="800000"/>
            <a:headEnd/>
            <a:tailEnd/>
          </a:ln>
        </p:spPr>
      </p:pic>
      <p:pic>
        <p:nvPicPr>
          <p:cNvPr id="40966" name="Picture 5"/>
          <p:cNvPicPr>
            <a:picLocks noChangeAspect="1" noChangeArrowheads="1"/>
          </p:cNvPicPr>
          <p:nvPr/>
        </p:nvPicPr>
        <p:blipFill>
          <a:blip r:embed="rId11" cstate="print"/>
          <a:srcRect l="15530" r="13200"/>
          <a:stretch>
            <a:fillRect/>
          </a:stretch>
        </p:blipFill>
        <p:spPr bwMode="auto">
          <a:xfrm>
            <a:off x="411163" y="1433513"/>
            <a:ext cx="4772025" cy="4033837"/>
          </a:xfrm>
          <a:prstGeom prst="rect">
            <a:avLst/>
          </a:prstGeom>
          <a:noFill/>
          <a:ln w="12700">
            <a:noFill/>
            <a:miter lim="800000"/>
            <a:headEnd/>
            <a:tailEnd/>
          </a:ln>
        </p:spPr>
      </p:pic>
      <p:sp>
        <p:nvSpPr>
          <p:cNvPr id="40967" name="MASTER_ITEMTitle"/>
          <p:cNvSpPr>
            <a:spLocks noGrp="1" noChangeArrowheads="1"/>
          </p:cNvSpPr>
          <p:nvPr>
            <p:ph type="title"/>
            <p:custDataLst>
              <p:tags r:id="rId2"/>
            </p:custDataLst>
          </p:nvPr>
        </p:nvSpPr>
        <p:spPr>
          <a:xfrm>
            <a:off x="473075" y="44450"/>
            <a:ext cx="7373938" cy="822325"/>
          </a:xfrm>
          <a:noFill/>
        </p:spPr>
        <p:txBody>
          <a:bodyPr/>
          <a:lstStyle/>
          <a:p>
            <a:pPr eaLnBrk="1" hangingPunct="1"/>
            <a:r>
              <a:rPr lang="en-US" smtClean="0"/>
              <a:t>10-year vs. 3-month: US $</a:t>
            </a:r>
          </a:p>
        </p:txBody>
      </p:sp>
      <p:sp>
        <p:nvSpPr>
          <p:cNvPr id="40968" name="MASTER_ITEMObjectBox2"/>
          <p:cNvSpPr>
            <a:spLocks noChangeArrowheads="1"/>
          </p:cNvSpPr>
          <p:nvPr>
            <p:custDataLst>
              <p:tags r:id="rId3"/>
            </p:custDataLst>
          </p:nvPr>
        </p:nvSpPr>
        <p:spPr bwMode="auto">
          <a:xfrm>
            <a:off x="714375" y="1376363"/>
            <a:ext cx="7699375" cy="39925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000" b="1">
              <a:solidFill>
                <a:schemeClr val="accent1"/>
              </a:solidFill>
            </a:endParaRPr>
          </a:p>
        </p:txBody>
      </p:sp>
      <p:sp>
        <p:nvSpPr>
          <p:cNvPr id="40969" name="MASTER_ITEMObjectTitle2"/>
          <p:cNvSpPr>
            <a:spLocks noChangeArrowheads="1"/>
          </p:cNvSpPr>
          <p:nvPr>
            <p:custDataLst>
              <p:tags r:id="rId4"/>
            </p:custDataLst>
          </p:nvPr>
        </p:nvSpPr>
        <p:spPr bwMode="ltGray">
          <a:xfrm>
            <a:off x="714375" y="1130300"/>
            <a:ext cx="76993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Win Rate of 10-year vs. 3-month, January 1960 - March 1996</a:t>
            </a:r>
          </a:p>
        </p:txBody>
      </p:sp>
      <p:sp>
        <p:nvSpPr>
          <p:cNvPr id="40970" name="MessageStatement"/>
          <p:cNvSpPr>
            <a:spLocks noChangeArrowheads="1"/>
          </p:cNvSpPr>
          <p:nvPr>
            <p:custDataLst>
              <p:tags r:id="rId5"/>
            </p:custDataLst>
          </p:nvPr>
        </p:nvSpPr>
        <p:spPr bwMode="gray">
          <a:xfrm>
            <a:off x="701675" y="5607050"/>
            <a:ext cx="773430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Today, the 3-month Treasury yields around 4.4% while the yield curve is flat.  Between 1960 and 1996 this occurred 28 times and the 10-year had a cost advantage in around 90% of the cases and an average advantage of 58 bps. </a:t>
            </a:r>
          </a:p>
        </p:txBody>
      </p:sp>
      <p:sp>
        <p:nvSpPr>
          <p:cNvPr id="40971" name="Text Box 10"/>
          <p:cNvSpPr txBox="1">
            <a:spLocks noChangeArrowheads="1"/>
          </p:cNvSpPr>
          <p:nvPr/>
        </p:nvSpPr>
        <p:spPr bwMode="auto">
          <a:xfrm>
            <a:off x="5276850" y="1468438"/>
            <a:ext cx="2727325"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Number of Occurrences (On a Monthly Basis):</a:t>
            </a:r>
          </a:p>
        </p:txBody>
      </p:sp>
      <p:sp>
        <p:nvSpPr>
          <p:cNvPr id="40972" name="Text Box 11"/>
          <p:cNvSpPr txBox="1">
            <a:spLocks noChangeArrowheads="1"/>
          </p:cNvSpPr>
          <p:nvPr/>
        </p:nvSpPr>
        <p:spPr bwMode="auto">
          <a:xfrm>
            <a:off x="5264150" y="2801938"/>
            <a:ext cx="2544763"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Percentage of 10-year Fixed Win:</a:t>
            </a:r>
          </a:p>
        </p:txBody>
      </p:sp>
      <p:sp>
        <p:nvSpPr>
          <p:cNvPr id="40973" name="Text Box 12"/>
          <p:cNvSpPr txBox="1">
            <a:spLocks noChangeArrowheads="1"/>
          </p:cNvSpPr>
          <p:nvPr/>
        </p:nvSpPr>
        <p:spPr bwMode="auto">
          <a:xfrm>
            <a:off x="6724650" y="1608138"/>
            <a:ext cx="1668463"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3-month Rate</a:t>
            </a:r>
          </a:p>
        </p:txBody>
      </p:sp>
      <p:sp>
        <p:nvSpPr>
          <p:cNvPr id="40974" name="Text Box 13"/>
          <p:cNvSpPr txBox="1">
            <a:spLocks noChangeArrowheads="1"/>
          </p:cNvSpPr>
          <p:nvPr/>
        </p:nvSpPr>
        <p:spPr bwMode="auto">
          <a:xfrm>
            <a:off x="6702425" y="2933700"/>
            <a:ext cx="1668463"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3-month Rate</a:t>
            </a:r>
          </a:p>
        </p:txBody>
      </p:sp>
      <p:sp>
        <p:nvSpPr>
          <p:cNvPr id="40975" name="Text Box 14"/>
          <p:cNvSpPr txBox="1">
            <a:spLocks noChangeArrowheads="1"/>
          </p:cNvSpPr>
          <p:nvPr/>
        </p:nvSpPr>
        <p:spPr bwMode="auto">
          <a:xfrm rot="-5400000">
            <a:off x="4888706" y="2094707"/>
            <a:ext cx="715963"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Spread</a:t>
            </a:r>
          </a:p>
        </p:txBody>
      </p:sp>
      <p:sp>
        <p:nvSpPr>
          <p:cNvPr id="40976" name="Text Box 15"/>
          <p:cNvSpPr txBox="1">
            <a:spLocks noChangeArrowheads="1"/>
          </p:cNvSpPr>
          <p:nvPr/>
        </p:nvSpPr>
        <p:spPr bwMode="auto">
          <a:xfrm rot="-5400000">
            <a:off x="4904582" y="3407569"/>
            <a:ext cx="715962"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Spread</a:t>
            </a:r>
          </a:p>
        </p:txBody>
      </p:sp>
      <p:sp>
        <p:nvSpPr>
          <p:cNvPr id="40977" name="Text Box 16"/>
          <p:cNvSpPr txBox="1">
            <a:spLocks noChangeArrowheads="1"/>
          </p:cNvSpPr>
          <p:nvPr/>
        </p:nvSpPr>
        <p:spPr bwMode="auto">
          <a:xfrm>
            <a:off x="727075" y="5373688"/>
            <a:ext cx="7612063" cy="212725"/>
          </a:xfrm>
          <a:prstGeom prst="rect">
            <a:avLst/>
          </a:prstGeom>
          <a:noFill/>
          <a:ln w="12700">
            <a:noFill/>
            <a:miter lim="800000"/>
            <a:headEnd/>
            <a:tailEnd/>
          </a:ln>
        </p:spPr>
        <p:txBody>
          <a:bodyPr lIns="0" tIns="0" rIns="0" bIns="0">
            <a:spAutoFit/>
          </a:bodyPr>
          <a:lstStyle/>
          <a:p>
            <a:pPr marL="342900" indent="-342900" algn="l"/>
            <a:r>
              <a:rPr lang="en-US" sz="700"/>
              <a:t>Source:	Monthly data from Federal Reserve Board. </a:t>
            </a:r>
          </a:p>
          <a:p>
            <a:pPr marL="342900" indent="-342900" algn="l"/>
            <a:r>
              <a:rPr lang="en-US" sz="700"/>
              <a:t>Note:	“10-year Fixed Win Rate” is defined as the percentage of times when issuing a 10-year bond would have had lower interest cost than rolling over the 3-month Treasury.</a:t>
            </a:r>
          </a:p>
        </p:txBody>
      </p:sp>
      <p:sp>
        <p:nvSpPr>
          <p:cNvPr id="40978" name="Text Box 17"/>
          <p:cNvSpPr txBox="1">
            <a:spLocks noChangeArrowheads="1"/>
          </p:cNvSpPr>
          <p:nvPr/>
        </p:nvSpPr>
        <p:spPr bwMode="auto">
          <a:xfrm>
            <a:off x="5251450" y="4084638"/>
            <a:ext cx="2544763"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Average 10-year Advantage (bps) :</a:t>
            </a:r>
          </a:p>
        </p:txBody>
      </p:sp>
      <p:sp>
        <p:nvSpPr>
          <p:cNvPr id="40979" name="Text Box 18"/>
          <p:cNvSpPr txBox="1">
            <a:spLocks noChangeArrowheads="1"/>
          </p:cNvSpPr>
          <p:nvPr/>
        </p:nvSpPr>
        <p:spPr bwMode="auto">
          <a:xfrm>
            <a:off x="6491288" y="4237038"/>
            <a:ext cx="1668462"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3-month Rate</a:t>
            </a:r>
          </a:p>
        </p:txBody>
      </p:sp>
      <p:sp>
        <p:nvSpPr>
          <p:cNvPr id="40980" name="Text Box 19"/>
          <p:cNvSpPr txBox="1">
            <a:spLocks noChangeArrowheads="1"/>
          </p:cNvSpPr>
          <p:nvPr/>
        </p:nvSpPr>
        <p:spPr bwMode="auto">
          <a:xfrm rot="-5400000">
            <a:off x="4883944" y="4687094"/>
            <a:ext cx="715962" cy="76200"/>
          </a:xfrm>
          <a:prstGeom prst="rect">
            <a:avLst/>
          </a:prstGeom>
          <a:noFill/>
          <a:ln w="9525">
            <a:noFill/>
            <a:miter lim="800000"/>
            <a:headEnd/>
            <a:tailEnd/>
          </a:ln>
        </p:spPr>
        <p:txBody>
          <a:bodyPr lIns="0" tIns="0" rIns="0" bIns="0">
            <a:spAutoFit/>
          </a:bodyPr>
          <a:lstStyle/>
          <a:p>
            <a:pPr marL="406400" indent="-406400" algn="l" eaLnBrk="0" hangingPunct="0">
              <a:lnSpc>
                <a:spcPct val="50000"/>
              </a:lnSpc>
              <a:spcBef>
                <a:spcPct val="50000"/>
              </a:spcBef>
              <a:buClr>
                <a:schemeClr val="accent1"/>
              </a:buClr>
              <a:buSzPct val="85000"/>
              <a:buFont typeface="Wingdings 3" pitchFamily="18" charset="2"/>
              <a:buNone/>
            </a:pPr>
            <a:r>
              <a:rPr lang="en-US" sz="1000"/>
              <a:t>Spread</a:t>
            </a:r>
          </a:p>
        </p:txBody>
      </p:sp>
      <p:sp>
        <p:nvSpPr>
          <p:cNvPr id="40981" name="Oval 20"/>
          <p:cNvSpPr>
            <a:spLocks noChangeArrowheads="1"/>
          </p:cNvSpPr>
          <p:nvPr/>
        </p:nvSpPr>
        <p:spPr bwMode="auto">
          <a:xfrm>
            <a:off x="6754813" y="4524375"/>
            <a:ext cx="269875" cy="152400"/>
          </a:xfrm>
          <a:prstGeom prst="ellipse">
            <a:avLst/>
          </a:prstGeom>
          <a:noFill/>
          <a:ln w="9525">
            <a:solidFill>
              <a:srgbClr val="000000"/>
            </a:solidFill>
            <a:round/>
            <a:headEnd/>
            <a:tailEnd/>
          </a:ln>
        </p:spPr>
        <p:txBody>
          <a:bodyPr wrap="none" lIns="0" tIns="0" rIns="0" bIns="0" anchor="ctr"/>
          <a:lstStyle/>
          <a:p>
            <a:endParaRPr lang="en-US"/>
          </a:p>
        </p:txBody>
      </p:sp>
      <p:sp>
        <p:nvSpPr>
          <p:cNvPr id="40982" name="Oval 21"/>
          <p:cNvSpPr>
            <a:spLocks noChangeArrowheads="1"/>
          </p:cNvSpPr>
          <p:nvPr/>
        </p:nvSpPr>
        <p:spPr bwMode="auto">
          <a:xfrm>
            <a:off x="6724650" y="3206750"/>
            <a:ext cx="312738" cy="173038"/>
          </a:xfrm>
          <a:prstGeom prst="ellipse">
            <a:avLst/>
          </a:prstGeom>
          <a:noFill/>
          <a:ln w="9525">
            <a:solidFill>
              <a:srgbClr val="000000"/>
            </a:solidFill>
            <a:round/>
            <a:headEnd/>
            <a:tailEnd/>
          </a:ln>
        </p:spPr>
        <p:txBody>
          <a:bodyPr wrap="none" lIns="0" tIns="0" rIns="0" bIns="0" anchor="ctr"/>
          <a:lstStyle/>
          <a:p>
            <a:endParaRPr lang="en-US"/>
          </a:p>
        </p:txBody>
      </p:sp>
      <p:sp>
        <p:nvSpPr>
          <p:cNvPr id="40983" name="Oval 22"/>
          <p:cNvSpPr>
            <a:spLocks noChangeArrowheads="1"/>
          </p:cNvSpPr>
          <p:nvPr/>
        </p:nvSpPr>
        <p:spPr bwMode="auto">
          <a:xfrm>
            <a:off x="6759575" y="1882775"/>
            <a:ext cx="269875" cy="163513"/>
          </a:xfrm>
          <a:prstGeom prst="ellipse">
            <a:avLst/>
          </a:prstGeom>
          <a:noFill/>
          <a:ln w="9525">
            <a:solidFill>
              <a:srgbClr val="000000"/>
            </a:solidFill>
            <a:round/>
            <a:headEnd/>
            <a:tailEnd/>
          </a:ln>
        </p:spPr>
        <p:txBody>
          <a:bodyPr wrap="none" lIns="0" tIns="0" rIns="0" bIns="0" anchor="ctr"/>
          <a:lstStyle/>
          <a:p>
            <a:endParaRPr lang="en-US"/>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2"/>
          <p:cNvSpPr>
            <a:spLocks noGrp="1"/>
          </p:cNvSpPr>
          <p:nvPr>
            <p:ph type="sldNum" sz="quarter" idx="10"/>
          </p:nvPr>
        </p:nvSpPr>
        <p:spPr>
          <a:noFill/>
        </p:spPr>
        <p:txBody>
          <a:bodyPr/>
          <a:lstStyle/>
          <a:p>
            <a:pPr defTabSz="950913"/>
            <a:fld id="{58AD0739-F58E-42FD-9810-CBC3EFB1529D}" type="slidenum">
              <a:rPr smtClean="0"/>
              <a:pPr defTabSz="950913"/>
              <a:t>35</a:t>
            </a:fld>
            <a:endParaRPr lang="en-US" smtClean="0"/>
          </a:p>
        </p:txBody>
      </p:sp>
      <p:sp>
        <p:nvSpPr>
          <p:cNvPr id="41987" name="Rectangle 2"/>
          <p:cNvSpPr>
            <a:spLocks noChangeArrowheads="1"/>
          </p:cNvSpPr>
          <p:nvPr/>
        </p:nvSpPr>
        <p:spPr bwMode="auto">
          <a:xfrm>
            <a:off x="825500" y="5251450"/>
            <a:ext cx="3455988" cy="104775"/>
          </a:xfrm>
          <a:prstGeom prst="rect">
            <a:avLst/>
          </a:prstGeom>
          <a:solidFill>
            <a:schemeClr val="tx2"/>
          </a:solidFill>
          <a:ln w="12700">
            <a:noFill/>
            <a:miter lim="800000"/>
            <a:headEnd/>
            <a:tailEnd/>
          </a:ln>
        </p:spPr>
        <p:txBody>
          <a:bodyPr wrap="none" anchor="ctr"/>
          <a:lstStyle/>
          <a:p>
            <a:endParaRPr lang="en-US">
              <a:solidFill>
                <a:schemeClr val="hlink"/>
              </a:solidFill>
            </a:endParaRPr>
          </a:p>
        </p:txBody>
      </p:sp>
      <p:pic>
        <p:nvPicPr>
          <p:cNvPr id="41988" name="Picture 3"/>
          <p:cNvPicPr>
            <a:picLocks noChangeAspect="1" noChangeArrowheads="1"/>
          </p:cNvPicPr>
          <p:nvPr/>
        </p:nvPicPr>
        <p:blipFill>
          <a:blip r:embed="rId11" cstate="print"/>
          <a:srcRect/>
          <a:stretch>
            <a:fillRect/>
          </a:stretch>
        </p:blipFill>
        <p:spPr bwMode="auto">
          <a:xfrm>
            <a:off x="695325" y="1235075"/>
            <a:ext cx="7753350" cy="2620963"/>
          </a:xfrm>
          <a:prstGeom prst="rect">
            <a:avLst/>
          </a:prstGeom>
          <a:noFill/>
          <a:ln w="12700">
            <a:noFill/>
            <a:miter lim="800000"/>
            <a:headEnd/>
            <a:tailEnd/>
          </a:ln>
        </p:spPr>
      </p:pic>
      <p:sp>
        <p:nvSpPr>
          <p:cNvPr id="41989" name="MASTER_ITEMObjectBox1"/>
          <p:cNvSpPr>
            <a:spLocks noChangeArrowheads="1"/>
          </p:cNvSpPr>
          <p:nvPr>
            <p:custDataLst>
              <p:tags r:id="rId2"/>
            </p:custDataLst>
          </p:nvPr>
        </p:nvSpPr>
        <p:spPr bwMode="auto">
          <a:xfrm>
            <a:off x="688975" y="1244600"/>
            <a:ext cx="7766050" cy="26225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41990" name="MASTER_ITEMTitle"/>
          <p:cNvSpPr>
            <a:spLocks noGrp="1" noChangeArrowheads="1"/>
          </p:cNvSpPr>
          <p:nvPr>
            <p:ph type="title"/>
            <p:custDataLst>
              <p:tags r:id="rId3"/>
            </p:custDataLst>
          </p:nvPr>
        </p:nvSpPr>
        <p:spPr>
          <a:xfrm>
            <a:off x="473075" y="44450"/>
            <a:ext cx="6399213" cy="822325"/>
          </a:xfrm>
        </p:spPr>
        <p:txBody>
          <a:bodyPr/>
          <a:lstStyle/>
          <a:p>
            <a:pPr eaLnBrk="1" hangingPunct="1"/>
            <a:r>
              <a:rPr lang="en-US" smtClean="0"/>
              <a:t>Historical Treasury Spreads</a:t>
            </a:r>
          </a:p>
        </p:txBody>
      </p:sp>
      <p:sp>
        <p:nvSpPr>
          <p:cNvPr id="41991" name="MASTER_ITEMObjectTitle1"/>
          <p:cNvSpPr>
            <a:spLocks noChangeArrowheads="1"/>
          </p:cNvSpPr>
          <p:nvPr>
            <p:custDataLst>
              <p:tags r:id="rId4"/>
            </p:custDataLst>
          </p:nvPr>
        </p:nvSpPr>
        <p:spPr bwMode="ltGray">
          <a:xfrm>
            <a:off x="688975" y="968375"/>
            <a:ext cx="77644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Historical Treasury Spreads</a:t>
            </a:r>
            <a:endParaRPr lang="en-US" b="1">
              <a:solidFill>
                <a:schemeClr val="bg1"/>
              </a:solidFill>
              <a:cs typeface="Arial" pitchFamily="34" charset="0"/>
            </a:endParaRPr>
          </a:p>
        </p:txBody>
      </p:sp>
      <p:sp>
        <p:nvSpPr>
          <p:cNvPr id="41992" name="MASTER_ITEMText1"/>
          <p:cNvSpPr>
            <a:spLocks noChangeArrowheads="1"/>
          </p:cNvSpPr>
          <p:nvPr>
            <p:custDataLst>
              <p:tags r:id="rId5"/>
            </p:custDataLst>
          </p:nvPr>
        </p:nvSpPr>
        <p:spPr bwMode="auto">
          <a:xfrm>
            <a:off x="4551363" y="4144963"/>
            <a:ext cx="3887787" cy="2651125"/>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200"/>
              <a:t>Since 1960, there were three periods when the yield curve was consistently inverted for a period of six months or more and seven other instances when it reversed itself within six months</a:t>
            </a:r>
          </a:p>
          <a:p>
            <a:pPr marL="457200" lvl="3" indent="-227013" algn="l" eaLnBrk="0" hangingPunct="0">
              <a:spcBef>
                <a:spcPct val="35000"/>
              </a:spcBef>
              <a:buClr>
                <a:schemeClr val="accent1"/>
              </a:buClr>
              <a:buSzPct val="110000"/>
              <a:buFont typeface="Wingdings" pitchFamily="2" charset="2"/>
              <a:buChar char="§"/>
            </a:pPr>
            <a:r>
              <a:rPr lang="en-US" sz="1200"/>
              <a:t>On average, the yield curve has remained inverted for approximately five months before reverting to its more typical structure</a:t>
            </a:r>
          </a:p>
          <a:p>
            <a:pPr marL="228600" lvl="2" indent="-225425" algn="l" eaLnBrk="0" hangingPunct="0">
              <a:spcBef>
                <a:spcPct val="50000"/>
              </a:spcBef>
              <a:buClr>
                <a:schemeClr val="accent1"/>
              </a:buClr>
              <a:buSzPct val="85000"/>
              <a:buFont typeface="Wingdings 3" pitchFamily="18" charset="2"/>
              <a:buChar char=""/>
            </a:pPr>
            <a:r>
              <a:rPr lang="en-US" sz="1200"/>
              <a:t>Currently, the yield curve has been inverted for seven months</a:t>
            </a:r>
          </a:p>
        </p:txBody>
      </p:sp>
      <p:sp>
        <p:nvSpPr>
          <p:cNvPr id="41993" name="Text Box 8"/>
          <p:cNvSpPr txBox="1">
            <a:spLocks noChangeArrowheads="1"/>
          </p:cNvSpPr>
          <p:nvPr>
            <p:custDataLst>
              <p:tags r:id="rId6"/>
            </p:custDataLst>
          </p:nvPr>
        </p:nvSpPr>
        <p:spPr bwMode="auto">
          <a:xfrm>
            <a:off x="2405063" y="6397625"/>
            <a:ext cx="6208712" cy="212725"/>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Federal Reserve as of February 2007.</a:t>
            </a:r>
          </a:p>
          <a:p>
            <a:pPr marL="342900" indent="-342900" algn="l">
              <a:tabLst>
                <a:tab pos="342900" algn="l"/>
              </a:tabLst>
            </a:pPr>
            <a:r>
              <a:rPr lang="en-US" sz="700"/>
              <a:t>Note:	Analysis incorporates 20-year Treasury data when 30-year Treasury data not available.</a:t>
            </a:r>
          </a:p>
        </p:txBody>
      </p:sp>
      <p:sp>
        <p:nvSpPr>
          <p:cNvPr id="41994" name="MASTER_ITEMObjectBox1"/>
          <p:cNvSpPr>
            <a:spLocks noChangeArrowheads="1"/>
          </p:cNvSpPr>
          <p:nvPr>
            <p:custDataLst>
              <p:tags r:id="rId7"/>
            </p:custDataLst>
          </p:nvPr>
        </p:nvSpPr>
        <p:spPr bwMode="auto">
          <a:xfrm>
            <a:off x="688975" y="4425950"/>
            <a:ext cx="3763963" cy="18716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41995" name="MASTER_ITEMObjectTitle1"/>
          <p:cNvSpPr>
            <a:spLocks noChangeArrowheads="1"/>
          </p:cNvSpPr>
          <p:nvPr>
            <p:custDataLst>
              <p:tags r:id="rId8"/>
            </p:custDataLst>
          </p:nvPr>
        </p:nvSpPr>
        <p:spPr bwMode="ltGray">
          <a:xfrm>
            <a:off x="688975" y="4164013"/>
            <a:ext cx="3763963" cy="2619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300" b="1">
                <a:solidFill>
                  <a:schemeClr val="bg1"/>
                </a:solidFill>
                <a:cs typeface="Arial" pitchFamily="34" charset="0"/>
              </a:rPr>
              <a:t>Historical Yield Curve Inversions</a:t>
            </a:r>
          </a:p>
        </p:txBody>
      </p:sp>
      <p:pic>
        <p:nvPicPr>
          <p:cNvPr id="41996" name="Picture 11"/>
          <p:cNvPicPr>
            <a:picLocks noChangeAspect="1" noChangeArrowheads="1"/>
          </p:cNvPicPr>
          <p:nvPr/>
        </p:nvPicPr>
        <p:blipFill>
          <a:blip r:embed="rId12" cstate="print"/>
          <a:srcRect/>
          <a:stretch>
            <a:fillRect/>
          </a:stretch>
        </p:blipFill>
        <p:spPr bwMode="auto">
          <a:xfrm>
            <a:off x="835025" y="4537075"/>
            <a:ext cx="3473450" cy="1654175"/>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a:spLocks noGrp="1"/>
          </p:cNvSpPr>
          <p:nvPr>
            <p:ph type="sldNum" sz="quarter" idx="10"/>
          </p:nvPr>
        </p:nvSpPr>
        <p:spPr>
          <a:noFill/>
        </p:spPr>
        <p:txBody>
          <a:bodyPr/>
          <a:lstStyle/>
          <a:p>
            <a:pPr defTabSz="950913"/>
            <a:fld id="{FBB83F9D-A01A-4F94-92BA-A253A001A6C2}" type="slidenum">
              <a:rPr smtClean="0"/>
              <a:pPr defTabSz="950913"/>
              <a:t>36</a:t>
            </a:fld>
            <a:endParaRPr lang="en-US" smtClean="0"/>
          </a:p>
        </p:txBody>
      </p:sp>
      <p:sp>
        <p:nvSpPr>
          <p:cNvPr id="43011" name="MASTER_ITEMTitle"/>
          <p:cNvSpPr>
            <a:spLocks noGrp="1" noChangeArrowheads="1"/>
          </p:cNvSpPr>
          <p:nvPr>
            <p:ph type="title"/>
            <p:custDataLst>
              <p:tags r:id="rId2"/>
            </p:custDataLst>
          </p:nvPr>
        </p:nvSpPr>
        <p:spPr/>
        <p:txBody>
          <a:bodyPr/>
          <a:lstStyle/>
          <a:p>
            <a:pPr eaLnBrk="1" hangingPunct="1"/>
            <a:r>
              <a:rPr lang="en-US" smtClean="0"/>
              <a:t>Reasons Behind Inverted Yield Curves</a:t>
            </a:r>
          </a:p>
        </p:txBody>
      </p:sp>
      <p:sp>
        <p:nvSpPr>
          <p:cNvPr id="43012" name="MASTER_ITEMText1"/>
          <p:cNvSpPr>
            <a:spLocks noGrp="1" noChangeArrowheads="1"/>
          </p:cNvSpPr>
          <p:nvPr>
            <p:ph type="body" idx="1"/>
            <p:custDataLst>
              <p:tags r:id="rId3"/>
            </p:custDataLst>
          </p:nvPr>
        </p:nvSpPr>
        <p:spPr>
          <a:xfrm>
            <a:off x="688975" y="1139825"/>
            <a:ext cx="4560888" cy="4357688"/>
          </a:xfrm>
        </p:spPr>
        <p:txBody>
          <a:bodyPr/>
          <a:lstStyle/>
          <a:p>
            <a:pPr lvl="2"/>
            <a:r>
              <a:rPr lang="en-US" smtClean="0"/>
              <a:t>An inverted yield curve has historically been linked to economic weakness and negative real GDP growth</a:t>
            </a:r>
          </a:p>
          <a:p>
            <a:pPr lvl="3"/>
            <a:r>
              <a:rPr lang="en-US" smtClean="0"/>
              <a:t>However in the current instance, both real GDP growth in the past year and GDP forecasts remain positive</a:t>
            </a:r>
          </a:p>
          <a:p>
            <a:pPr lvl="3"/>
            <a:r>
              <a:rPr lang="en-US" smtClean="0"/>
              <a:t>Recent studies using U.S. data have </a:t>
            </a:r>
            <a:r>
              <a:rPr lang="en-US" smtClean="0">
                <a:latin typeface="RealpageCAL1" charset="0"/>
              </a:rPr>
              <a:t>concluded that the predictive power of the term spread for economic activity has diminished since 1985</a:t>
            </a:r>
            <a:r>
              <a:rPr lang="en-US" baseline="30000" smtClean="0"/>
              <a:t>(1)</a:t>
            </a:r>
          </a:p>
          <a:p>
            <a:pPr lvl="2"/>
            <a:r>
              <a:rPr lang="en-US" smtClean="0"/>
              <a:t>The current yield curve may be driven by strong demand for long-term U.S. government bonds, and not economic weakness</a:t>
            </a:r>
          </a:p>
          <a:p>
            <a:pPr lvl="3"/>
            <a:r>
              <a:rPr lang="en-US" smtClean="0"/>
              <a:t>An issuer may take advantage of this strong demand by issuing long-term debt at lower yields than before</a:t>
            </a:r>
          </a:p>
          <a:p>
            <a:pPr lvl="2"/>
            <a:endParaRPr lang="en-US" smtClean="0"/>
          </a:p>
        </p:txBody>
      </p:sp>
      <p:sp>
        <p:nvSpPr>
          <p:cNvPr id="43013" name="MessageStatement"/>
          <p:cNvSpPr>
            <a:spLocks noChangeArrowheads="1"/>
          </p:cNvSpPr>
          <p:nvPr>
            <p:custDataLst>
              <p:tags r:id="rId4"/>
            </p:custDataLst>
          </p:nvPr>
        </p:nvSpPr>
        <p:spPr bwMode="gray">
          <a:xfrm>
            <a:off x="688975" y="560387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In recent years inverted yield curves have been attributed to higher demand for long-term instruments, enabling issuers to issue long-term debt at low rates.</a:t>
            </a:r>
          </a:p>
        </p:txBody>
      </p:sp>
      <p:sp>
        <p:nvSpPr>
          <p:cNvPr id="43014" name="Text Box 5"/>
          <p:cNvSpPr txBox="1">
            <a:spLocks noChangeArrowheads="1"/>
          </p:cNvSpPr>
          <p:nvPr>
            <p:custDataLst>
              <p:tags r:id="rId5"/>
            </p:custDataLst>
          </p:nvPr>
        </p:nvSpPr>
        <p:spPr bwMode="auto">
          <a:xfrm>
            <a:off x="687388" y="6203950"/>
            <a:ext cx="7772400" cy="107950"/>
          </a:xfrm>
          <a:prstGeom prst="rect">
            <a:avLst/>
          </a:prstGeom>
          <a:noFill/>
          <a:ln w="12700">
            <a:noFill/>
            <a:miter lim="800000"/>
            <a:headEnd/>
            <a:tailEnd/>
          </a:ln>
        </p:spPr>
        <p:txBody>
          <a:bodyPr lIns="0" tIns="0" rIns="0" bIns="0" anchor="b">
            <a:spAutoFit/>
          </a:bodyPr>
          <a:lstStyle/>
          <a:p>
            <a:pPr marL="457200" indent="-457200" algn="l">
              <a:tabLst>
                <a:tab pos="342900" algn="l"/>
              </a:tabLst>
            </a:pPr>
            <a:r>
              <a:rPr lang="en-US" sz="700" dirty="0"/>
              <a:t>(1)	</a:t>
            </a:r>
            <a:r>
              <a:rPr lang="en-US" sz="700" dirty="0">
                <a:latin typeface="RealpageCAL1" charset="0"/>
              </a:rPr>
              <a:t>Andrew </a:t>
            </a:r>
            <a:r>
              <a:rPr lang="en-US" sz="700" dirty="0" err="1">
                <a:latin typeface="RealpageCAL1" charset="0"/>
              </a:rPr>
              <a:t>Ang</a:t>
            </a:r>
            <a:r>
              <a:rPr lang="en-US" sz="700" dirty="0">
                <a:latin typeface="RealpageCAL1" charset="0"/>
              </a:rPr>
              <a:t>, M </a:t>
            </a:r>
            <a:r>
              <a:rPr lang="en-US" sz="700" dirty="0" err="1">
                <a:latin typeface="RealpageCAL1" charset="0"/>
              </a:rPr>
              <a:t>Piazzesi</a:t>
            </a:r>
            <a:r>
              <a:rPr lang="en-US" sz="700" dirty="0">
                <a:latin typeface="RealpageCAL1" charset="0"/>
              </a:rPr>
              <a:t> and M Wei, “What Does the Yield Curve Tell Us About GDP Growth?,” </a:t>
            </a:r>
            <a:r>
              <a:rPr lang="en-US" sz="700" i="1" dirty="0">
                <a:latin typeface="RealpageCAL1" charset="0"/>
              </a:rPr>
              <a:t>Journal of Econometrics, </a:t>
            </a:r>
            <a:r>
              <a:rPr lang="en-US" sz="700" dirty="0">
                <a:latin typeface="RealpageCAL1" charset="0"/>
              </a:rPr>
              <a:t>2006.</a:t>
            </a:r>
            <a:endParaRPr lang="en-US" sz="700" dirty="0"/>
          </a:p>
        </p:txBody>
      </p:sp>
      <p:sp>
        <p:nvSpPr>
          <p:cNvPr id="43015" name="MASTER_ITEMObjectTitle1"/>
          <p:cNvSpPr>
            <a:spLocks noChangeArrowheads="1"/>
          </p:cNvSpPr>
          <p:nvPr>
            <p:custDataLst>
              <p:tags r:id="rId6"/>
            </p:custDataLst>
          </p:nvPr>
        </p:nvSpPr>
        <p:spPr bwMode="ltGray">
          <a:xfrm>
            <a:off x="5416550" y="1074738"/>
            <a:ext cx="29908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Real GDP Growth</a:t>
            </a:r>
          </a:p>
        </p:txBody>
      </p:sp>
      <p:sp>
        <p:nvSpPr>
          <p:cNvPr id="43016" name="MASTER_ITEMObjectBox1"/>
          <p:cNvSpPr>
            <a:spLocks noChangeArrowheads="1"/>
          </p:cNvSpPr>
          <p:nvPr>
            <p:custDataLst>
              <p:tags r:id="rId7"/>
            </p:custDataLst>
          </p:nvPr>
        </p:nvSpPr>
        <p:spPr bwMode="auto">
          <a:xfrm>
            <a:off x="5416550" y="1350963"/>
            <a:ext cx="2990850" cy="145891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43017" name="MASTER_ITEMObjectTitle1"/>
          <p:cNvSpPr>
            <a:spLocks noChangeArrowheads="1"/>
          </p:cNvSpPr>
          <p:nvPr>
            <p:custDataLst>
              <p:tags r:id="rId8"/>
            </p:custDataLst>
          </p:nvPr>
        </p:nvSpPr>
        <p:spPr bwMode="ltGray">
          <a:xfrm>
            <a:off x="5426075" y="3273425"/>
            <a:ext cx="29908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Real GDP Growth Forecasts</a:t>
            </a:r>
          </a:p>
        </p:txBody>
      </p:sp>
      <p:sp>
        <p:nvSpPr>
          <p:cNvPr id="43018" name="MASTER_ITEMObjectBox1"/>
          <p:cNvSpPr>
            <a:spLocks noChangeArrowheads="1"/>
          </p:cNvSpPr>
          <p:nvPr>
            <p:custDataLst>
              <p:tags r:id="rId9"/>
            </p:custDataLst>
          </p:nvPr>
        </p:nvSpPr>
        <p:spPr bwMode="auto">
          <a:xfrm>
            <a:off x="5426075" y="3549650"/>
            <a:ext cx="2990850" cy="142398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pic>
        <p:nvPicPr>
          <p:cNvPr id="43019" name="Picture 10"/>
          <p:cNvPicPr>
            <a:picLocks noChangeAspect="1" noChangeArrowheads="1"/>
          </p:cNvPicPr>
          <p:nvPr/>
        </p:nvPicPr>
        <p:blipFill>
          <a:blip r:embed="rId14" cstate="print"/>
          <a:srcRect/>
          <a:stretch>
            <a:fillRect/>
          </a:stretch>
        </p:blipFill>
        <p:spPr bwMode="auto">
          <a:xfrm>
            <a:off x="5648325" y="3619500"/>
            <a:ext cx="2439988" cy="1263650"/>
          </a:xfrm>
          <a:prstGeom prst="rect">
            <a:avLst/>
          </a:prstGeom>
          <a:noFill/>
          <a:ln w="12700">
            <a:noFill/>
            <a:miter lim="800000"/>
            <a:headEnd/>
            <a:tailEnd/>
          </a:ln>
        </p:spPr>
      </p:pic>
      <p:sp>
        <p:nvSpPr>
          <p:cNvPr id="43020" name="Text Box 11"/>
          <p:cNvSpPr txBox="1">
            <a:spLocks noChangeArrowheads="1"/>
          </p:cNvSpPr>
          <p:nvPr>
            <p:custDataLst>
              <p:tags r:id="rId10"/>
            </p:custDataLst>
          </p:nvPr>
        </p:nvSpPr>
        <p:spPr bwMode="auto">
          <a:xfrm>
            <a:off x="5438775" y="5040313"/>
            <a:ext cx="2979738" cy="107950"/>
          </a:xfrm>
          <a:prstGeom prst="rect">
            <a:avLst/>
          </a:prstGeom>
          <a:noFill/>
          <a:ln w="12700">
            <a:noFill/>
            <a:miter lim="800000"/>
            <a:headEnd/>
            <a:tailEnd/>
          </a:ln>
        </p:spPr>
        <p:txBody>
          <a:bodyPr lIns="0" tIns="0" rIns="0" bIns="0" anchor="b">
            <a:spAutoFit/>
          </a:bodyPr>
          <a:lstStyle/>
          <a:p>
            <a:pPr marL="457200" indent="-457200" algn="l">
              <a:tabLst>
                <a:tab pos="342900" algn="l"/>
              </a:tabLst>
            </a:pPr>
            <a:r>
              <a:rPr lang="en-US" sz="700" dirty="0"/>
              <a:t>Source:	</a:t>
            </a:r>
            <a:r>
              <a:rPr lang="en-US" sz="700" dirty="0" err="1"/>
              <a:t>Economiics</a:t>
            </a:r>
            <a:r>
              <a:rPr lang="en-US" sz="700" dirty="0"/>
              <a:t> Forecasts, January 2007.</a:t>
            </a:r>
          </a:p>
        </p:txBody>
      </p:sp>
      <p:pic>
        <p:nvPicPr>
          <p:cNvPr id="43021" name="Picture 12"/>
          <p:cNvPicPr>
            <a:picLocks noChangeAspect="1" noChangeArrowheads="1"/>
          </p:cNvPicPr>
          <p:nvPr/>
        </p:nvPicPr>
        <p:blipFill>
          <a:blip r:embed="rId15" cstate="print"/>
          <a:srcRect/>
          <a:stretch>
            <a:fillRect/>
          </a:stretch>
        </p:blipFill>
        <p:spPr bwMode="auto">
          <a:xfrm>
            <a:off x="5732463" y="1292225"/>
            <a:ext cx="2395537" cy="1541463"/>
          </a:xfrm>
          <a:prstGeom prst="rect">
            <a:avLst/>
          </a:prstGeom>
          <a:noFill/>
          <a:ln w="12700">
            <a:noFill/>
            <a:miter lim="800000"/>
            <a:headEnd/>
            <a:tailEnd/>
          </a:ln>
        </p:spPr>
      </p:pic>
      <p:sp>
        <p:nvSpPr>
          <p:cNvPr id="43022" name="Text Box 13"/>
          <p:cNvSpPr txBox="1">
            <a:spLocks noChangeArrowheads="1"/>
          </p:cNvSpPr>
          <p:nvPr>
            <p:custDataLst>
              <p:tags r:id="rId11"/>
            </p:custDataLst>
          </p:nvPr>
        </p:nvSpPr>
        <p:spPr bwMode="auto">
          <a:xfrm>
            <a:off x="5405438" y="2859088"/>
            <a:ext cx="2979737" cy="319087"/>
          </a:xfrm>
          <a:prstGeom prst="rect">
            <a:avLst/>
          </a:prstGeom>
          <a:noFill/>
          <a:ln w="12700">
            <a:noFill/>
            <a:miter lim="800000"/>
            <a:headEnd/>
            <a:tailEnd/>
          </a:ln>
        </p:spPr>
        <p:txBody>
          <a:bodyPr lIns="0" tIns="0" rIns="0" bIns="0" anchor="b">
            <a:spAutoFit/>
          </a:bodyPr>
          <a:lstStyle/>
          <a:p>
            <a:pPr algn="l">
              <a:tabLst>
                <a:tab pos="342900" algn="l"/>
              </a:tabLst>
            </a:pPr>
            <a:r>
              <a:rPr lang="en-US" sz="700"/>
              <a:t>Source:	Federal Reserve Bank of St. Louis.</a:t>
            </a:r>
          </a:p>
          <a:p>
            <a:pPr algn="l">
              <a:tabLst>
                <a:tab pos="342900" algn="l"/>
              </a:tabLst>
            </a:pPr>
            <a:r>
              <a:rPr lang="en-US" sz="700"/>
              <a:t>The dates mark periods of inverted yield curves surrounding the end of the inversion for which quarterly GDP forecasts are available.</a:t>
            </a: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p:cNvSpPr>
            <a:spLocks noGrp="1"/>
          </p:cNvSpPr>
          <p:nvPr>
            <p:ph type="sldNum" sz="quarter" idx="10"/>
          </p:nvPr>
        </p:nvSpPr>
        <p:spPr>
          <a:noFill/>
        </p:spPr>
        <p:txBody>
          <a:bodyPr/>
          <a:lstStyle/>
          <a:p>
            <a:pPr defTabSz="950913"/>
            <a:fld id="{A579A31E-0EB0-4DA1-9453-B6B6F5506C60}" type="slidenum">
              <a:rPr smtClean="0"/>
              <a:pPr defTabSz="950913"/>
              <a:t>37</a:t>
            </a:fld>
            <a:endParaRPr lang="en-US" smtClean="0"/>
          </a:p>
        </p:txBody>
      </p:sp>
      <p:sp>
        <p:nvSpPr>
          <p:cNvPr id="44035" name="MASTER_ITEMTitle"/>
          <p:cNvSpPr>
            <a:spLocks noGrp="1" noChangeArrowheads="1"/>
          </p:cNvSpPr>
          <p:nvPr>
            <p:ph type="title"/>
            <p:custDataLst>
              <p:tags r:id="rId2"/>
            </p:custDataLst>
          </p:nvPr>
        </p:nvSpPr>
        <p:spPr/>
        <p:txBody>
          <a:bodyPr/>
          <a:lstStyle/>
          <a:p>
            <a:pPr eaLnBrk="1" hangingPunct="1"/>
            <a:r>
              <a:rPr lang="en-US" smtClean="0"/>
              <a:t>Causes of Low Long-Term Yields</a:t>
            </a:r>
          </a:p>
        </p:txBody>
      </p:sp>
      <p:sp>
        <p:nvSpPr>
          <p:cNvPr id="44036" name="MASTER_ITEMText1"/>
          <p:cNvSpPr>
            <a:spLocks noGrp="1" noChangeArrowheads="1"/>
          </p:cNvSpPr>
          <p:nvPr>
            <p:ph type="body" idx="1"/>
            <p:custDataLst>
              <p:tags r:id="rId3"/>
            </p:custDataLst>
          </p:nvPr>
        </p:nvSpPr>
        <p:spPr>
          <a:xfrm>
            <a:off x="671513" y="2789238"/>
            <a:ext cx="7766050" cy="3070225"/>
          </a:xfrm>
        </p:spPr>
        <p:txBody>
          <a:bodyPr/>
          <a:lstStyle/>
          <a:p>
            <a:pPr lvl="2"/>
            <a:r>
              <a:rPr lang="en-US" smtClean="0">
                <a:solidFill>
                  <a:srgbClr val="000000"/>
                </a:solidFill>
              </a:rPr>
              <a:t>Research by the Federal Reserve indicates that investors may have become more willing to invest in long-term bonds in recent years</a:t>
            </a:r>
            <a:r>
              <a:rPr lang="en-US" baseline="30000" smtClean="0">
                <a:solidFill>
                  <a:srgbClr val="000000"/>
                </a:solidFill>
              </a:rPr>
              <a:t>(1)</a:t>
            </a:r>
            <a:r>
              <a:rPr lang="en-US" smtClean="0">
                <a:solidFill>
                  <a:srgbClr val="000000"/>
                </a:solidFill>
              </a:rPr>
              <a:t> </a:t>
            </a:r>
          </a:p>
          <a:p>
            <a:pPr lvl="3"/>
            <a:r>
              <a:rPr lang="en-US" smtClean="0">
                <a:solidFill>
                  <a:srgbClr val="000000"/>
                </a:solidFill>
              </a:rPr>
              <a:t>This is attributed to lower inflation expectations and a reduction in long-term risks due to the stable business cycle of the past few decades </a:t>
            </a:r>
          </a:p>
          <a:p>
            <a:pPr lvl="2"/>
            <a:r>
              <a:rPr lang="en-US" smtClean="0"/>
              <a:t>Alternatively, financial market innovations such as derivatives may have provided investors the means to reduce long-term investment risks and made them more willing to invest long-term </a:t>
            </a:r>
          </a:p>
          <a:p>
            <a:pPr lvl="3"/>
            <a:r>
              <a:rPr lang="en-US" smtClean="0"/>
              <a:t>As a result, increased demand for long-term securities has caused yields on these securities to fall</a:t>
            </a:r>
          </a:p>
          <a:p>
            <a:pPr marL="0" indent="0"/>
            <a:endParaRPr lang="en-US" smtClean="0"/>
          </a:p>
        </p:txBody>
      </p:sp>
      <p:sp>
        <p:nvSpPr>
          <p:cNvPr id="44037" name="MessageStatement"/>
          <p:cNvSpPr>
            <a:spLocks noChangeArrowheads="1"/>
          </p:cNvSpPr>
          <p:nvPr>
            <p:custDataLst>
              <p:tags r:id="rId4"/>
            </p:custDataLst>
          </p:nvPr>
        </p:nvSpPr>
        <p:spPr bwMode="gray">
          <a:xfrm>
            <a:off x="688975" y="5524500"/>
            <a:ext cx="776605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recent stability in economic conditions and financial markets has led to lower risks associated with long-term investing. This has resulted in increased demand for long-term securities and lower yields.</a:t>
            </a:r>
          </a:p>
        </p:txBody>
      </p:sp>
      <p:grpSp>
        <p:nvGrpSpPr>
          <p:cNvPr id="2" name="Group 5"/>
          <p:cNvGrpSpPr>
            <a:grpSpLocks/>
          </p:cNvGrpSpPr>
          <p:nvPr/>
        </p:nvGrpSpPr>
        <p:grpSpPr bwMode="auto">
          <a:xfrm>
            <a:off x="693738" y="1071563"/>
            <a:ext cx="7769225" cy="1547812"/>
            <a:chOff x="2998" y="648"/>
            <a:chExt cx="2456" cy="1787"/>
          </a:xfrm>
        </p:grpSpPr>
        <p:sp>
          <p:nvSpPr>
            <p:cNvPr id="615430" name="Freeform 6" descr="Newsprint"/>
            <p:cNvSpPr>
              <a:spLocks/>
            </p:cNvSpPr>
            <p:nvPr/>
          </p:nvSpPr>
          <p:spPr bwMode="auto">
            <a:xfrm>
              <a:off x="2998" y="648"/>
              <a:ext cx="2456" cy="1787"/>
            </a:xfrm>
            <a:custGeom>
              <a:avLst/>
              <a:gdLst/>
              <a:ahLst/>
              <a:cxnLst>
                <a:cxn ang="0">
                  <a:pos x="144" y="1651"/>
                </a:cxn>
                <a:cxn ang="0">
                  <a:pos x="277" y="1599"/>
                </a:cxn>
                <a:cxn ang="0">
                  <a:pos x="361" y="1641"/>
                </a:cxn>
                <a:cxn ang="0">
                  <a:pos x="457" y="1657"/>
                </a:cxn>
                <a:cxn ang="0">
                  <a:pos x="576" y="1693"/>
                </a:cxn>
                <a:cxn ang="0">
                  <a:pos x="765" y="1662"/>
                </a:cxn>
                <a:cxn ang="0">
                  <a:pos x="947" y="1634"/>
                </a:cxn>
                <a:cxn ang="0">
                  <a:pos x="1141" y="1636"/>
                </a:cxn>
                <a:cxn ang="0">
                  <a:pos x="1226" y="1607"/>
                </a:cxn>
                <a:cxn ang="0">
                  <a:pos x="1370" y="1620"/>
                </a:cxn>
                <a:cxn ang="0">
                  <a:pos x="1547" y="1653"/>
                </a:cxn>
                <a:cxn ang="0">
                  <a:pos x="1706" y="1686"/>
                </a:cxn>
                <a:cxn ang="0">
                  <a:pos x="2040" y="1636"/>
                </a:cxn>
                <a:cxn ang="0">
                  <a:pos x="2209" y="1653"/>
                </a:cxn>
                <a:cxn ang="0">
                  <a:pos x="2430" y="1607"/>
                </a:cxn>
                <a:cxn ang="0">
                  <a:pos x="2649" y="1657"/>
                </a:cxn>
                <a:cxn ang="0">
                  <a:pos x="2899" y="1716"/>
                </a:cxn>
                <a:cxn ang="0">
                  <a:pos x="3066" y="1666"/>
                </a:cxn>
                <a:cxn ang="0">
                  <a:pos x="3416" y="1591"/>
                </a:cxn>
                <a:cxn ang="0">
                  <a:pos x="3675" y="1589"/>
                </a:cxn>
                <a:cxn ang="0">
                  <a:pos x="3954" y="1620"/>
                </a:cxn>
                <a:cxn ang="0">
                  <a:pos x="4157" y="1595"/>
                </a:cxn>
                <a:cxn ang="0">
                  <a:pos x="4313" y="1568"/>
                </a:cxn>
                <a:cxn ang="0">
                  <a:pos x="4467" y="1649"/>
                </a:cxn>
                <a:cxn ang="0">
                  <a:pos x="4599" y="1605"/>
                </a:cxn>
                <a:cxn ang="0">
                  <a:pos x="4684" y="1651"/>
                </a:cxn>
                <a:cxn ang="0">
                  <a:pos x="4780" y="1653"/>
                </a:cxn>
                <a:cxn ang="0">
                  <a:pos x="4910" y="1699"/>
                </a:cxn>
                <a:cxn ang="0">
                  <a:pos x="5110" y="1666"/>
                </a:cxn>
                <a:cxn ang="0">
                  <a:pos x="5272" y="1630"/>
                </a:cxn>
                <a:cxn ang="0">
                  <a:pos x="5464" y="1634"/>
                </a:cxn>
                <a:cxn ang="0">
                  <a:pos x="5548" y="1605"/>
                </a:cxn>
                <a:cxn ang="0">
                  <a:pos x="5692" y="1622"/>
                </a:cxn>
                <a:cxn ang="0">
                  <a:pos x="5871" y="1651"/>
                </a:cxn>
                <a:cxn ang="0">
                  <a:pos x="6067" y="1689"/>
                </a:cxn>
                <a:cxn ang="0">
                  <a:pos x="6365" y="1630"/>
                </a:cxn>
                <a:cxn ang="0">
                  <a:pos x="6557" y="1653"/>
                </a:cxn>
                <a:cxn ang="0">
                  <a:pos x="6776" y="1609"/>
                </a:cxn>
                <a:cxn ang="0">
                  <a:pos x="7004" y="1670"/>
                </a:cxn>
                <a:cxn ang="0">
                  <a:pos x="7241" y="1716"/>
                </a:cxn>
                <a:cxn ang="0">
                  <a:pos x="7406" y="1655"/>
                </a:cxn>
                <a:cxn ang="0">
                  <a:pos x="7815" y="1595"/>
                </a:cxn>
                <a:cxn ang="0">
                  <a:pos x="8032" y="1589"/>
                </a:cxn>
                <a:cxn ang="0">
                  <a:pos x="8299" y="1620"/>
                </a:cxn>
                <a:cxn ang="0">
                  <a:pos x="8484" y="1589"/>
                </a:cxn>
                <a:cxn ang="0">
                  <a:pos x="8647" y="1576"/>
                </a:cxn>
                <a:cxn ang="0">
                  <a:pos x="8850" y="1589"/>
                </a:cxn>
                <a:cxn ang="0">
                  <a:pos x="8929" y="1532"/>
                </a:cxn>
                <a:cxn ang="0">
                  <a:pos x="8993" y="1472"/>
                </a:cxn>
                <a:cxn ang="0">
                  <a:pos x="9077" y="1255"/>
                </a:cxn>
                <a:cxn ang="0">
                  <a:pos x="9018" y="981"/>
                </a:cxn>
                <a:cxn ang="0">
                  <a:pos x="9018" y="810"/>
                </a:cxn>
                <a:cxn ang="0">
                  <a:pos x="9075" y="699"/>
                </a:cxn>
                <a:cxn ang="0">
                  <a:pos x="9125" y="587"/>
                </a:cxn>
                <a:cxn ang="0">
                  <a:pos x="9127" y="502"/>
                </a:cxn>
                <a:cxn ang="0">
                  <a:pos x="9062" y="333"/>
                </a:cxn>
                <a:cxn ang="0">
                  <a:pos x="9106" y="252"/>
                </a:cxn>
                <a:cxn ang="0">
                  <a:pos x="9125" y="156"/>
                </a:cxn>
                <a:cxn ang="0">
                  <a:pos x="9141" y="94"/>
                </a:cxn>
              </a:cxnLst>
              <a:rect l="0" t="0" r="r" b="b"/>
              <a:pathLst>
                <a:path w="9162" h="1732">
                  <a:moveTo>
                    <a:pt x="9141" y="0"/>
                  </a:moveTo>
                  <a:lnTo>
                    <a:pt x="0" y="0"/>
                  </a:lnTo>
                  <a:lnTo>
                    <a:pt x="0" y="1651"/>
                  </a:lnTo>
                  <a:lnTo>
                    <a:pt x="15" y="1651"/>
                  </a:lnTo>
                  <a:lnTo>
                    <a:pt x="29" y="1653"/>
                  </a:lnTo>
                  <a:lnTo>
                    <a:pt x="38" y="1657"/>
                  </a:lnTo>
                  <a:lnTo>
                    <a:pt x="48" y="1668"/>
                  </a:lnTo>
                  <a:lnTo>
                    <a:pt x="60" y="1668"/>
                  </a:lnTo>
                  <a:lnTo>
                    <a:pt x="73" y="1668"/>
                  </a:lnTo>
                  <a:lnTo>
                    <a:pt x="92" y="1666"/>
                  </a:lnTo>
                  <a:lnTo>
                    <a:pt x="113" y="1662"/>
                  </a:lnTo>
                  <a:lnTo>
                    <a:pt x="129" y="1657"/>
                  </a:lnTo>
                  <a:lnTo>
                    <a:pt x="144" y="1651"/>
                  </a:lnTo>
                  <a:lnTo>
                    <a:pt x="144" y="1649"/>
                  </a:lnTo>
                  <a:lnTo>
                    <a:pt x="144" y="1643"/>
                  </a:lnTo>
                  <a:lnTo>
                    <a:pt x="144" y="1637"/>
                  </a:lnTo>
                  <a:lnTo>
                    <a:pt x="144" y="1636"/>
                  </a:lnTo>
                  <a:lnTo>
                    <a:pt x="161" y="1634"/>
                  </a:lnTo>
                  <a:lnTo>
                    <a:pt x="177" y="1628"/>
                  </a:lnTo>
                  <a:lnTo>
                    <a:pt x="192" y="1622"/>
                  </a:lnTo>
                  <a:lnTo>
                    <a:pt x="206" y="1614"/>
                  </a:lnTo>
                  <a:lnTo>
                    <a:pt x="221" y="1603"/>
                  </a:lnTo>
                  <a:lnTo>
                    <a:pt x="236" y="1597"/>
                  </a:lnTo>
                  <a:lnTo>
                    <a:pt x="256" y="1591"/>
                  </a:lnTo>
                  <a:lnTo>
                    <a:pt x="277" y="1589"/>
                  </a:lnTo>
                  <a:lnTo>
                    <a:pt x="277" y="1599"/>
                  </a:lnTo>
                  <a:lnTo>
                    <a:pt x="277" y="1605"/>
                  </a:lnTo>
                  <a:lnTo>
                    <a:pt x="277" y="1612"/>
                  </a:lnTo>
                  <a:lnTo>
                    <a:pt x="277" y="1620"/>
                  </a:lnTo>
                  <a:lnTo>
                    <a:pt x="288" y="1620"/>
                  </a:lnTo>
                  <a:lnTo>
                    <a:pt x="298" y="1620"/>
                  </a:lnTo>
                  <a:lnTo>
                    <a:pt x="315" y="1620"/>
                  </a:lnTo>
                  <a:lnTo>
                    <a:pt x="323" y="1620"/>
                  </a:lnTo>
                  <a:lnTo>
                    <a:pt x="332" y="1620"/>
                  </a:lnTo>
                  <a:lnTo>
                    <a:pt x="344" y="1620"/>
                  </a:lnTo>
                  <a:lnTo>
                    <a:pt x="361" y="1620"/>
                  </a:lnTo>
                  <a:lnTo>
                    <a:pt x="361" y="1630"/>
                  </a:lnTo>
                  <a:lnTo>
                    <a:pt x="361" y="1636"/>
                  </a:lnTo>
                  <a:lnTo>
                    <a:pt x="361" y="1641"/>
                  </a:lnTo>
                  <a:lnTo>
                    <a:pt x="361" y="1651"/>
                  </a:lnTo>
                  <a:lnTo>
                    <a:pt x="363" y="1651"/>
                  </a:lnTo>
                  <a:lnTo>
                    <a:pt x="367" y="1651"/>
                  </a:lnTo>
                  <a:lnTo>
                    <a:pt x="371" y="1651"/>
                  </a:lnTo>
                  <a:lnTo>
                    <a:pt x="373" y="1651"/>
                  </a:lnTo>
                  <a:lnTo>
                    <a:pt x="373" y="1653"/>
                  </a:lnTo>
                  <a:lnTo>
                    <a:pt x="373" y="1657"/>
                  </a:lnTo>
                  <a:lnTo>
                    <a:pt x="373" y="1668"/>
                  </a:lnTo>
                  <a:lnTo>
                    <a:pt x="392" y="1668"/>
                  </a:lnTo>
                  <a:lnTo>
                    <a:pt x="415" y="1668"/>
                  </a:lnTo>
                  <a:lnTo>
                    <a:pt x="436" y="1668"/>
                  </a:lnTo>
                  <a:lnTo>
                    <a:pt x="457" y="1668"/>
                  </a:lnTo>
                  <a:lnTo>
                    <a:pt x="457" y="1657"/>
                  </a:lnTo>
                  <a:lnTo>
                    <a:pt x="457" y="1653"/>
                  </a:lnTo>
                  <a:lnTo>
                    <a:pt x="457" y="1651"/>
                  </a:lnTo>
                  <a:lnTo>
                    <a:pt x="492" y="1651"/>
                  </a:lnTo>
                  <a:lnTo>
                    <a:pt x="494" y="1653"/>
                  </a:lnTo>
                  <a:lnTo>
                    <a:pt x="498" y="1662"/>
                  </a:lnTo>
                  <a:lnTo>
                    <a:pt x="501" y="1672"/>
                  </a:lnTo>
                  <a:lnTo>
                    <a:pt x="505" y="1684"/>
                  </a:lnTo>
                  <a:lnTo>
                    <a:pt x="521" y="1684"/>
                  </a:lnTo>
                  <a:lnTo>
                    <a:pt x="532" y="1684"/>
                  </a:lnTo>
                  <a:lnTo>
                    <a:pt x="542" y="1684"/>
                  </a:lnTo>
                  <a:lnTo>
                    <a:pt x="549" y="1686"/>
                  </a:lnTo>
                  <a:lnTo>
                    <a:pt x="567" y="1689"/>
                  </a:lnTo>
                  <a:lnTo>
                    <a:pt x="576" y="1693"/>
                  </a:lnTo>
                  <a:lnTo>
                    <a:pt x="588" y="1699"/>
                  </a:lnTo>
                  <a:lnTo>
                    <a:pt x="596" y="1684"/>
                  </a:lnTo>
                  <a:lnTo>
                    <a:pt x="605" y="1674"/>
                  </a:lnTo>
                  <a:lnTo>
                    <a:pt x="613" y="1668"/>
                  </a:lnTo>
                  <a:lnTo>
                    <a:pt x="619" y="1664"/>
                  </a:lnTo>
                  <a:lnTo>
                    <a:pt x="632" y="1661"/>
                  </a:lnTo>
                  <a:lnTo>
                    <a:pt x="640" y="1655"/>
                  </a:lnTo>
                  <a:lnTo>
                    <a:pt x="649" y="1651"/>
                  </a:lnTo>
                  <a:lnTo>
                    <a:pt x="674" y="1651"/>
                  </a:lnTo>
                  <a:lnTo>
                    <a:pt x="697" y="1651"/>
                  </a:lnTo>
                  <a:lnTo>
                    <a:pt x="719" y="1651"/>
                  </a:lnTo>
                  <a:lnTo>
                    <a:pt x="745" y="1651"/>
                  </a:lnTo>
                  <a:lnTo>
                    <a:pt x="765" y="1662"/>
                  </a:lnTo>
                  <a:lnTo>
                    <a:pt x="788" y="1666"/>
                  </a:lnTo>
                  <a:lnTo>
                    <a:pt x="815" y="1668"/>
                  </a:lnTo>
                  <a:lnTo>
                    <a:pt x="841" y="1668"/>
                  </a:lnTo>
                  <a:lnTo>
                    <a:pt x="841" y="1666"/>
                  </a:lnTo>
                  <a:lnTo>
                    <a:pt x="841" y="1661"/>
                  </a:lnTo>
                  <a:lnTo>
                    <a:pt x="841" y="1653"/>
                  </a:lnTo>
                  <a:lnTo>
                    <a:pt x="841" y="1651"/>
                  </a:lnTo>
                  <a:lnTo>
                    <a:pt x="866" y="1651"/>
                  </a:lnTo>
                  <a:lnTo>
                    <a:pt x="893" y="1649"/>
                  </a:lnTo>
                  <a:lnTo>
                    <a:pt x="916" y="1645"/>
                  </a:lnTo>
                  <a:lnTo>
                    <a:pt x="938" y="1636"/>
                  </a:lnTo>
                  <a:lnTo>
                    <a:pt x="945" y="1636"/>
                  </a:lnTo>
                  <a:lnTo>
                    <a:pt x="947" y="1634"/>
                  </a:lnTo>
                  <a:lnTo>
                    <a:pt x="949" y="1630"/>
                  </a:lnTo>
                  <a:lnTo>
                    <a:pt x="949" y="1620"/>
                  </a:lnTo>
                  <a:lnTo>
                    <a:pt x="974" y="1620"/>
                  </a:lnTo>
                  <a:lnTo>
                    <a:pt x="997" y="1620"/>
                  </a:lnTo>
                  <a:lnTo>
                    <a:pt x="1018" y="1620"/>
                  </a:lnTo>
                  <a:lnTo>
                    <a:pt x="1045" y="1620"/>
                  </a:lnTo>
                  <a:lnTo>
                    <a:pt x="1059" y="1630"/>
                  </a:lnTo>
                  <a:lnTo>
                    <a:pt x="1070" y="1637"/>
                  </a:lnTo>
                  <a:lnTo>
                    <a:pt x="1082" y="1643"/>
                  </a:lnTo>
                  <a:lnTo>
                    <a:pt x="1093" y="1645"/>
                  </a:lnTo>
                  <a:lnTo>
                    <a:pt x="1105" y="1645"/>
                  </a:lnTo>
                  <a:lnTo>
                    <a:pt x="1114" y="1643"/>
                  </a:lnTo>
                  <a:lnTo>
                    <a:pt x="1141" y="1636"/>
                  </a:lnTo>
                  <a:lnTo>
                    <a:pt x="1141" y="1634"/>
                  </a:lnTo>
                  <a:lnTo>
                    <a:pt x="1141" y="1628"/>
                  </a:lnTo>
                  <a:lnTo>
                    <a:pt x="1141" y="1622"/>
                  </a:lnTo>
                  <a:lnTo>
                    <a:pt x="1141" y="1620"/>
                  </a:lnTo>
                  <a:lnTo>
                    <a:pt x="1153" y="1620"/>
                  </a:lnTo>
                  <a:lnTo>
                    <a:pt x="1162" y="1620"/>
                  </a:lnTo>
                  <a:lnTo>
                    <a:pt x="1180" y="1620"/>
                  </a:lnTo>
                  <a:lnTo>
                    <a:pt x="1187" y="1620"/>
                  </a:lnTo>
                  <a:lnTo>
                    <a:pt x="1197" y="1620"/>
                  </a:lnTo>
                  <a:lnTo>
                    <a:pt x="1208" y="1620"/>
                  </a:lnTo>
                  <a:lnTo>
                    <a:pt x="1226" y="1620"/>
                  </a:lnTo>
                  <a:lnTo>
                    <a:pt x="1226" y="1612"/>
                  </a:lnTo>
                  <a:lnTo>
                    <a:pt x="1226" y="1607"/>
                  </a:lnTo>
                  <a:lnTo>
                    <a:pt x="1226" y="1605"/>
                  </a:lnTo>
                  <a:lnTo>
                    <a:pt x="1237" y="1599"/>
                  </a:lnTo>
                  <a:lnTo>
                    <a:pt x="1247" y="1597"/>
                  </a:lnTo>
                  <a:lnTo>
                    <a:pt x="1262" y="1593"/>
                  </a:lnTo>
                  <a:lnTo>
                    <a:pt x="1270" y="1593"/>
                  </a:lnTo>
                  <a:lnTo>
                    <a:pt x="1281" y="1597"/>
                  </a:lnTo>
                  <a:lnTo>
                    <a:pt x="1293" y="1599"/>
                  </a:lnTo>
                  <a:lnTo>
                    <a:pt x="1308" y="1605"/>
                  </a:lnTo>
                  <a:lnTo>
                    <a:pt x="1316" y="1607"/>
                  </a:lnTo>
                  <a:lnTo>
                    <a:pt x="1326" y="1614"/>
                  </a:lnTo>
                  <a:lnTo>
                    <a:pt x="1331" y="1618"/>
                  </a:lnTo>
                  <a:lnTo>
                    <a:pt x="1333" y="1620"/>
                  </a:lnTo>
                  <a:lnTo>
                    <a:pt x="1370" y="1620"/>
                  </a:lnTo>
                  <a:lnTo>
                    <a:pt x="1370" y="1622"/>
                  </a:lnTo>
                  <a:lnTo>
                    <a:pt x="1370" y="1628"/>
                  </a:lnTo>
                  <a:lnTo>
                    <a:pt x="1370" y="1634"/>
                  </a:lnTo>
                  <a:lnTo>
                    <a:pt x="1370" y="1636"/>
                  </a:lnTo>
                  <a:lnTo>
                    <a:pt x="1391" y="1641"/>
                  </a:lnTo>
                  <a:lnTo>
                    <a:pt x="1410" y="1647"/>
                  </a:lnTo>
                  <a:lnTo>
                    <a:pt x="1449" y="1657"/>
                  </a:lnTo>
                  <a:lnTo>
                    <a:pt x="1489" y="1666"/>
                  </a:lnTo>
                  <a:lnTo>
                    <a:pt x="1510" y="1668"/>
                  </a:lnTo>
                  <a:lnTo>
                    <a:pt x="1537" y="1668"/>
                  </a:lnTo>
                  <a:lnTo>
                    <a:pt x="1539" y="1666"/>
                  </a:lnTo>
                  <a:lnTo>
                    <a:pt x="1543" y="1661"/>
                  </a:lnTo>
                  <a:lnTo>
                    <a:pt x="1547" y="1653"/>
                  </a:lnTo>
                  <a:lnTo>
                    <a:pt x="1548" y="1651"/>
                  </a:lnTo>
                  <a:lnTo>
                    <a:pt x="1558" y="1651"/>
                  </a:lnTo>
                  <a:lnTo>
                    <a:pt x="1573" y="1651"/>
                  </a:lnTo>
                  <a:lnTo>
                    <a:pt x="1587" y="1651"/>
                  </a:lnTo>
                  <a:lnTo>
                    <a:pt x="1596" y="1651"/>
                  </a:lnTo>
                  <a:lnTo>
                    <a:pt x="1596" y="1653"/>
                  </a:lnTo>
                  <a:lnTo>
                    <a:pt x="1598" y="1661"/>
                  </a:lnTo>
                  <a:lnTo>
                    <a:pt x="1602" y="1666"/>
                  </a:lnTo>
                  <a:lnTo>
                    <a:pt x="1610" y="1668"/>
                  </a:lnTo>
                  <a:lnTo>
                    <a:pt x="1621" y="1672"/>
                  </a:lnTo>
                  <a:lnTo>
                    <a:pt x="1635" y="1674"/>
                  </a:lnTo>
                  <a:lnTo>
                    <a:pt x="1669" y="1682"/>
                  </a:lnTo>
                  <a:lnTo>
                    <a:pt x="1706" y="1686"/>
                  </a:lnTo>
                  <a:lnTo>
                    <a:pt x="1744" y="1689"/>
                  </a:lnTo>
                  <a:lnTo>
                    <a:pt x="1781" y="1689"/>
                  </a:lnTo>
                  <a:lnTo>
                    <a:pt x="1815" y="1684"/>
                  </a:lnTo>
                  <a:lnTo>
                    <a:pt x="1829" y="1678"/>
                  </a:lnTo>
                  <a:lnTo>
                    <a:pt x="1842" y="1672"/>
                  </a:lnTo>
                  <a:lnTo>
                    <a:pt x="1854" y="1662"/>
                  </a:lnTo>
                  <a:lnTo>
                    <a:pt x="1862" y="1651"/>
                  </a:lnTo>
                  <a:lnTo>
                    <a:pt x="1906" y="1651"/>
                  </a:lnTo>
                  <a:lnTo>
                    <a:pt x="1946" y="1651"/>
                  </a:lnTo>
                  <a:lnTo>
                    <a:pt x="1985" y="1651"/>
                  </a:lnTo>
                  <a:lnTo>
                    <a:pt x="2029" y="1651"/>
                  </a:lnTo>
                  <a:lnTo>
                    <a:pt x="2036" y="1641"/>
                  </a:lnTo>
                  <a:lnTo>
                    <a:pt x="2040" y="1636"/>
                  </a:lnTo>
                  <a:lnTo>
                    <a:pt x="2042" y="1630"/>
                  </a:lnTo>
                  <a:lnTo>
                    <a:pt x="2042" y="1620"/>
                  </a:lnTo>
                  <a:lnTo>
                    <a:pt x="2067" y="1620"/>
                  </a:lnTo>
                  <a:lnTo>
                    <a:pt x="2088" y="1620"/>
                  </a:lnTo>
                  <a:lnTo>
                    <a:pt x="2107" y="1620"/>
                  </a:lnTo>
                  <a:lnTo>
                    <a:pt x="2125" y="1620"/>
                  </a:lnTo>
                  <a:lnTo>
                    <a:pt x="2132" y="1622"/>
                  </a:lnTo>
                  <a:lnTo>
                    <a:pt x="2136" y="1628"/>
                  </a:lnTo>
                  <a:lnTo>
                    <a:pt x="2138" y="1634"/>
                  </a:lnTo>
                  <a:lnTo>
                    <a:pt x="2138" y="1636"/>
                  </a:lnTo>
                  <a:lnTo>
                    <a:pt x="2161" y="1645"/>
                  </a:lnTo>
                  <a:lnTo>
                    <a:pt x="2184" y="1651"/>
                  </a:lnTo>
                  <a:lnTo>
                    <a:pt x="2209" y="1653"/>
                  </a:lnTo>
                  <a:lnTo>
                    <a:pt x="2234" y="1653"/>
                  </a:lnTo>
                  <a:lnTo>
                    <a:pt x="2257" y="1651"/>
                  </a:lnTo>
                  <a:lnTo>
                    <a:pt x="2284" y="1647"/>
                  </a:lnTo>
                  <a:lnTo>
                    <a:pt x="2330" y="1636"/>
                  </a:lnTo>
                  <a:lnTo>
                    <a:pt x="2330" y="1634"/>
                  </a:lnTo>
                  <a:lnTo>
                    <a:pt x="2330" y="1628"/>
                  </a:lnTo>
                  <a:lnTo>
                    <a:pt x="2330" y="1622"/>
                  </a:lnTo>
                  <a:lnTo>
                    <a:pt x="2330" y="1620"/>
                  </a:lnTo>
                  <a:lnTo>
                    <a:pt x="2401" y="1620"/>
                  </a:lnTo>
                  <a:lnTo>
                    <a:pt x="2401" y="1618"/>
                  </a:lnTo>
                  <a:lnTo>
                    <a:pt x="2401" y="1614"/>
                  </a:lnTo>
                  <a:lnTo>
                    <a:pt x="2401" y="1605"/>
                  </a:lnTo>
                  <a:lnTo>
                    <a:pt x="2430" y="1607"/>
                  </a:lnTo>
                  <a:lnTo>
                    <a:pt x="2453" y="1609"/>
                  </a:lnTo>
                  <a:lnTo>
                    <a:pt x="2476" y="1612"/>
                  </a:lnTo>
                  <a:lnTo>
                    <a:pt x="2496" y="1614"/>
                  </a:lnTo>
                  <a:lnTo>
                    <a:pt x="2513" y="1616"/>
                  </a:lnTo>
                  <a:lnTo>
                    <a:pt x="2528" y="1616"/>
                  </a:lnTo>
                  <a:lnTo>
                    <a:pt x="2553" y="1618"/>
                  </a:lnTo>
                  <a:lnTo>
                    <a:pt x="2572" y="1620"/>
                  </a:lnTo>
                  <a:lnTo>
                    <a:pt x="2586" y="1620"/>
                  </a:lnTo>
                  <a:lnTo>
                    <a:pt x="2595" y="1620"/>
                  </a:lnTo>
                  <a:lnTo>
                    <a:pt x="2605" y="1620"/>
                  </a:lnTo>
                  <a:lnTo>
                    <a:pt x="2613" y="1632"/>
                  </a:lnTo>
                  <a:lnTo>
                    <a:pt x="2624" y="1641"/>
                  </a:lnTo>
                  <a:lnTo>
                    <a:pt x="2649" y="1657"/>
                  </a:lnTo>
                  <a:lnTo>
                    <a:pt x="2682" y="1670"/>
                  </a:lnTo>
                  <a:lnTo>
                    <a:pt x="2718" y="1678"/>
                  </a:lnTo>
                  <a:lnTo>
                    <a:pt x="2753" y="1684"/>
                  </a:lnTo>
                  <a:lnTo>
                    <a:pt x="2788" y="1689"/>
                  </a:lnTo>
                  <a:lnTo>
                    <a:pt x="2820" y="1693"/>
                  </a:lnTo>
                  <a:lnTo>
                    <a:pt x="2845" y="1699"/>
                  </a:lnTo>
                  <a:lnTo>
                    <a:pt x="2845" y="1701"/>
                  </a:lnTo>
                  <a:lnTo>
                    <a:pt x="2847" y="1709"/>
                  </a:lnTo>
                  <a:lnTo>
                    <a:pt x="2851" y="1714"/>
                  </a:lnTo>
                  <a:lnTo>
                    <a:pt x="2859" y="1716"/>
                  </a:lnTo>
                  <a:lnTo>
                    <a:pt x="2870" y="1716"/>
                  </a:lnTo>
                  <a:lnTo>
                    <a:pt x="2884" y="1716"/>
                  </a:lnTo>
                  <a:lnTo>
                    <a:pt x="2899" y="1716"/>
                  </a:lnTo>
                  <a:lnTo>
                    <a:pt x="2918" y="1716"/>
                  </a:lnTo>
                  <a:lnTo>
                    <a:pt x="2920" y="1718"/>
                  </a:lnTo>
                  <a:lnTo>
                    <a:pt x="2924" y="1722"/>
                  </a:lnTo>
                  <a:lnTo>
                    <a:pt x="2930" y="1732"/>
                  </a:lnTo>
                  <a:lnTo>
                    <a:pt x="2947" y="1732"/>
                  </a:lnTo>
                  <a:lnTo>
                    <a:pt x="2964" y="1728"/>
                  </a:lnTo>
                  <a:lnTo>
                    <a:pt x="2972" y="1724"/>
                  </a:lnTo>
                  <a:lnTo>
                    <a:pt x="2980" y="1718"/>
                  </a:lnTo>
                  <a:lnTo>
                    <a:pt x="2985" y="1711"/>
                  </a:lnTo>
                  <a:lnTo>
                    <a:pt x="2989" y="1699"/>
                  </a:lnTo>
                  <a:lnTo>
                    <a:pt x="3007" y="1693"/>
                  </a:lnTo>
                  <a:lnTo>
                    <a:pt x="3024" y="1686"/>
                  </a:lnTo>
                  <a:lnTo>
                    <a:pt x="3066" y="1666"/>
                  </a:lnTo>
                  <a:lnTo>
                    <a:pt x="3083" y="1655"/>
                  </a:lnTo>
                  <a:lnTo>
                    <a:pt x="3103" y="1643"/>
                  </a:lnTo>
                  <a:lnTo>
                    <a:pt x="3114" y="1632"/>
                  </a:lnTo>
                  <a:lnTo>
                    <a:pt x="3122" y="1620"/>
                  </a:lnTo>
                  <a:lnTo>
                    <a:pt x="3145" y="1620"/>
                  </a:lnTo>
                  <a:lnTo>
                    <a:pt x="3164" y="1620"/>
                  </a:lnTo>
                  <a:lnTo>
                    <a:pt x="3199" y="1616"/>
                  </a:lnTo>
                  <a:lnTo>
                    <a:pt x="3216" y="1612"/>
                  </a:lnTo>
                  <a:lnTo>
                    <a:pt x="3231" y="1607"/>
                  </a:lnTo>
                  <a:lnTo>
                    <a:pt x="3249" y="1599"/>
                  </a:lnTo>
                  <a:lnTo>
                    <a:pt x="3266" y="1589"/>
                  </a:lnTo>
                  <a:lnTo>
                    <a:pt x="3341" y="1589"/>
                  </a:lnTo>
                  <a:lnTo>
                    <a:pt x="3416" y="1591"/>
                  </a:lnTo>
                  <a:lnTo>
                    <a:pt x="3493" y="1595"/>
                  </a:lnTo>
                  <a:lnTo>
                    <a:pt x="3566" y="1605"/>
                  </a:lnTo>
                  <a:lnTo>
                    <a:pt x="3579" y="1616"/>
                  </a:lnTo>
                  <a:lnTo>
                    <a:pt x="3594" y="1626"/>
                  </a:lnTo>
                  <a:lnTo>
                    <a:pt x="3614" y="1634"/>
                  </a:lnTo>
                  <a:lnTo>
                    <a:pt x="3639" y="1636"/>
                  </a:lnTo>
                  <a:lnTo>
                    <a:pt x="3639" y="1634"/>
                  </a:lnTo>
                  <a:lnTo>
                    <a:pt x="3639" y="1630"/>
                  </a:lnTo>
                  <a:lnTo>
                    <a:pt x="3639" y="1620"/>
                  </a:lnTo>
                  <a:lnTo>
                    <a:pt x="3648" y="1618"/>
                  </a:lnTo>
                  <a:lnTo>
                    <a:pt x="3656" y="1612"/>
                  </a:lnTo>
                  <a:lnTo>
                    <a:pt x="3665" y="1601"/>
                  </a:lnTo>
                  <a:lnTo>
                    <a:pt x="3675" y="1589"/>
                  </a:lnTo>
                  <a:lnTo>
                    <a:pt x="3710" y="1589"/>
                  </a:lnTo>
                  <a:lnTo>
                    <a:pt x="3744" y="1593"/>
                  </a:lnTo>
                  <a:lnTo>
                    <a:pt x="3762" y="1597"/>
                  </a:lnTo>
                  <a:lnTo>
                    <a:pt x="3779" y="1601"/>
                  </a:lnTo>
                  <a:lnTo>
                    <a:pt x="3792" y="1609"/>
                  </a:lnTo>
                  <a:lnTo>
                    <a:pt x="3806" y="1620"/>
                  </a:lnTo>
                  <a:lnTo>
                    <a:pt x="3831" y="1620"/>
                  </a:lnTo>
                  <a:lnTo>
                    <a:pt x="3850" y="1620"/>
                  </a:lnTo>
                  <a:lnTo>
                    <a:pt x="3869" y="1620"/>
                  </a:lnTo>
                  <a:lnTo>
                    <a:pt x="3884" y="1620"/>
                  </a:lnTo>
                  <a:lnTo>
                    <a:pt x="3909" y="1620"/>
                  </a:lnTo>
                  <a:lnTo>
                    <a:pt x="3934" y="1620"/>
                  </a:lnTo>
                  <a:lnTo>
                    <a:pt x="3954" y="1620"/>
                  </a:lnTo>
                  <a:lnTo>
                    <a:pt x="3977" y="1620"/>
                  </a:lnTo>
                  <a:lnTo>
                    <a:pt x="4002" y="1620"/>
                  </a:lnTo>
                  <a:lnTo>
                    <a:pt x="4019" y="1620"/>
                  </a:lnTo>
                  <a:lnTo>
                    <a:pt x="4034" y="1620"/>
                  </a:lnTo>
                  <a:lnTo>
                    <a:pt x="4034" y="1618"/>
                  </a:lnTo>
                  <a:lnTo>
                    <a:pt x="4034" y="1614"/>
                  </a:lnTo>
                  <a:lnTo>
                    <a:pt x="4034" y="1605"/>
                  </a:lnTo>
                  <a:lnTo>
                    <a:pt x="4071" y="1605"/>
                  </a:lnTo>
                  <a:lnTo>
                    <a:pt x="4090" y="1605"/>
                  </a:lnTo>
                  <a:lnTo>
                    <a:pt x="4113" y="1605"/>
                  </a:lnTo>
                  <a:lnTo>
                    <a:pt x="4134" y="1605"/>
                  </a:lnTo>
                  <a:lnTo>
                    <a:pt x="4155" y="1605"/>
                  </a:lnTo>
                  <a:lnTo>
                    <a:pt x="4157" y="1595"/>
                  </a:lnTo>
                  <a:lnTo>
                    <a:pt x="4161" y="1589"/>
                  </a:lnTo>
                  <a:lnTo>
                    <a:pt x="4165" y="1584"/>
                  </a:lnTo>
                  <a:lnTo>
                    <a:pt x="4167" y="1574"/>
                  </a:lnTo>
                  <a:lnTo>
                    <a:pt x="4176" y="1574"/>
                  </a:lnTo>
                  <a:lnTo>
                    <a:pt x="4190" y="1574"/>
                  </a:lnTo>
                  <a:lnTo>
                    <a:pt x="4205" y="1574"/>
                  </a:lnTo>
                  <a:lnTo>
                    <a:pt x="4215" y="1574"/>
                  </a:lnTo>
                  <a:lnTo>
                    <a:pt x="4217" y="1572"/>
                  </a:lnTo>
                  <a:lnTo>
                    <a:pt x="4221" y="1566"/>
                  </a:lnTo>
                  <a:lnTo>
                    <a:pt x="4225" y="1559"/>
                  </a:lnTo>
                  <a:lnTo>
                    <a:pt x="4226" y="1557"/>
                  </a:lnTo>
                  <a:lnTo>
                    <a:pt x="4299" y="1557"/>
                  </a:lnTo>
                  <a:lnTo>
                    <a:pt x="4313" y="1568"/>
                  </a:lnTo>
                  <a:lnTo>
                    <a:pt x="4322" y="1574"/>
                  </a:lnTo>
                  <a:lnTo>
                    <a:pt x="4322" y="1651"/>
                  </a:lnTo>
                  <a:lnTo>
                    <a:pt x="4338" y="1651"/>
                  </a:lnTo>
                  <a:lnTo>
                    <a:pt x="4351" y="1653"/>
                  </a:lnTo>
                  <a:lnTo>
                    <a:pt x="4361" y="1657"/>
                  </a:lnTo>
                  <a:lnTo>
                    <a:pt x="4371" y="1668"/>
                  </a:lnTo>
                  <a:lnTo>
                    <a:pt x="4382" y="1668"/>
                  </a:lnTo>
                  <a:lnTo>
                    <a:pt x="4395" y="1668"/>
                  </a:lnTo>
                  <a:lnTo>
                    <a:pt x="4415" y="1666"/>
                  </a:lnTo>
                  <a:lnTo>
                    <a:pt x="4436" y="1662"/>
                  </a:lnTo>
                  <a:lnTo>
                    <a:pt x="4451" y="1657"/>
                  </a:lnTo>
                  <a:lnTo>
                    <a:pt x="4467" y="1651"/>
                  </a:lnTo>
                  <a:lnTo>
                    <a:pt x="4467" y="1649"/>
                  </a:lnTo>
                  <a:lnTo>
                    <a:pt x="4467" y="1643"/>
                  </a:lnTo>
                  <a:lnTo>
                    <a:pt x="4467" y="1637"/>
                  </a:lnTo>
                  <a:lnTo>
                    <a:pt x="4467" y="1636"/>
                  </a:lnTo>
                  <a:lnTo>
                    <a:pt x="4484" y="1634"/>
                  </a:lnTo>
                  <a:lnTo>
                    <a:pt x="4499" y="1628"/>
                  </a:lnTo>
                  <a:lnTo>
                    <a:pt x="4515" y="1622"/>
                  </a:lnTo>
                  <a:lnTo>
                    <a:pt x="4528" y="1614"/>
                  </a:lnTo>
                  <a:lnTo>
                    <a:pt x="4543" y="1603"/>
                  </a:lnTo>
                  <a:lnTo>
                    <a:pt x="4559" y="1597"/>
                  </a:lnTo>
                  <a:lnTo>
                    <a:pt x="4578" y="1591"/>
                  </a:lnTo>
                  <a:lnTo>
                    <a:pt x="4599" y="1589"/>
                  </a:lnTo>
                  <a:lnTo>
                    <a:pt x="4599" y="1599"/>
                  </a:lnTo>
                  <a:lnTo>
                    <a:pt x="4599" y="1605"/>
                  </a:lnTo>
                  <a:lnTo>
                    <a:pt x="4599" y="1612"/>
                  </a:lnTo>
                  <a:lnTo>
                    <a:pt x="4599" y="1620"/>
                  </a:lnTo>
                  <a:lnTo>
                    <a:pt x="4611" y="1620"/>
                  </a:lnTo>
                  <a:lnTo>
                    <a:pt x="4620" y="1620"/>
                  </a:lnTo>
                  <a:lnTo>
                    <a:pt x="4638" y="1620"/>
                  </a:lnTo>
                  <a:lnTo>
                    <a:pt x="4645" y="1620"/>
                  </a:lnTo>
                  <a:lnTo>
                    <a:pt x="4655" y="1620"/>
                  </a:lnTo>
                  <a:lnTo>
                    <a:pt x="4666" y="1620"/>
                  </a:lnTo>
                  <a:lnTo>
                    <a:pt x="4684" y="1620"/>
                  </a:lnTo>
                  <a:lnTo>
                    <a:pt x="4684" y="1630"/>
                  </a:lnTo>
                  <a:lnTo>
                    <a:pt x="4684" y="1636"/>
                  </a:lnTo>
                  <a:lnTo>
                    <a:pt x="4684" y="1641"/>
                  </a:lnTo>
                  <a:lnTo>
                    <a:pt x="4684" y="1651"/>
                  </a:lnTo>
                  <a:lnTo>
                    <a:pt x="4686" y="1651"/>
                  </a:lnTo>
                  <a:lnTo>
                    <a:pt x="4689" y="1651"/>
                  </a:lnTo>
                  <a:lnTo>
                    <a:pt x="4693" y="1651"/>
                  </a:lnTo>
                  <a:lnTo>
                    <a:pt x="4695" y="1651"/>
                  </a:lnTo>
                  <a:lnTo>
                    <a:pt x="4695" y="1653"/>
                  </a:lnTo>
                  <a:lnTo>
                    <a:pt x="4695" y="1657"/>
                  </a:lnTo>
                  <a:lnTo>
                    <a:pt x="4695" y="1668"/>
                  </a:lnTo>
                  <a:lnTo>
                    <a:pt x="4714" y="1668"/>
                  </a:lnTo>
                  <a:lnTo>
                    <a:pt x="4737" y="1668"/>
                  </a:lnTo>
                  <a:lnTo>
                    <a:pt x="4759" y="1668"/>
                  </a:lnTo>
                  <a:lnTo>
                    <a:pt x="4780" y="1668"/>
                  </a:lnTo>
                  <a:lnTo>
                    <a:pt x="4780" y="1657"/>
                  </a:lnTo>
                  <a:lnTo>
                    <a:pt x="4780" y="1653"/>
                  </a:lnTo>
                  <a:lnTo>
                    <a:pt x="4780" y="1651"/>
                  </a:lnTo>
                  <a:lnTo>
                    <a:pt x="4814" y="1651"/>
                  </a:lnTo>
                  <a:lnTo>
                    <a:pt x="4816" y="1653"/>
                  </a:lnTo>
                  <a:lnTo>
                    <a:pt x="4820" y="1662"/>
                  </a:lnTo>
                  <a:lnTo>
                    <a:pt x="4824" y="1672"/>
                  </a:lnTo>
                  <a:lnTo>
                    <a:pt x="4828" y="1684"/>
                  </a:lnTo>
                  <a:lnTo>
                    <a:pt x="4843" y="1684"/>
                  </a:lnTo>
                  <a:lnTo>
                    <a:pt x="4855" y="1684"/>
                  </a:lnTo>
                  <a:lnTo>
                    <a:pt x="4864" y="1684"/>
                  </a:lnTo>
                  <a:lnTo>
                    <a:pt x="4872" y="1686"/>
                  </a:lnTo>
                  <a:lnTo>
                    <a:pt x="4889" y="1689"/>
                  </a:lnTo>
                  <a:lnTo>
                    <a:pt x="4899" y="1693"/>
                  </a:lnTo>
                  <a:lnTo>
                    <a:pt x="4910" y="1699"/>
                  </a:lnTo>
                  <a:lnTo>
                    <a:pt x="4918" y="1684"/>
                  </a:lnTo>
                  <a:lnTo>
                    <a:pt x="4928" y="1674"/>
                  </a:lnTo>
                  <a:lnTo>
                    <a:pt x="4935" y="1668"/>
                  </a:lnTo>
                  <a:lnTo>
                    <a:pt x="4941" y="1664"/>
                  </a:lnTo>
                  <a:lnTo>
                    <a:pt x="4955" y="1661"/>
                  </a:lnTo>
                  <a:lnTo>
                    <a:pt x="4962" y="1655"/>
                  </a:lnTo>
                  <a:lnTo>
                    <a:pt x="4972" y="1651"/>
                  </a:lnTo>
                  <a:lnTo>
                    <a:pt x="4997" y="1651"/>
                  </a:lnTo>
                  <a:lnTo>
                    <a:pt x="5020" y="1651"/>
                  </a:lnTo>
                  <a:lnTo>
                    <a:pt x="5041" y="1651"/>
                  </a:lnTo>
                  <a:lnTo>
                    <a:pt x="5068" y="1651"/>
                  </a:lnTo>
                  <a:lnTo>
                    <a:pt x="5087" y="1662"/>
                  </a:lnTo>
                  <a:lnTo>
                    <a:pt x="5110" y="1666"/>
                  </a:lnTo>
                  <a:lnTo>
                    <a:pt x="5137" y="1668"/>
                  </a:lnTo>
                  <a:lnTo>
                    <a:pt x="5164" y="1668"/>
                  </a:lnTo>
                  <a:lnTo>
                    <a:pt x="5164" y="1666"/>
                  </a:lnTo>
                  <a:lnTo>
                    <a:pt x="5164" y="1661"/>
                  </a:lnTo>
                  <a:lnTo>
                    <a:pt x="5164" y="1653"/>
                  </a:lnTo>
                  <a:lnTo>
                    <a:pt x="5164" y="1651"/>
                  </a:lnTo>
                  <a:lnTo>
                    <a:pt x="5189" y="1651"/>
                  </a:lnTo>
                  <a:lnTo>
                    <a:pt x="5216" y="1649"/>
                  </a:lnTo>
                  <a:lnTo>
                    <a:pt x="5239" y="1645"/>
                  </a:lnTo>
                  <a:lnTo>
                    <a:pt x="5260" y="1636"/>
                  </a:lnTo>
                  <a:lnTo>
                    <a:pt x="5268" y="1636"/>
                  </a:lnTo>
                  <a:lnTo>
                    <a:pt x="5270" y="1634"/>
                  </a:lnTo>
                  <a:lnTo>
                    <a:pt x="5272" y="1630"/>
                  </a:lnTo>
                  <a:lnTo>
                    <a:pt x="5272" y="1620"/>
                  </a:lnTo>
                  <a:lnTo>
                    <a:pt x="5296" y="1620"/>
                  </a:lnTo>
                  <a:lnTo>
                    <a:pt x="5320" y="1620"/>
                  </a:lnTo>
                  <a:lnTo>
                    <a:pt x="5341" y="1620"/>
                  </a:lnTo>
                  <a:lnTo>
                    <a:pt x="5368" y="1620"/>
                  </a:lnTo>
                  <a:lnTo>
                    <a:pt x="5381" y="1630"/>
                  </a:lnTo>
                  <a:lnTo>
                    <a:pt x="5393" y="1637"/>
                  </a:lnTo>
                  <a:lnTo>
                    <a:pt x="5404" y="1643"/>
                  </a:lnTo>
                  <a:lnTo>
                    <a:pt x="5416" y="1645"/>
                  </a:lnTo>
                  <a:lnTo>
                    <a:pt x="5427" y="1645"/>
                  </a:lnTo>
                  <a:lnTo>
                    <a:pt x="5437" y="1643"/>
                  </a:lnTo>
                  <a:lnTo>
                    <a:pt x="5464" y="1636"/>
                  </a:lnTo>
                  <a:lnTo>
                    <a:pt x="5464" y="1634"/>
                  </a:lnTo>
                  <a:lnTo>
                    <a:pt x="5464" y="1628"/>
                  </a:lnTo>
                  <a:lnTo>
                    <a:pt x="5464" y="1622"/>
                  </a:lnTo>
                  <a:lnTo>
                    <a:pt x="5464" y="1620"/>
                  </a:lnTo>
                  <a:lnTo>
                    <a:pt x="5475" y="1620"/>
                  </a:lnTo>
                  <a:lnTo>
                    <a:pt x="5485" y="1620"/>
                  </a:lnTo>
                  <a:lnTo>
                    <a:pt x="5502" y="1620"/>
                  </a:lnTo>
                  <a:lnTo>
                    <a:pt x="5510" y="1620"/>
                  </a:lnTo>
                  <a:lnTo>
                    <a:pt x="5519" y="1620"/>
                  </a:lnTo>
                  <a:lnTo>
                    <a:pt x="5531" y="1620"/>
                  </a:lnTo>
                  <a:lnTo>
                    <a:pt x="5548" y="1620"/>
                  </a:lnTo>
                  <a:lnTo>
                    <a:pt x="5548" y="1612"/>
                  </a:lnTo>
                  <a:lnTo>
                    <a:pt x="5548" y="1607"/>
                  </a:lnTo>
                  <a:lnTo>
                    <a:pt x="5548" y="1605"/>
                  </a:lnTo>
                  <a:lnTo>
                    <a:pt x="5560" y="1599"/>
                  </a:lnTo>
                  <a:lnTo>
                    <a:pt x="5569" y="1597"/>
                  </a:lnTo>
                  <a:lnTo>
                    <a:pt x="5585" y="1593"/>
                  </a:lnTo>
                  <a:lnTo>
                    <a:pt x="5592" y="1593"/>
                  </a:lnTo>
                  <a:lnTo>
                    <a:pt x="5604" y="1597"/>
                  </a:lnTo>
                  <a:lnTo>
                    <a:pt x="5615" y="1599"/>
                  </a:lnTo>
                  <a:lnTo>
                    <a:pt x="5631" y="1605"/>
                  </a:lnTo>
                  <a:lnTo>
                    <a:pt x="5638" y="1607"/>
                  </a:lnTo>
                  <a:lnTo>
                    <a:pt x="5648" y="1614"/>
                  </a:lnTo>
                  <a:lnTo>
                    <a:pt x="5654" y="1618"/>
                  </a:lnTo>
                  <a:lnTo>
                    <a:pt x="5656" y="1620"/>
                  </a:lnTo>
                  <a:lnTo>
                    <a:pt x="5692" y="1620"/>
                  </a:lnTo>
                  <a:lnTo>
                    <a:pt x="5692" y="1622"/>
                  </a:lnTo>
                  <a:lnTo>
                    <a:pt x="5692" y="1628"/>
                  </a:lnTo>
                  <a:lnTo>
                    <a:pt x="5692" y="1634"/>
                  </a:lnTo>
                  <a:lnTo>
                    <a:pt x="5692" y="1636"/>
                  </a:lnTo>
                  <a:lnTo>
                    <a:pt x="5713" y="1641"/>
                  </a:lnTo>
                  <a:lnTo>
                    <a:pt x="5733" y="1647"/>
                  </a:lnTo>
                  <a:lnTo>
                    <a:pt x="5771" y="1657"/>
                  </a:lnTo>
                  <a:lnTo>
                    <a:pt x="5811" y="1666"/>
                  </a:lnTo>
                  <a:lnTo>
                    <a:pt x="5832" y="1668"/>
                  </a:lnTo>
                  <a:lnTo>
                    <a:pt x="5859" y="1668"/>
                  </a:lnTo>
                  <a:lnTo>
                    <a:pt x="5861" y="1666"/>
                  </a:lnTo>
                  <a:lnTo>
                    <a:pt x="5865" y="1661"/>
                  </a:lnTo>
                  <a:lnTo>
                    <a:pt x="5869" y="1653"/>
                  </a:lnTo>
                  <a:lnTo>
                    <a:pt x="5871" y="1651"/>
                  </a:lnTo>
                  <a:lnTo>
                    <a:pt x="5880" y="1651"/>
                  </a:lnTo>
                  <a:lnTo>
                    <a:pt x="5896" y="1651"/>
                  </a:lnTo>
                  <a:lnTo>
                    <a:pt x="5909" y="1651"/>
                  </a:lnTo>
                  <a:lnTo>
                    <a:pt x="5919" y="1651"/>
                  </a:lnTo>
                  <a:lnTo>
                    <a:pt x="5919" y="1653"/>
                  </a:lnTo>
                  <a:lnTo>
                    <a:pt x="5921" y="1661"/>
                  </a:lnTo>
                  <a:lnTo>
                    <a:pt x="5925" y="1666"/>
                  </a:lnTo>
                  <a:lnTo>
                    <a:pt x="5932" y="1668"/>
                  </a:lnTo>
                  <a:lnTo>
                    <a:pt x="5944" y="1672"/>
                  </a:lnTo>
                  <a:lnTo>
                    <a:pt x="5957" y="1674"/>
                  </a:lnTo>
                  <a:lnTo>
                    <a:pt x="5992" y="1682"/>
                  </a:lnTo>
                  <a:lnTo>
                    <a:pt x="6028" y="1686"/>
                  </a:lnTo>
                  <a:lnTo>
                    <a:pt x="6067" y="1689"/>
                  </a:lnTo>
                  <a:lnTo>
                    <a:pt x="6103" y="1689"/>
                  </a:lnTo>
                  <a:lnTo>
                    <a:pt x="6138" y="1684"/>
                  </a:lnTo>
                  <a:lnTo>
                    <a:pt x="6151" y="1678"/>
                  </a:lnTo>
                  <a:lnTo>
                    <a:pt x="6165" y="1672"/>
                  </a:lnTo>
                  <a:lnTo>
                    <a:pt x="6176" y="1662"/>
                  </a:lnTo>
                  <a:lnTo>
                    <a:pt x="6184" y="1651"/>
                  </a:lnTo>
                  <a:lnTo>
                    <a:pt x="6228" y="1651"/>
                  </a:lnTo>
                  <a:lnTo>
                    <a:pt x="6269" y="1651"/>
                  </a:lnTo>
                  <a:lnTo>
                    <a:pt x="6307" y="1651"/>
                  </a:lnTo>
                  <a:lnTo>
                    <a:pt x="6351" y="1651"/>
                  </a:lnTo>
                  <a:lnTo>
                    <a:pt x="6359" y="1641"/>
                  </a:lnTo>
                  <a:lnTo>
                    <a:pt x="6363" y="1636"/>
                  </a:lnTo>
                  <a:lnTo>
                    <a:pt x="6365" y="1630"/>
                  </a:lnTo>
                  <a:lnTo>
                    <a:pt x="6365" y="1620"/>
                  </a:lnTo>
                  <a:lnTo>
                    <a:pt x="6390" y="1620"/>
                  </a:lnTo>
                  <a:lnTo>
                    <a:pt x="6411" y="1620"/>
                  </a:lnTo>
                  <a:lnTo>
                    <a:pt x="6430" y="1620"/>
                  </a:lnTo>
                  <a:lnTo>
                    <a:pt x="6447" y="1620"/>
                  </a:lnTo>
                  <a:lnTo>
                    <a:pt x="6455" y="1622"/>
                  </a:lnTo>
                  <a:lnTo>
                    <a:pt x="6459" y="1628"/>
                  </a:lnTo>
                  <a:lnTo>
                    <a:pt x="6461" y="1634"/>
                  </a:lnTo>
                  <a:lnTo>
                    <a:pt x="6461" y="1636"/>
                  </a:lnTo>
                  <a:lnTo>
                    <a:pt x="6484" y="1645"/>
                  </a:lnTo>
                  <a:lnTo>
                    <a:pt x="6507" y="1651"/>
                  </a:lnTo>
                  <a:lnTo>
                    <a:pt x="6532" y="1653"/>
                  </a:lnTo>
                  <a:lnTo>
                    <a:pt x="6557" y="1653"/>
                  </a:lnTo>
                  <a:lnTo>
                    <a:pt x="6580" y="1651"/>
                  </a:lnTo>
                  <a:lnTo>
                    <a:pt x="6607" y="1647"/>
                  </a:lnTo>
                  <a:lnTo>
                    <a:pt x="6653" y="1636"/>
                  </a:lnTo>
                  <a:lnTo>
                    <a:pt x="6653" y="1634"/>
                  </a:lnTo>
                  <a:lnTo>
                    <a:pt x="6653" y="1628"/>
                  </a:lnTo>
                  <a:lnTo>
                    <a:pt x="6653" y="1622"/>
                  </a:lnTo>
                  <a:lnTo>
                    <a:pt x="6653" y="1620"/>
                  </a:lnTo>
                  <a:lnTo>
                    <a:pt x="6724" y="1620"/>
                  </a:lnTo>
                  <a:lnTo>
                    <a:pt x="6724" y="1618"/>
                  </a:lnTo>
                  <a:lnTo>
                    <a:pt x="6724" y="1614"/>
                  </a:lnTo>
                  <a:lnTo>
                    <a:pt x="6724" y="1605"/>
                  </a:lnTo>
                  <a:lnTo>
                    <a:pt x="6753" y="1607"/>
                  </a:lnTo>
                  <a:lnTo>
                    <a:pt x="6776" y="1609"/>
                  </a:lnTo>
                  <a:lnTo>
                    <a:pt x="6799" y="1612"/>
                  </a:lnTo>
                  <a:lnTo>
                    <a:pt x="6818" y="1614"/>
                  </a:lnTo>
                  <a:lnTo>
                    <a:pt x="6835" y="1616"/>
                  </a:lnTo>
                  <a:lnTo>
                    <a:pt x="6851" y="1616"/>
                  </a:lnTo>
                  <a:lnTo>
                    <a:pt x="6876" y="1618"/>
                  </a:lnTo>
                  <a:lnTo>
                    <a:pt x="6895" y="1620"/>
                  </a:lnTo>
                  <a:lnTo>
                    <a:pt x="6908" y="1620"/>
                  </a:lnTo>
                  <a:lnTo>
                    <a:pt x="6918" y="1620"/>
                  </a:lnTo>
                  <a:lnTo>
                    <a:pt x="6927" y="1620"/>
                  </a:lnTo>
                  <a:lnTo>
                    <a:pt x="6935" y="1632"/>
                  </a:lnTo>
                  <a:lnTo>
                    <a:pt x="6947" y="1641"/>
                  </a:lnTo>
                  <a:lnTo>
                    <a:pt x="6972" y="1657"/>
                  </a:lnTo>
                  <a:lnTo>
                    <a:pt x="7004" y="1670"/>
                  </a:lnTo>
                  <a:lnTo>
                    <a:pt x="7041" y="1678"/>
                  </a:lnTo>
                  <a:lnTo>
                    <a:pt x="7075" y="1684"/>
                  </a:lnTo>
                  <a:lnTo>
                    <a:pt x="7110" y="1689"/>
                  </a:lnTo>
                  <a:lnTo>
                    <a:pt x="7143" y="1693"/>
                  </a:lnTo>
                  <a:lnTo>
                    <a:pt x="7168" y="1699"/>
                  </a:lnTo>
                  <a:lnTo>
                    <a:pt x="7168" y="1701"/>
                  </a:lnTo>
                  <a:lnTo>
                    <a:pt x="7170" y="1709"/>
                  </a:lnTo>
                  <a:lnTo>
                    <a:pt x="7173" y="1714"/>
                  </a:lnTo>
                  <a:lnTo>
                    <a:pt x="7181" y="1716"/>
                  </a:lnTo>
                  <a:lnTo>
                    <a:pt x="7193" y="1716"/>
                  </a:lnTo>
                  <a:lnTo>
                    <a:pt x="7206" y="1716"/>
                  </a:lnTo>
                  <a:lnTo>
                    <a:pt x="7221" y="1716"/>
                  </a:lnTo>
                  <a:lnTo>
                    <a:pt x="7241" y="1716"/>
                  </a:lnTo>
                  <a:lnTo>
                    <a:pt x="7243" y="1718"/>
                  </a:lnTo>
                  <a:lnTo>
                    <a:pt x="7246" y="1722"/>
                  </a:lnTo>
                  <a:lnTo>
                    <a:pt x="7252" y="1732"/>
                  </a:lnTo>
                  <a:lnTo>
                    <a:pt x="7269" y="1732"/>
                  </a:lnTo>
                  <a:lnTo>
                    <a:pt x="7287" y="1728"/>
                  </a:lnTo>
                  <a:lnTo>
                    <a:pt x="7294" y="1724"/>
                  </a:lnTo>
                  <a:lnTo>
                    <a:pt x="7302" y="1718"/>
                  </a:lnTo>
                  <a:lnTo>
                    <a:pt x="7308" y="1711"/>
                  </a:lnTo>
                  <a:lnTo>
                    <a:pt x="7312" y="1699"/>
                  </a:lnTo>
                  <a:lnTo>
                    <a:pt x="7329" y="1693"/>
                  </a:lnTo>
                  <a:lnTo>
                    <a:pt x="7346" y="1686"/>
                  </a:lnTo>
                  <a:lnTo>
                    <a:pt x="7389" y="1666"/>
                  </a:lnTo>
                  <a:lnTo>
                    <a:pt x="7406" y="1655"/>
                  </a:lnTo>
                  <a:lnTo>
                    <a:pt x="7425" y="1643"/>
                  </a:lnTo>
                  <a:lnTo>
                    <a:pt x="7437" y="1632"/>
                  </a:lnTo>
                  <a:lnTo>
                    <a:pt x="7444" y="1620"/>
                  </a:lnTo>
                  <a:lnTo>
                    <a:pt x="7467" y="1620"/>
                  </a:lnTo>
                  <a:lnTo>
                    <a:pt x="7487" y="1620"/>
                  </a:lnTo>
                  <a:lnTo>
                    <a:pt x="7521" y="1616"/>
                  </a:lnTo>
                  <a:lnTo>
                    <a:pt x="7538" y="1612"/>
                  </a:lnTo>
                  <a:lnTo>
                    <a:pt x="7554" y="1607"/>
                  </a:lnTo>
                  <a:lnTo>
                    <a:pt x="7571" y="1599"/>
                  </a:lnTo>
                  <a:lnTo>
                    <a:pt x="7588" y="1589"/>
                  </a:lnTo>
                  <a:lnTo>
                    <a:pt x="7663" y="1589"/>
                  </a:lnTo>
                  <a:lnTo>
                    <a:pt x="7738" y="1591"/>
                  </a:lnTo>
                  <a:lnTo>
                    <a:pt x="7815" y="1595"/>
                  </a:lnTo>
                  <a:lnTo>
                    <a:pt x="7888" y="1605"/>
                  </a:lnTo>
                  <a:lnTo>
                    <a:pt x="7901" y="1616"/>
                  </a:lnTo>
                  <a:lnTo>
                    <a:pt x="7917" y="1626"/>
                  </a:lnTo>
                  <a:lnTo>
                    <a:pt x="7936" y="1634"/>
                  </a:lnTo>
                  <a:lnTo>
                    <a:pt x="7961" y="1636"/>
                  </a:lnTo>
                  <a:lnTo>
                    <a:pt x="7961" y="1634"/>
                  </a:lnTo>
                  <a:lnTo>
                    <a:pt x="7961" y="1630"/>
                  </a:lnTo>
                  <a:lnTo>
                    <a:pt x="7961" y="1620"/>
                  </a:lnTo>
                  <a:lnTo>
                    <a:pt x="7971" y="1618"/>
                  </a:lnTo>
                  <a:lnTo>
                    <a:pt x="7978" y="1612"/>
                  </a:lnTo>
                  <a:lnTo>
                    <a:pt x="7988" y="1601"/>
                  </a:lnTo>
                  <a:lnTo>
                    <a:pt x="7998" y="1589"/>
                  </a:lnTo>
                  <a:lnTo>
                    <a:pt x="8032" y="1589"/>
                  </a:lnTo>
                  <a:lnTo>
                    <a:pt x="8067" y="1593"/>
                  </a:lnTo>
                  <a:lnTo>
                    <a:pt x="8084" y="1597"/>
                  </a:lnTo>
                  <a:lnTo>
                    <a:pt x="8101" y="1601"/>
                  </a:lnTo>
                  <a:lnTo>
                    <a:pt x="8115" y="1609"/>
                  </a:lnTo>
                  <a:lnTo>
                    <a:pt x="8128" y="1620"/>
                  </a:lnTo>
                  <a:lnTo>
                    <a:pt x="8153" y="1620"/>
                  </a:lnTo>
                  <a:lnTo>
                    <a:pt x="8172" y="1620"/>
                  </a:lnTo>
                  <a:lnTo>
                    <a:pt x="8192" y="1620"/>
                  </a:lnTo>
                  <a:lnTo>
                    <a:pt x="8207" y="1620"/>
                  </a:lnTo>
                  <a:lnTo>
                    <a:pt x="8232" y="1620"/>
                  </a:lnTo>
                  <a:lnTo>
                    <a:pt x="8257" y="1620"/>
                  </a:lnTo>
                  <a:lnTo>
                    <a:pt x="8276" y="1620"/>
                  </a:lnTo>
                  <a:lnTo>
                    <a:pt x="8299" y="1620"/>
                  </a:lnTo>
                  <a:lnTo>
                    <a:pt x="8324" y="1620"/>
                  </a:lnTo>
                  <a:lnTo>
                    <a:pt x="8341" y="1620"/>
                  </a:lnTo>
                  <a:lnTo>
                    <a:pt x="8357" y="1620"/>
                  </a:lnTo>
                  <a:lnTo>
                    <a:pt x="8357" y="1618"/>
                  </a:lnTo>
                  <a:lnTo>
                    <a:pt x="8357" y="1614"/>
                  </a:lnTo>
                  <a:lnTo>
                    <a:pt x="8357" y="1605"/>
                  </a:lnTo>
                  <a:lnTo>
                    <a:pt x="8393" y="1605"/>
                  </a:lnTo>
                  <a:lnTo>
                    <a:pt x="8412" y="1605"/>
                  </a:lnTo>
                  <a:lnTo>
                    <a:pt x="8436" y="1605"/>
                  </a:lnTo>
                  <a:lnTo>
                    <a:pt x="8457" y="1605"/>
                  </a:lnTo>
                  <a:lnTo>
                    <a:pt x="8478" y="1605"/>
                  </a:lnTo>
                  <a:lnTo>
                    <a:pt x="8480" y="1595"/>
                  </a:lnTo>
                  <a:lnTo>
                    <a:pt x="8484" y="1589"/>
                  </a:lnTo>
                  <a:lnTo>
                    <a:pt x="8487" y="1584"/>
                  </a:lnTo>
                  <a:lnTo>
                    <a:pt x="8489" y="1574"/>
                  </a:lnTo>
                  <a:lnTo>
                    <a:pt x="8499" y="1574"/>
                  </a:lnTo>
                  <a:lnTo>
                    <a:pt x="8512" y="1574"/>
                  </a:lnTo>
                  <a:lnTo>
                    <a:pt x="8528" y="1574"/>
                  </a:lnTo>
                  <a:lnTo>
                    <a:pt x="8537" y="1574"/>
                  </a:lnTo>
                  <a:lnTo>
                    <a:pt x="8539" y="1572"/>
                  </a:lnTo>
                  <a:lnTo>
                    <a:pt x="8543" y="1566"/>
                  </a:lnTo>
                  <a:lnTo>
                    <a:pt x="8547" y="1559"/>
                  </a:lnTo>
                  <a:lnTo>
                    <a:pt x="8549" y="1557"/>
                  </a:lnTo>
                  <a:lnTo>
                    <a:pt x="8622" y="1557"/>
                  </a:lnTo>
                  <a:lnTo>
                    <a:pt x="8635" y="1568"/>
                  </a:lnTo>
                  <a:lnTo>
                    <a:pt x="8647" y="1576"/>
                  </a:lnTo>
                  <a:lnTo>
                    <a:pt x="8672" y="1587"/>
                  </a:lnTo>
                  <a:lnTo>
                    <a:pt x="8697" y="1595"/>
                  </a:lnTo>
                  <a:lnTo>
                    <a:pt x="8714" y="1599"/>
                  </a:lnTo>
                  <a:lnTo>
                    <a:pt x="8729" y="1605"/>
                  </a:lnTo>
                  <a:lnTo>
                    <a:pt x="8729" y="1607"/>
                  </a:lnTo>
                  <a:lnTo>
                    <a:pt x="8729" y="1612"/>
                  </a:lnTo>
                  <a:lnTo>
                    <a:pt x="8729" y="1620"/>
                  </a:lnTo>
                  <a:lnTo>
                    <a:pt x="8801" y="1620"/>
                  </a:lnTo>
                  <a:lnTo>
                    <a:pt x="8810" y="1609"/>
                  </a:lnTo>
                  <a:lnTo>
                    <a:pt x="8818" y="1601"/>
                  </a:lnTo>
                  <a:lnTo>
                    <a:pt x="8826" y="1597"/>
                  </a:lnTo>
                  <a:lnTo>
                    <a:pt x="8833" y="1593"/>
                  </a:lnTo>
                  <a:lnTo>
                    <a:pt x="8850" y="1589"/>
                  </a:lnTo>
                  <a:lnTo>
                    <a:pt x="8862" y="1589"/>
                  </a:lnTo>
                  <a:lnTo>
                    <a:pt x="8874" y="1589"/>
                  </a:lnTo>
                  <a:lnTo>
                    <a:pt x="8874" y="1580"/>
                  </a:lnTo>
                  <a:lnTo>
                    <a:pt x="8875" y="1572"/>
                  </a:lnTo>
                  <a:lnTo>
                    <a:pt x="8879" y="1566"/>
                  </a:lnTo>
                  <a:lnTo>
                    <a:pt x="8883" y="1561"/>
                  </a:lnTo>
                  <a:lnTo>
                    <a:pt x="8893" y="1557"/>
                  </a:lnTo>
                  <a:lnTo>
                    <a:pt x="8910" y="1557"/>
                  </a:lnTo>
                  <a:lnTo>
                    <a:pt x="8912" y="1555"/>
                  </a:lnTo>
                  <a:lnTo>
                    <a:pt x="8916" y="1549"/>
                  </a:lnTo>
                  <a:lnTo>
                    <a:pt x="8920" y="1543"/>
                  </a:lnTo>
                  <a:lnTo>
                    <a:pt x="8922" y="1541"/>
                  </a:lnTo>
                  <a:lnTo>
                    <a:pt x="8929" y="1532"/>
                  </a:lnTo>
                  <a:lnTo>
                    <a:pt x="8937" y="1528"/>
                  </a:lnTo>
                  <a:lnTo>
                    <a:pt x="8943" y="1526"/>
                  </a:lnTo>
                  <a:lnTo>
                    <a:pt x="8945" y="1526"/>
                  </a:lnTo>
                  <a:lnTo>
                    <a:pt x="8954" y="1516"/>
                  </a:lnTo>
                  <a:lnTo>
                    <a:pt x="8958" y="1509"/>
                  </a:lnTo>
                  <a:lnTo>
                    <a:pt x="8962" y="1503"/>
                  </a:lnTo>
                  <a:lnTo>
                    <a:pt x="8970" y="1493"/>
                  </a:lnTo>
                  <a:lnTo>
                    <a:pt x="8972" y="1491"/>
                  </a:lnTo>
                  <a:lnTo>
                    <a:pt x="8977" y="1485"/>
                  </a:lnTo>
                  <a:lnTo>
                    <a:pt x="8985" y="1480"/>
                  </a:lnTo>
                  <a:lnTo>
                    <a:pt x="8993" y="1478"/>
                  </a:lnTo>
                  <a:lnTo>
                    <a:pt x="8993" y="1476"/>
                  </a:lnTo>
                  <a:lnTo>
                    <a:pt x="8993" y="1472"/>
                  </a:lnTo>
                  <a:lnTo>
                    <a:pt x="8993" y="1460"/>
                  </a:lnTo>
                  <a:lnTo>
                    <a:pt x="9012" y="1459"/>
                  </a:lnTo>
                  <a:lnTo>
                    <a:pt x="9027" y="1451"/>
                  </a:lnTo>
                  <a:lnTo>
                    <a:pt x="9043" y="1441"/>
                  </a:lnTo>
                  <a:lnTo>
                    <a:pt x="9054" y="1430"/>
                  </a:lnTo>
                  <a:lnTo>
                    <a:pt x="9054" y="1393"/>
                  </a:lnTo>
                  <a:lnTo>
                    <a:pt x="9054" y="1357"/>
                  </a:lnTo>
                  <a:lnTo>
                    <a:pt x="9054" y="1316"/>
                  </a:lnTo>
                  <a:lnTo>
                    <a:pt x="9054" y="1270"/>
                  </a:lnTo>
                  <a:lnTo>
                    <a:pt x="9062" y="1270"/>
                  </a:lnTo>
                  <a:lnTo>
                    <a:pt x="9066" y="1268"/>
                  </a:lnTo>
                  <a:lnTo>
                    <a:pt x="9069" y="1264"/>
                  </a:lnTo>
                  <a:lnTo>
                    <a:pt x="9077" y="1255"/>
                  </a:lnTo>
                  <a:lnTo>
                    <a:pt x="9077" y="1216"/>
                  </a:lnTo>
                  <a:lnTo>
                    <a:pt x="9077" y="1174"/>
                  </a:lnTo>
                  <a:lnTo>
                    <a:pt x="9077" y="1135"/>
                  </a:lnTo>
                  <a:lnTo>
                    <a:pt x="9077" y="1097"/>
                  </a:lnTo>
                  <a:lnTo>
                    <a:pt x="9069" y="1085"/>
                  </a:lnTo>
                  <a:lnTo>
                    <a:pt x="9066" y="1074"/>
                  </a:lnTo>
                  <a:lnTo>
                    <a:pt x="9060" y="1058"/>
                  </a:lnTo>
                  <a:lnTo>
                    <a:pt x="9054" y="1045"/>
                  </a:lnTo>
                  <a:lnTo>
                    <a:pt x="9050" y="1039"/>
                  </a:lnTo>
                  <a:lnTo>
                    <a:pt x="9041" y="1031"/>
                  </a:lnTo>
                  <a:lnTo>
                    <a:pt x="9033" y="1020"/>
                  </a:lnTo>
                  <a:lnTo>
                    <a:pt x="9027" y="1008"/>
                  </a:lnTo>
                  <a:lnTo>
                    <a:pt x="9018" y="981"/>
                  </a:lnTo>
                  <a:lnTo>
                    <a:pt x="9008" y="954"/>
                  </a:lnTo>
                  <a:lnTo>
                    <a:pt x="9002" y="939"/>
                  </a:lnTo>
                  <a:lnTo>
                    <a:pt x="8993" y="920"/>
                  </a:lnTo>
                  <a:lnTo>
                    <a:pt x="8993" y="910"/>
                  </a:lnTo>
                  <a:lnTo>
                    <a:pt x="8993" y="904"/>
                  </a:lnTo>
                  <a:lnTo>
                    <a:pt x="8993" y="899"/>
                  </a:lnTo>
                  <a:lnTo>
                    <a:pt x="8993" y="887"/>
                  </a:lnTo>
                  <a:lnTo>
                    <a:pt x="9002" y="879"/>
                  </a:lnTo>
                  <a:lnTo>
                    <a:pt x="9006" y="876"/>
                  </a:lnTo>
                  <a:lnTo>
                    <a:pt x="9010" y="874"/>
                  </a:lnTo>
                  <a:lnTo>
                    <a:pt x="9018" y="874"/>
                  </a:lnTo>
                  <a:lnTo>
                    <a:pt x="9018" y="839"/>
                  </a:lnTo>
                  <a:lnTo>
                    <a:pt x="9018" y="810"/>
                  </a:lnTo>
                  <a:lnTo>
                    <a:pt x="9018" y="779"/>
                  </a:lnTo>
                  <a:lnTo>
                    <a:pt x="9018" y="747"/>
                  </a:lnTo>
                  <a:lnTo>
                    <a:pt x="9027" y="743"/>
                  </a:lnTo>
                  <a:lnTo>
                    <a:pt x="9035" y="737"/>
                  </a:lnTo>
                  <a:lnTo>
                    <a:pt x="9045" y="731"/>
                  </a:lnTo>
                  <a:lnTo>
                    <a:pt x="9054" y="729"/>
                  </a:lnTo>
                  <a:lnTo>
                    <a:pt x="9054" y="727"/>
                  </a:lnTo>
                  <a:lnTo>
                    <a:pt x="9056" y="720"/>
                  </a:lnTo>
                  <a:lnTo>
                    <a:pt x="9060" y="710"/>
                  </a:lnTo>
                  <a:lnTo>
                    <a:pt x="9066" y="699"/>
                  </a:lnTo>
                  <a:lnTo>
                    <a:pt x="9068" y="699"/>
                  </a:lnTo>
                  <a:lnTo>
                    <a:pt x="9071" y="699"/>
                  </a:lnTo>
                  <a:lnTo>
                    <a:pt x="9075" y="699"/>
                  </a:lnTo>
                  <a:lnTo>
                    <a:pt x="9077" y="699"/>
                  </a:lnTo>
                  <a:lnTo>
                    <a:pt x="9079" y="685"/>
                  </a:lnTo>
                  <a:lnTo>
                    <a:pt x="9083" y="675"/>
                  </a:lnTo>
                  <a:lnTo>
                    <a:pt x="9087" y="668"/>
                  </a:lnTo>
                  <a:lnTo>
                    <a:pt x="9089" y="666"/>
                  </a:lnTo>
                  <a:lnTo>
                    <a:pt x="9098" y="656"/>
                  </a:lnTo>
                  <a:lnTo>
                    <a:pt x="9106" y="652"/>
                  </a:lnTo>
                  <a:lnTo>
                    <a:pt x="9112" y="650"/>
                  </a:lnTo>
                  <a:lnTo>
                    <a:pt x="9114" y="650"/>
                  </a:lnTo>
                  <a:lnTo>
                    <a:pt x="9121" y="635"/>
                  </a:lnTo>
                  <a:lnTo>
                    <a:pt x="9123" y="620"/>
                  </a:lnTo>
                  <a:lnTo>
                    <a:pt x="9125" y="602"/>
                  </a:lnTo>
                  <a:lnTo>
                    <a:pt x="9125" y="587"/>
                  </a:lnTo>
                  <a:lnTo>
                    <a:pt x="9125" y="577"/>
                  </a:lnTo>
                  <a:lnTo>
                    <a:pt x="9125" y="572"/>
                  </a:lnTo>
                  <a:lnTo>
                    <a:pt x="9125" y="566"/>
                  </a:lnTo>
                  <a:lnTo>
                    <a:pt x="9125" y="556"/>
                  </a:lnTo>
                  <a:lnTo>
                    <a:pt x="9127" y="556"/>
                  </a:lnTo>
                  <a:lnTo>
                    <a:pt x="9131" y="556"/>
                  </a:lnTo>
                  <a:lnTo>
                    <a:pt x="9135" y="556"/>
                  </a:lnTo>
                  <a:lnTo>
                    <a:pt x="9137" y="556"/>
                  </a:lnTo>
                  <a:lnTo>
                    <a:pt x="9137" y="545"/>
                  </a:lnTo>
                  <a:lnTo>
                    <a:pt x="9135" y="535"/>
                  </a:lnTo>
                  <a:lnTo>
                    <a:pt x="9131" y="522"/>
                  </a:lnTo>
                  <a:lnTo>
                    <a:pt x="9129" y="514"/>
                  </a:lnTo>
                  <a:lnTo>
                    <a:pt x="9127" y="502"/>
                  </a:lnTo>
                  <a:lnTo>
                    <a:pt x="9125" y="491"/>
                  </a:lnTo>
                  <a:lnTo>
                    <a:pt x="9125" y="475"/>
                  </a:lnTo>
                  <a:lnTo>
                    <a:pt x="9118" y="466"/>
                  </a:lnTo>
                  <a:lnTo>
                    <a:pt x="9114" y="462"/>
                  </a:lnTo>
                  <a:lnTo>
                    <a:pt x="9110" y="460"/>
                  </a:lnTo>
                  <a:lnTo>
                    <a:pt x="9102" y="460"/>
                  </a:lnTo>
                  <a:lnTo>
                    <a:pt x="9091" y="435"/>
                  </a:lnTo>
                  <a:lnTo>
                    <a:pt x="9077" y="410"/>
                  </a:lnTo>
                  <a:lnTo>
                    <a:pt x="9071" y="393"/>
                  </a:lnTo>
                  <a:lnTo>
                    <a:pt x="9064" y="375"/>
                  </a:lnTo>
                  <a:lnTo>
                    <a:pt x="9060" y="354"/>
                  </a:lnTo>
                  <a:lnTo>
                    <a:pt x="9054" y="333"/>
                  </a:lnTo>
                  <a:lnTo>
                    <a:pt x="9062" y="333"/>
                  </a:lnTo>
                  <a:lnTo>
                    <a:pt x="9069" y="333"/>
                  </a:lnTo>
                  <a:lnTo>
                    <a:pt x="9075" y="333"/>
                  </a:lnTo>
                  <a:lnTo>
                    <a:pt x="9077" y="333"/>
                  </a:lnTo>
                  <a:lnTo>
                    <a:pt x="9081" y="323"/>
                  </a:lnTo>
                  <a:lnTo>
                    <a:pt x="9085" y="314"/>
                  </a:lnTo>
                  <a:lnTo>
                    <a:pt x="9087" y="298"/>
                  </a:lnTo>
                  <a:lnTo>
                    <a:pt x="9089" y="291"/>
                  </a:lnTo>
                  <a:lnTo>
                    <a:pt x="9089" y="281"/>
                  </a:lnTo>
                  <a:lnTo>
                    <a:pt x="9089" y="269"/>
                  </a:lnTo>
                  <a:lnTo>
                    <a:pt x="9089" y="252"/>
                  </a:lnTo>
                  <a:lnTo>
                    <a:pt x="9098" y="252"/>
                  </a:lnTo>
                  <a:lnTo>
                    <a:pt x="9102" y="252"/>
                  </a:lnTo>
                  <a:lnTo>
                    <a:pt x="9106" y="252"/>
                  </a:lnTo>
                  <a:lnTo>
                    <a:pt x="9114" y="252"/>
                  </a:lnTo>
                  <a:lnTo>
                    <a:pt x="9114" y="250"/>
                  </a:lnTo>
                  <a:lnTo>
                    <a:pt x="9114" y="244"/>
                  </a:lnTo>
                  <a:lnTo>
                    <a:pt x="9114" y="239"/>
                  </a:lnTo>
                  <a:lnTo>
                    <a:pt x="9114" y="237"/>
                  </a:lnTo>
                  <a:lnTo>
                    <a:pt x="9116" y="237"/>
                  </a:lnTo>
                  <a:lnTo>
                    <a:pt x="9119" y="237"/>
                  </a:lnTo>
                  <a:lnTo>
                    <a:pt x="9123" y="237"/>
                  </a:lnTo>
                  <a:lnTo>
                    <a:pt x="9125" y="237"/>
                  </a:lnTo>
                  <a:lnTo>
                    <a:pt x="9131" y="214"/>
                  </a:lnTo>
                  <a:lnTo>
                    <a:pt x="9135" y="196"/>
                  </a:lnTo>
                  <a:lnTo>
                    <a:pt x="9131" y="179"/>
                  </a:lnTo>
                  <a:lnTo>
                    <a:pt x="9125" y="156"/>
                  </a:lnTo>
                  <a:lnTo>
                    <a:pt x="9123" y="156"/>
                  </a:lnTo>
                  <a:lnTo>
                    <a:pt x="9119" y="156"/>
                  </a:lnTo>
                  <a:lnTo>
                    <a:pt x="9116" y="156"/>
                  </a:lnTo>
                  <a:lnTo>
                    <a:pt x="9114" y="156"/>
                  </a:lnTo>
                  <a:lnTo>
                    <a:pt x="9114" y="148"/>
                  </a:lnTo>
                  <a:lnTo>
                    <a:pt x="9114" y="142"/>
                  </a:lnTo>
                  <a:lnTo>
                    <a:pt x="9114" y="137"/>
                  </a:lnTo>
                  <a:lnTo>
                    <a:pt x="9114" y="127"/>
                  </a:lnTo>
                  <a:lnTo>
                    <a:pt x="9121" y="116"/>
                  </a:lnTo>
                  <a:lnTo>
                    <a:pt x="9129" y="112"/>
                  </a:lnTo>
                  <a:lnTo>
                    <a:pt x="9135" y="110"/>
                  </a:lnTo>
                  <a:lnTo>
                    <a:pt x="9137" y="110"/>
                  </a:lnTo>
                  <a:lnTo>
                    <a:pt x="9141" y="94"/>
                  </a:lnTo>
                  <a:lnTo>
                    <a:pt x="9146" y="83"/>
                  </a:lnTo>
                  <a:lnTo>
                    <a:pt x="9150" y="73"/>
                  </a:lnTo>
                  <a:lnTo>
                    <a:pt x="9154" y="62"/>
                  </a:lnTo>
                  <a:lnTo>
                    <a:pt x="9158" y="52"/>
                  </a:lnTo>
                  <a:lnTo>
                    <a:pt x="9160" y="42"/>
                  </a:lnTo>
                  <a:lnTo>
                    <a:pt x="9162" y="31"/>
                  </a:lnTo>
                  <a:lnTo>
                    <a:pt x="9162" y="14"/>
                  </a:lnTo>
                  <a:lnTo>
                    <a:pt x="9150" y="8"/>
                  </a:lnTo>
                  <a:lnTo>
                    <a:pt x="9141" y="2"/>
                  </a:lnTo>
                  <a:lnTo>
                    <a:pt x="9141" y="0"/>
                  </a:lnTo>
                  <a:close/>
                </a:path>
              </a:pathLst>
            </a:custGeom>
            <a:blipFill dpi="0" rotWithShape="0">
              <a:blip r:embed="rId8" cstate="print"/>
              <a:srcRect/>
              <a:tile tx="0" ty="0" sx="100000" sy="100000" flip="none" algn="tl"/>
            </a:blipFill>
            <a:ln w="9525">
              <a:noFill/>
              <a:prstDash val="solid"/>
              <a:round/>
              <a:headEnd/>
              <a:tailEnd/>
            </a:ln>
            <a:effectLst>
              <a:outerShdw dist="35921" dir="2700000" algn="ctr" rotWithShape="0">
                <a:schemeClr val="folHlink"/>
              </a:outerShdw>
            </a:effectLst>
          </p:spPr>
          <p:txBody>
            <a:bodyPr/>
            <a:lstStyle/>
            <a:p>
              <a:pPr>
                <a:defRPr/>
              </a:pPr>
              <a:endParaRPr lang="en-US"/>
            </a:p>
          </p:txBody>
        </p:sp>
        <p:sp>
          <p:nvSpPr>
            <p:cNvPr id="44041" name="Text Box 7"/>
            <p:cNvSpPr txBox="1">
              <a:spLocks noChangeArrowheads="1"/>
            </p:cNvSpPr>
            <p:nvPr/>
          </p:nvSpPr>
          <p:spPr bwMode="gray">
            <a:xfrm>
              <a:off x="3055" y="697"/>
              <a:ext cx="2319" cy="1584"/>
            </a:xfrm>
            <a:prstGeom prst="rect">
              <a:avLst/>
            </a:prstGeom>
            <a:noFill/>
            <a:ln w="12700">
              <a:noFill/>
              <a:miter lim="800000"/>
              <a:headEnd/>
              <a:tailEnd/>
            </a:ln>
          </p:spPr>
          <p:txBody>
            <a:bodyPr>
              <a:spAutoFit/>
            </a:bodyPr>
            <a:lstStyle/>
            <a:p>
              <a:pPr algn="l" eaLnBrk="0" hangingPunct="0">
                <a:lnSpc>
                  <a:spcPct val="80000"/>
                </a:lnSpc>
              </a:pPr>
              <a:endParaRPr lang="en-US" sz="800" dirty="0">
                <a:solidFill>
                  <a:srgbClr val="000000"/>
                </a:solidFill>
              </a:endParaRPr>
            </a:p>
            <a:p>
              <a:pPr algn="l" eaLnBrk="0" hangingPunct="0">
                <a:lnSpc>
                  <a:spcPct val="80000"/>
                </a:lnSpc>
              </a:pPr>
              <a:r>
                <a:rPr lang="en-US" sz="800" dirty="0">
                  <a:solidFill>
                    <a:srgbClr val="000000"/>
                  </a:solidFill>
                </a:rPr>
                <a:t>This decline in long-term rates has occurred against the backdrop of generally firm U.S. economic growth, a continued boost to inflation from higher energy prices, and fiscal pressures associated with the fast approaching retirement of the baby-boom generation. </a:t>
              </a:r>
            </a:p>
            <a:p>
              <a:pPr algn="l" eaLnBrk="0" hangingPunct="0">
                <a:lnSpc>
                  <a:spcPct val="80000"/>
                </a:lnSpc>
              </a:pPr>
              <a:r>
                <a:rPr lang="en-US" sz="800" dirty="0">
                  <a:solidFill>
                    <a:srgbClr val="000000"/>
                  </a:solidFill>
                </a:rPr>
                <a:t>(T)he decline in long-term interest rates in the past year is even more pronounced in major foreign financial markets than in the United States. </a:t>
              </a:r>
              <a:r>
                <a:rPr lang="en-US" sz="800" b="1" dirty="0">
                  <a:solidFill>
                    <a:srgbClr val="000000"/>
                  </a:solidFill>
                </a:rPr>
                <a:t>Two distinct but overlapping developments appear to be at work: a longer-term trend decline in bond yields and an acceleration of that trend of late.</a:t>
              </a:r>
              <a:r>
                <a:rPr lang="en-US" sz="800" dirty="0">
                  <a:solidFill>
                    <a:srgbClr val="000000"/>
                  </a:solidFill>
                </a:rPr>
                <a:t> 		</a:t>
              </a:r>
              <a:r>
                <a:rPr lang="en-US" sz="800" i="1" dirty="0">
                  <a:solidFill>
                    <a:srgbClr val="000000"/>
                  </a:solidFill>
                  <a:cs typeface="Arial" pitchFamily="34" charset="0"/>
                </a:rPr>
                <a:t>- </a:t>
              </a:r>
              <a:r>
                <a:rPr lang="en-US" sz="800" i="1" dirty="0"/>
                <a:t>Alan Greenspan, Federal Reserve Board's semiannual Monetary Policy Report to the Congress, June 2005</a:t>
              </a:r>
            </a:p>
            <a:p>
              <a:pPr algn="l" eaLnBrk="0" hangingPunct="0">
                <a:lnSpc>
                  <a:spcPct val="80000"/>
                </a:lnSpc>
              </a:pPr>
              <a:endParaRPr lang="en-US" sz="800" i="1" dirty="0"/>
            </a:p>
            <a:p>
              <a:pPr algn="l" eaLnBrk="0" hangingPunct="0">
                <a:lnSpc>
                  <a:spcPct val="80000"/>
                </a:lnSpc>
              </a:pPr>
              <a:endParaRPr lang="en-US" sz="800" i="1" dirty="0"/>
            </a:p>
            <a:p>
              <a:pPr algn="l" eaLnBrk="0" hangingPunct="0">
                <a:lnSpc>
                  <a:spcPct val="80000"/>
                </a:lnSpc>
              </a:pPr>
              <a:r>
                <a:rPr lang="en-US" sz="800" dirty="0">
                  <a:solidFill>
                    <a:srgbClr val="000000"/>
                  </a:solidFill>
                </a:rPr>
                <a:t>The message from the December retail sales report resonates loud and clear: </a:t>
              </a:r>
              <a:r>
                <a:rPr lang="en-US" sz="800" b="1" dirty="0">
                  <a:solidFill>
                    <a:srgbClr val="000000"/>
                  </a:solidFill>
                </a:rPr>
                <a:t>the housing slowdown and </a:t>
              </a:r>
              <a:r>
                <a:rPr lang="en-US" sz="800" b="1" dirty="0" err="1">
                  <a:solidFill>
                    <a:srgbClr val="000000"/>
                  </a:solidFill>
                </a:rPr>
                <a:t>cratering</a:t>
              </a:r>
              <a:r>
                <a:rPr lang="en-US" sz="800" b="1" dirty="0">
                  <a:solidFill>
                    <a:srgbClr val="000000"/>
                  </a:solidFill>
                </a:rPr>
                <a:t> in mortgage equity withdrawal (MEW) did not cause consumer spending to roll over in 2006, contrary to the fears of many market commentators. </a:t>
              </a:r>
              <a:r>
                <a:rPr lang="en-US" sz="800" dirty="0">
                  <a:solidFill>
                    <a:srgbClr val="000000"/>
                  </a:solidFill>
                </a:rPr>
                <a:t>Strength in the labor market is the lead explanatory variable in the aggregate economy’s ability to withstand the housing shock.</a:t>
              </a:r>
            </a:p>
            <a:p>
              <a:pPr algn="l" eaLnBrk="0" hangingPunct="0">
                <a:lnSpc>
                  <a:spcPct val="80000"/>
                </a:lnSpc>
              </a:pPr>
              <a:r>
                <a:rPr lang="en-US" sz="800" i="1" dirty="0">
                  <a:solidFill>
                    <a:srgbClr val="000000"/>
                  </a:solidFill>
                  <a:cs typeface="Arial" pitchFamily="34" charset="0"/>
                </a:rPr>
                <a:t>		- CS U.S. Economics Digest, January 2007</a:t>
              </a:r>
              <a:endParaRPr lang="en-US" sz="800" i="1" dirty="0">
                <a:solidFill>
                  <a:srgbClr val="000000"/>
                </a:solidFill>
              </a:endParaRPr>
            </a:p>
            <a:p>
              <a:pPr algn="l" eaLnBrk="0" hangingPunct="0">
                <a:lnSpc>
                  <a:spcPct val="80000"/>
                </a:lnSpc>
              </a:pPr>
              <a:endParaRPr lang="en-US" sz="800" i="1" dirty="0">
                <a:solidFill>
                  <a:srgbClr val="000000"/>
                </a:solidFill>
              </a:endParaRPr>
            </a:p>
          </p:txBody>
        </p:sp>
      </p:grpSp>
      <p:sp>
        <p:nvSpPr>
          <p:cNvPr id="44039" name="Text Box 8"/>
          <p:cNvSpPr txBox="1">
            <a:spLocks noChangeArrowheads="1"/>
          </p:cNvSpPr>
          <p:nvPr>
            <p:custDataLst>
              <p:tags r:id="rId5"/>
            </p:custDataLst>
          </p:nvPr>
        </p:nvSpPr>
        <p:spPr bwMode="auto">
          <a:xfrm>
            <a:off x="685800" y="5343525"/>
            <a:ext cx="7772400" cy="106363"/>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Testimony of Alan Greenspan, Federal Reserve Board's Semiannual Monetary Policy Report to the Congress, July 20, 2005.</a:t>
            </a:r>
          </a:p>
        </p:txBody>
      </p:sp>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0"/>
          </p:nvPr>
        </p:nvSpPr>
        <p:spPr>
          <a:noFill/>
        </p:spPr>
        <p:txBody>
          <a:bodyPr/>
          <a:lstStyle/>
          <a:p>
            <a:pPr defTabSz="950913"/>
            <a:fld id="{358B25A7-F8C4-45E5-8F34-BD2B2E302649}" type="slidenum">
              <a:rPr smtClean="0"/>
              <a:pPr defTabSz="950913"/>
              <a:t>38</a:t>
            </a:fld>
            <a:endParaRPr lang="en-US" smtClean="0"/>
          </a:p>
        </p:txBody>
      </p:sp>
      <p:pic>
        <p:nvPicPr>
          <p:cNvPr id="45059" name="Picture 2"/>
          <p:cNvPicPr>
            <a:picLocks noChangeAspect="1" noChangeArrowheads="1"/>
          </p:cNvPicPr>
          <p:nvPr/>
        </p:nvPicPr>
        <p:blipFill>
          <a:blip r:embed="rId10" cstate="print"/>
          <a:srcRect/>
          <a:stretch>
            <a:fillRect/>
          </a:stretch>
        </p:blipFill>
        <p:spPr bwMode="auto">
          <a:xfrm>
            <a:off x="1371600" y="2620963"/>
            <a:ext cx="6399213" cy="133350"/>
          </a:xfrm>
          <a:prstGeom prst="rect">
            <a:avLst/>
          </a:prstGeom>
          <a:noFill/>
          <a:ln w="12700">
            <a:noFill/>
            <a:miter lim="800000"/>
            <a:headEnd/>
            <a:tailEnd/>
          </a:ln>
        </p:spPr>
      </p:pic>
      <p:pic>
        <p:nvPicPr>
          <p:cNvPr id="45060" name="Picture 3"/>
          <p:cNvPicPr>
            <a:picLocks noChangeAspect="1" noChangeArrowheads="1"/>
          </p:cNvPicPr>
          <p:nvPr/>
        </p:nvPicPr>
        <p:blipFill>
          <a:blip r:embed="rId11" cstate="print"/>
          <a:srcRect/>
          <a:stretch>
            <a:fillRect/>
          </a:stretch>
        </p:blipFill>
        <p:spPr bwMode="auto">
          <a:xfrm>
            <a:off x="779463" y="2978150"/>
            <a:ext cx="7586662" cy="2432050"/>
          </a:xfrm>
          <a:prstGeom prst="rect">
            <a:avLst/>
          </a:prstGeom>
          <a:noFill/>
          <a:ln w="12700">
            <a:noFill/>
            <a:miter lim="800000"/>
            <a:headEnd/>
            <a:tailEnd/>
          </a:ln>
        </p:spPr>
      </p:pic>
      <p:sp>
        <p:nvSpPr>
          <p:cNvPr id="45061" name="MASTER_ITEMObjectTitle1"/>
          <p:cNvSpPr>
            <a:spLocks noChangeArrowheads="1"/>
          </p:cNvSpPr>
          <p:nvPr>
            <p:custDataLst>
              <p:tags r:id="rId2"/>
            </p:custDataLst>
          </p:nvPr>
        </p:nvSpPr>
        <p:spPr bwMode="ltGray">
          <a:xfrm>
            <a:off x="690563" y="2151063"/>
            <a:ext cx="77644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Long-Term Yields During Three Largest Yield Curve Inversions</a:t>
            </a:r>
          </a:p>
        </p:txBody>
      </p:sp>
      <p:sp>
        <p:nvSpPr>
          <p:cNvPr id="45062" name="MASTER_ITEMTitle"/>
          <p:cNvSpPr>
            <a:spLocks noGrp="1" noChangeArrowheads="1"/>
          </p:cNvSpPr>
          <p:nvPr>
            <p:ph type="title"/>
            <p:custDataLst>
              <p:tags r:id="rId3"/>
            </p:custDataLst>
          </p:nvPr>
        </p:nvSpPr>
        <p:spPr>
          <a:xfrm>
            <a:off x="473075" y="44450"/>
            <a:ext cx="7197725" cy="822325"/>
          </a:xfrm>
        </p:spPr>
        <p:txBody>
          <a:bodyPr/>
          <a:lstStyle/>
          <a:p>
            <a:pPr eaLnBrk="1" hangingPunct="1"/>
            <a:r>
              <a:rPr lang="en-US" smtClean="0"/>
              <a:t>Long-Term Yields During Inverted Yield Curves</a:t>
            </a:r>
          </a:p>
        </p:txBody>
      </p:sp>
      <p:sp>
        <p:nvSpPr>
          <p:cNvPr id="45063" name="MASTER_ITEMText1"/>
          <p:cNvSpPr>
            <a:spLocks noGrp="1" noChangeArrowheads="1"/>
          </p:cNvSpPr>
          <p:nvPr>
            <p:ph type="body" idx="1"/>
            <p:custDataLst>
              <p:tags r:id="rId4"/>
            </p:custDataLst>
          </p:nvPr>
        </p:nvSpPr>
        <p:spPr>
          <a:xfrm>
            <a:off x="688975" y="1044575"/>
            <a:ext cx="7766050" cy="2051050"/>
          </a:xfrm>
        </p:spPr>
        <p:txBody>
          <a:bodyPr/>
          <a:lstStyle/>
          <a:p>
            <a:pPr lvl="2"/>
            <a:r>
              <a:rPr lang="en-US" smtClean="0"/>
              <a:t>Historically, issuing long-term debt five or six months into an extended inverted yield curve has resulted in extremely low yields</a:t>
            </a:r>
          </a:p>
          <a:p>
            <a:pPr lvl="2"/>
            <a:r>
              <a:rPr lang="en-US" smtClean="0"/>
              <a:t>Issuers can raise long-term debt at lower rates during the inverted yield curve compared to if they wait until the yield curve is normalized</a:t>
            </a:r>
          </a:p>
        </p:txBody>
      </p:sp>
      <p:sp>
        <p:nvSpPr>
          <p:cNvPr id="45064" name="MessageStatement"/>
          <p:cNvSpPr>
            <a:spLocks noChangeArrowheads="1"/>
          </p:cNvSpPr>
          <p:nvPr>
            <p:custDataLst>
              <p:tags r:id="rId5"/>
            </p:custDataLst>
          </p:nvPr>
        </p:nvSpPr>
        <p:spPr bwMode="gray">
          <a:xfrm>
            <a:off x="688975" y="577532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Long-term interest rates are often at their lowest a few months into a prolonged inverted yield curve, and subsequently rise when the yield curve is normalized.</a:t>
            </a:r>
          </a:p>
        </p:txBody>
      </p:sp>
      <p:sp>
        <p:nvSpPr>
          <p:cNvPr id="45065" name="MASTER_ITEMObjectBox1"/>
          <p:cNvSpPr>
            <a:spLocks noChangeArrowheads="1"/>
          </p:cNvSpPr>
          <p:nvPr>
            <p:custDataLst>
              <p:tags r:id="rId6"/>
            </p:custDataLst>
          </p:nvPr>
        </p:nvSpPr>
        <p:spPr bwMode="auto">
          <a:xfrm>
            <a:off x="688975" y="2427288"/>
            <a:ext cx="7766050" cy="313531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45066" name="Text Box 9"/>
          <p:cNvSpPr txBox="1">
            <a:spLocks noChangeArrowheads="1"/>
          </p:cNvSpPr>
          <p:nvPr>
            <p:custDataLst>
              <p:tags r:id="rId7"/>
            </p:custDataLst>
          </p:nvPr>
        </p:nvSpPr>
        <p:spPr bwMode="auto">
          <a:xfrm>
            <a:off x="2203450" y="6348413"/>
            <a:ext cx="6291263" cy="42545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Federal Reserve as of February 2007.</a:t>
            </a:r>
          </a:p>
          <a:p>
            <a:pPr marL="342900" indent="-342900" algn="l">
              <a:tabLst>
                <a:tab pos="342900" algn="l"/>
              </a:tabLst>
            </a:pPr>
            <a:r>
              <a:rPr lang="en-US" sz="700"/>
              <a:t>Note:	The grey areas represent periods when the yield curve has been inverted. The light blue areas represent long-term rates five to six months into an inverted yield curve. Analysis incorporates 20-year Treasury data when 30-year Treasury data not available.</a:t>
            </a:r>
            <a:endParaRPr lang="en-US" sz="700">
              <a:solidFill>
                <a:srgbClr val="000000"/>
              </a:solidFill>
              <a:latin typeface="TimesNewRomanPSMT" charset="0"/>
            </a:endParaRPr>
          </a:p>
          <a:p>
            <a:pPr marL="342900" indent="-342900" algn="l">
              <a:tabLst>
                <a:tab pos="342900" algn="l"/>
              </a:tabLst>
            </a:pPr>
            <a:endParaRPr lang="en-US" sz="700"/>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2"/>
          <p:cNvSpPr>
            <a:spLocks noGrp="1"/>
          </p:cNvSpPr>
          <p:nvPr>
            <p:ph type="sldNum" sz="quarter" idx="10"/>
          </p:nvPr>
        </p:nvSpPr>
        <p:spPr>
          <a:noFill/>
        </p:spPr>
        <p:txBody>
          <a:bodyPr/>
          <a:lstStyle/>
          <a:p>
            <a:pPr defTabSz="950913"/>
            <a:fld id="{C5547394-6DC9-4606-B7FF-D0DCBC752F41}" type="slidenum">
              <a:rPr smtClean="0"/>
              <a:pPr defTabSz="950913"/>
              <a:t>39</a:t>
            </a:fld>
            <a:endParaRPr lang="en-US" smtClean="0"/>
          </a:p>
        </p:txBody>
      </p:sp>
      <p:pic>
        <p:nvPicPr>
          <p:cNvPr id="46083" name="Picture 2"/>
          <p:cNvPicPr>
            <a:picLocks noChangeAspect="1" noChangeArrowheads="1"/>
          </p:cNvPicPr>
          <p:nvPr/>
        </p:nvPicPr>
        <p:blipFill>
          <a:blip r:embed="rId9" cstate="print"/>
          <a:srcRect/>
          <a:stretch>
            <a:fillRect/>
          </a:stretch>
        </p:blipFill>
        <p:spPr bwMode="auto">
          <a:xfrm>
            <a:off x="711200" y="1543050"/>
            <a:ext cx="7753350" cy="2620963"/>
          </a:xfrm>
          <a:prstGeom prst="rect">
            <a:avLst/>
          </a:prstGeom>
          <a:noFill/>
          <a:ln w="12700">
            <a:noFill/>
            <a:miter lim="800000"/>
            <a:headEnd/>
            <a:tailEnd/>
          </a:ln>
        </p:spPr>
      </p:pic>
      <p:sp>
        <p:nvSpPr>
          <p:cNvPr id="46084" name="MASTER_ITEMObjectBox1"/>
          <p:cNvSpPr>
            <a:spLocks noChangeArrowheads="1"/>
          </p:cNvSpPr>
          <p:nvPr>
            <p:custDataLst>
              <p:tags r:id="rId2"/>
            </p:custDataLst>
          </p:nvPr>
        </p:nvSpPr>
        <p:spPr bwMode="auto">
          <a:xfrm>
            <a:off x="688975" y="1492250"/>
            <a:ext cx="7766050" cy="26225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46085" name="MASTER_ITEMTitle"/>
          <p:cNvSpPr>
            <a:spLocks noGrp="1" noChangeArrowheads="1"/>
          </p:cNvSpPr>
          <p:nvPr>
            <p:ph type="title"/>
            <p:custDataLst>
              <p:tags r:id="rId3"/>
            </p:custDataLst>
          </p:nvPr>
        </p:nvSpPr>
        <p:spPr>
          <a:xfrm>
            <a:off x="473075" y="44450"/>
            <a:ext cx="6399213" cy="822325"/>
          </a:xfrm>
        </p:spPr>
        <p:txBody>
          <a:bodyPr/>
          <a:lstStyle/>
          <a:p>
            <a:pPr eaLnBrk="1" hangingPunct="1"/>
            <a:r>
              <a:rPr lang="en-US" smtClean="0"/>
              <a:t>Historical Credit Spreads</a:t>
            </a:r>
          </a:p>
        </p:txBody>
      </p:sp>
      <p:sp>
        <p:nvSpPr>
          <p:cNvPr id="46086" name="MASTER_ITEMObjectTitle1"/>
          <p:cNvSpPr>
            <a:spLocks noChangeArrowheads="1"/>
          </p:cNvSpPr>
          <p:nvPr>
            <p:custDataLst>
              <p:tags r:id="rId4"/>
            </p:custDataLst>
          </p:nvPr>
        </p:nvSpPr>
        <p:spPr bwMode="ltGray">
          <a:xfrm>
            <a:off x="688975" y="1216025"/>
            <a:ext cx="77644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Historical Credit Spreads</a:t>
            </a:r>
            <a:endParaRPr lang="en-US" b="1">
              <a:solidFill>
                <a:schemeClr val="bg1"/>
              </a:solidFill>
              <a:cs typeface="Arial" pitchFamily="34" charset="0"/>
            </a:endParaRPr>
          </a:p>
        </p:txBody>
      </p:sp>
      <p:sp>
        <p:nvSpPr>
          <p:cNvPr id="46087" name="MASTER_ITEMText1"/>
          <p:cNvSpPr>
            <a:spLocks noChangeArrowheads="1"/>
          </p:cNvSpPr>
          <p:nvPr>
            <p:custDataLst>
              <p:tags r:id="rId5"/>
            </p:custDataLst>
          </p:nvPr>
        </p:nvSpPr>
        <p:spPr bwMode="auto">
          <a:xfrm>
            <a:off x="750888" y="4249738"/>
            <a:ext cx="7688262" cy="1885950"/>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a:t>Credit spreads are historically low during periods of inverted yield curve, and tend to rise in the months after the yield curve normalizes</a:t>
            </a:r>
          </a:p>
          <a:p>
            <a:pPr marL="457200" lvl="3" indent="-227013" algn="l" eaLnBrk="0" hangingPunct="0">
              <a:spcBef>
                <a:spcPct val="35000"/>
              </a:spcBef>
              <a:buClr>
                <a:schemeClr val="accent1"/>
              </a:buClr>
              <a:buSzPct val="110000"/>
              <a:buFont typeface="Wingdings" pitchFamily="2" charset="2"/>
              <a:buChar char="§"/>
            </a:pPr>
            <a:r>
              <a:rPr lang="en-US"/>
              <a:t>Currently, credit spreads are at their lowest levels in the last six years</a:t>
            </a:r>
          </a:p>
          <a:p>
            <a:pPr marL="457200" lvl="3" indent="-227013" algn="l" eaLnBrk="0" hangingPunct="0">
              <a:spcBef>
                <a:spcPct val="35000"/>
              </a:spcBef>
              <a:buClr>
                <a:schemeClr val="accent1"/>
              </a:buClr>
              <a:buSzPct val="110000"/>
              <a:buFont typeface="Wingdings" pitchFamily="2" charset="2"/>
              <a:buChar char="§"/>
            </a:pPr>
            <a:r>
              <a:rPr lang="en-US"/>
              <a:t>Credit spreads tend to rise by around 70 bps after an inversion</a:t>
            </a:r>
          </a:p>
          <a:p>
            <a:pPr marL="228600" lvl="2" indent="-225425" algn="l" eaLnBrk="0" hangingPunct="0">
              <a:spcBef>
                <a:spcPct val="50000"/>
              </a:spcBef>
              <a:buClr>
                <a:schemeClr val="accent1"/>
              </a:buClr>
              <a:buSzPct val="85000"/>
              <a:buFont typeface="Wingdings 3" pitchFamily="18" charset="2"/>
              <a:buChar char=""/>
            </a:pPr>
            <a:endParaRPr lang="en-US"/>
          </a:p>
        </p:txBody>
      </p:sp>
      <p:sp>
        <p:nvSpPr>
          <p:cNvPr id="46088" name="Text Box 7"/>
          <p:cNvSpPr txBox="1">
            <a:spLocks noChangeArrowheads="1"/>
          </p:cNvSpPr>
          <p:nvPr>
            <p:custDataLst>
              <p:tags r:id="rId6"/>
            </p:custDataLst>
          </p:nvPr>
        </p:nvSpPr>
        <p:spPr bwMode="auto">
          <a:xfrm>
            <a:off x="750888" y="5897563"/>
            <a:ext cx="6208712" cy="319087"/>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Federal Reserve as of February 2007.</a:t>
            </a:r>
          </a:p>
          <a:p>
            <a:pPr marL="342900" indent="-342900" algn="l">
              <a:tabLst>
                <a:tab pos="342900" algn="l"/>
              </a:tabLst>
            </a:pPr>
            <a:r>
              <a:rPr lang="en-US" sz="700"/>
              <a:t>Note:	The shaded areas represent periods when the 10-year Treasury yield is lower than the 3-month Treasury yield. Analysis incorporates 20-year Treasury data when 30-year Treasury data not available.</a:t>
            </a:r>
          </a:p>
        </p:txBody>
      </p:sp>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p:cNvSpPr>
            <a:spLocks noGrp="1"/>
          </p:cNvSpPr>
          <p:nvPr>
            <p:ph type="sldNum" sz="quarter" idx="10"/>
          </p:nvPr>
        </p:nvSpPr>
        <p:spPr>
          <a:noFill/>
        </p:spPr>
        <p:txBody>
          <a:bodyPr/>
          <a:lstStyle/>
          <a:p>
            <a:pPr defTabSz="950913"/>
            <a:fld id="{D579EBBA-F4C6-4335-958C-DE4021C7119A}" type="slidenum">
              <a:rPr smtClean="0"/>
              <a:pPr defTabSz="950913"/>
              <a:t>40</a:t>
            </a:fld>
            <a:endParaRPr lang="en-US" smtClean="0"/>
          </a:p>
        </p:txBody>
      </p:sp>
      <p:pic>
        <p:nvPicPr>
          <p:cNvPr id="47107" name="Picture 2"/>
          <p:cNvPicPr>
            <a:picLocks noChangeAspect="1" noChangeArrowheads="1"/>
          </p:cNvPicPr>
          <p:nvPr/>
        </p:nvPicPr>
        <p:blipFill>
          <a:blip r:embed="rId9" cstate="print"/>
          <a:srcRect/>
          <a:stretch>
            <a:fillRect/>
          </a:stretch>
        </p:blipFill>
        <p:spPr bwMode="auto">
          <a:xfrm>
            <a:off x="4741863" y="3617913"/>
            <a:ext cx="3656012" cy="1898650"/>
          </a:xfrm>
          <a:prstGeom prst="rect">
            <a:avLst/>
          </a:prstGeom>
          <a:noFill/>
          <a:ln w="12700">
            <a:noFill/>
            <a:miter lim="800000"/>
            <a:headEnd/>
            <a:tailEnd/>
          </a:ln>
        </p:spPr>
      </p:pic>
      <p:sp>
        <p:nvSpPr>
          <p:cNvPr id="47108" name="MessageStatement"/>
          <p:cNvSpPr>
            <a:spLocks noChangeArrowheads="1"/>
          </p:cNvSpPr>
          <p:nvPr/>
        </p:nvSpPr>
        <p:spPr bwMode="gray">
          <a:xfrm>
            <a:off x="685800" y="5605463"/>
            <a:ext cx="777240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Stable economic indicators seem to indicate that the current inverted yield curve is driven by low long-term yields. As such, it is an ideal time for issuers to issue long-term debt.</a:t>
            </a:r>
          </a:p>
        </p:txBody>
      </p:sp>
      <p:sp>
        <p:nvSpPr>
          <p:cNvPr id="47109" name="MASTER_ITEMTitle"/>
          <p:cNvSpPr>
            <a:spLocks noGrp="1" noChangeArrowheads="1"/>
          </p:cNvSpPr>
          <p:nvPr>
            <p:ph type="title"/>
            <p:custDataLst>
              <p:tags r:id="rId2"/>
            </p:custDataLst>
          </p:nvPr>
        </p:nvSpPr>
        <p:spPr/>
        <p:txBody>
          <a:bodyPr/>
          <a:lstStyle/>
          <a:p>
            <a:pPr eaLnBrk="1" hangingPunct="1"/>
            <a:r>
              <a:rPr lang="en-US" smtClean="0"/>
              <a:t>Economic Indicators</a:t>
            </a:r>
          </a:p>
        </p:txBody>
      </p:sp>
      <p:sp>
        <p:nvSpPr>
          <p:cNvPr id="47110" name="MASTER_ITEMText1"/>
          <p:cNvSpPr>
            <a:spLocks noGrp="1" noChangeArrowheads="1"/>
          </p:cNvSpPr>
          <p:nvPr>
            <p:ph type="body" sz="half" idx="1"/>
            <p:custDataLst>
              <p:tags r:id="rId3"/>
            </p:custDataLst>
          </p:nvPr>
        </p:nvSpPr>
        <p:spPr>
          <a:xfrm>
            <a:off x="635000" y="3259138"/>
            <a:ext cx="3967163" cy="1579562"/>
          </a:xfrm>
        </p:spPr>
        <p:txBody>
          <a:bodyPr/>
          <a:lstStyle/>
          <a:p>
            <a:pPr lvl="2">
              <a:lnSpc>
                <a:spcPct val="90000"/>
              </a:lnSpc>
            </a:pPr>
            <a:endParaRPr lang="en-US" sz="1400" smtClean="0"/>
          </a:p>
          <a:p>
            <a:pPr lvl="2">
              <a:lnSpc>
                <a:spcPct val="90000"/>
              </a:lnSpc>
            </a:pPr>
            <a:r>
              <a:rPr lang="en-US" sz="1400" smtClean="0"/>
              <a:t>Currently, the consumer confidence index</a:t>
            </a:r>
            <a:r>
              <a:rPr lang="en-US" sz="1400" baseline="30000" smtClean="0"/>
              <a:t>(1)</a:t>
            </a:r>
            <a:r>
              <a:rPr lang="en-US" sz="1400" smtClean="0"/>
              <a:t> is at a 3-year high and economic indicators are strong</a:t>
            </a:r>
          </a:p>
          <a:p>
            <a:pPr lvl="3">
              <a:lnSpc>
                <a:spcPct val="90000"/>
              </a:lnSpc>
            </a:pPr>
            <a:r>
              <a:rPr lang="en-US" sz="1400" smtClean="0"/>
              <a:t>Long-term rates are currently low and may be expected to rise once the yield curve reverts to normal</a:t>
            </a:r>
          </a:p>
          <a:p>
            <a:pPr lvl="2">
              <a:lnSpc>
                <a:spcPct val="90000"/>
              </a:lnSpc>
            </a:pPr>
            <a:r>
              <a:rPr lang="en-US" sz="1400" smtClean="0"/>
              <a:t>For issuers, the current situation may be an ideal one in which to issue long-term debt</a:t>
            </a:r>
          </a:p>
          <a:p>
            <a:pPr lvl="2">
              <a:lnSpc>
                <a:spcPct val="90000"/>
              </a:lnSpc>
              <a:buFont typeface="Wingdings 3" pitchFamily="18" charset="2"/>
              <a:buNone/>
            </a:pPr>
            <a:endParaRPr lang="en-US" sz="1400" smtClean="0"/>
          </a:p>
        </p:txBody>
      </p:sp>
      <p:sp>
        <p:nvSpPr>
          <p:cNvPr id="47111" name="MASTER_ITEMObjectBox1"/>
          <p:cNvSpPr>
            <a:spLocks noChangeArrowheads="1"/>
          </p:cNvSpPr>
          <p:nvPr>
            <p:custDataLst>
              <p:tags r:id="rId4"/>
            </p:custDataLst>
          </p:nvPr>
        </p:nvSpPr>
        <p:spPr bwMode="auto">
          <a:xfrm>
            <a:off x="4691063" y="3673475"/>
            <a:ext cx="3763962" cy="17319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47112" name="MASTER_ITEMObjectTitle1"/>
          <p:cNvSpPr>
            <a:spLocks noChangeArrowheads="1"/>
          </p:cNvSpPr>
          <p:nvPr>
            <p:custDataLst>
              <p:tags r:id="rId5"/>
            </p:custDataLst>
          </p:nvPr>
        </p:nvSpPr>
        <p:spPr bwMode="ltGray">
          <a:xfrm>
            <a:off x="4691063" y="3398838"/>
            <a:ext cx="3763962"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Current Spreads </a:t>
            </a:r>
          </a:p>
        </p:txBody>
      </p:sp>
      <p:grpSp>
        <p:nvGrpSpPr>
          <p:cNvPr id="2" name="Group 8"/>
          <p:cNvGrpSpPr>
            <a:grpSpLocks/>
          </p:cNvGrpSpPr>
          <p:nvPr/>
        </p:nvGrpSpPr>
        <p:grpSpPr bwMode="auto">
          <a:xfrm>
            <a:off x="693738" y="957263"/>
            <a:ext cx="7761287" cy="2271712"/>
            <a:chOff x="2998" y="648"/>
            <a:chExt cx="2456" cy="1787"/>
          </a:xfrm>
        </p:grpSpPr>
        <p:sp>
          <p:nvSpPr>
            <p:cNvPr id="621577" name="Freeform 9" descr="Newsprint"/>
            <p:cNvSpPr>
              <a:spLocks/>
            </p:cNvSpPr>
            <p:nvPr/>
          </p:nvSpPr>
          <p:spPr bwMode="auto">
            <a:xfrm>
              <a:off x="2998" y="648"/>
              <a:ext cx="2456" cy="1787"/>
            </a:xfrm>
            <a:custGeom>
              <a:avLst/>
              <a:gdLst/>
              <a:ahLst/>
              <a:cxnLst>
                <a:cxn ang="0">
                  <a:pos x="144" y="1651"/>
                </a:cxn>
                <a:cxn ang="0">
                  <a:pos x="277" y="1599"/>
                </a:cxn>
                <a:cxn ang="0">
                  <a:pos x="361" y="1641"/>
                </a:cxn>
                <a:cxn ang="0">
                  <a:pos x="457" y="1657"/>
                </a:cxn>
                <a:cxn ang="0">
                  <a:pos x="576" y="1693"/>
                </a:cxn>
                <a:cxn ang="0">
                  <a:pos x="765" y="1662"/>
                </a:cxn>
                <a:cxn ang="0">
                  <a:pos x="947" y="1634"/>
                </a:cxn>
                <a:cxn ang="0">
                  <a:pos x="1141" y="1636"/>
                </a:cxn>
                <a:cxn ang="0">
                  <a:pos x="1226" y="1607"/>
                </a:cxn>
                <a:cxn ang="0">
                  <a:pos x="1370" y="1620"/>
                </a:cxn>
                <a:cxn ang="0">
                  <a:pos x="1547" y="1653"/>
                </a:cxn>
                <a:cxn ang="0">
                  <a:pos x="1706" y="1686"/>
                </a:cxn>
                <a:cxn ang="0">
                  <a:pos x="2040" y="1636"/>
                </a:cxn>
                <a:cxn ang="0">
                  <a:pos x="2209" y="1653"/>
                </a:cxn>
                <a:cxn ang="0">
                  <a:pos x="2430" y="1607"/>
                </a:cxn>
                <a:cxn ang="0">
                  <a:pos x="2649" y="1657"/>
                </a:cxn>
                <a:cxn ang="0">
                  <a:pos x="2899" y="1716"/>
                </a:cxn>
                <a:cxn ang="0">
                  <a:pos x="3066" y="1666"/>
                </a:cxn>
                <a:cxn ang="0">
                  <a:pos x="3416" y="1591"/>
                </a:cxn>
                <a:cxn ang="0">
                  <a:pos x="3675" y="1589"/>
                </a:cxn>
                <a:cxn ang="0">
                  <a:pos x="3954" y="1620"/>
                </a:cxn>
                <a:cxn ang="0">
                  <a:pos x="4157" y="1595"/>
                </a:cxn>
                <a:cxn ang="0">
                  <a:pos x="4313" y="1568"/>
                </a:cxn>
                <a:cxn ang="0">
                  <a:pos x="4467" y="1649"/>
                </a:cxn>
                <a:cxn ang="0">
                  <a:pos x="4599" y="1605"/>
                </a:cxn>
                <a:cxn ang="0">
                  <a:pos x="4684" y="1651"/>
                </a:cxn>
                <a:cxn ang="0">
                  <a:pos x="4780" y="1653"/>
                </a:cxn>
                <a:cxn ang="0">
                  <a:pos x="4910" y="1699"/>
                </a:cxn>
                <a:cxn ang="0">
                  <a:pos x="5110" y="1666"/>
                </a:cxn>
                <a:cxn ang="0">
                  <a:pos x="5272" y="1630"/>
                </a:cxn>
                <a:cxn ang="0">
                  <a:pos x="5464" y="1634"/>
                </a:cxn>
                <a:cxn ang="0">
                  <a:pos x="5548" y="1605"/>
                </a:cxn>
                <a:cxn ang="0">
                  <a:pos x="5692" y="1622"/>
                </a:cxn>
                <a:cxn ang="0">
                  <a:pos x="5871" y="1651"/>
                </a:cxn>
                <a:cxn ang="0">
                  <a:pos x="6067" y="1689"/>
                </a:cxn>
                <a:cxn ang="0">
                  <a:pos x="6365" y="1630"/>
                </a:cxn>
                <a:cxn ang="0">
                  <a:pos x="6557" y="1653"/>
                </a:cxn>
                <a:cxn ang="0">
                  <a:pos x="6776" y="1609"/>
                </a:cxn>
                <a:cxn ang="0">
                  <a:pos x="7004" y="1670"/>
                </a:cxn>
                <a:cxn ang="0">
                  <a:pos x="7241" y="1716"/>
                </a:cxn>
                <a:cxn ang="0">
                  <a:pos x="7406" y="1655"/>
                </a:cxn>
                <a:cxn ang="0">
                  <a:pos x="7815" y="1595"/>
                </a:cxn>
                <a:cxn ang="0">
                  <a:pos x="8032" y="1589"/>
                </a:cxn>
                <a:cxn ang="0">
                  <a:pos x="8299" y="1620"/>
                </a:cxn>
                <a:cxn ang="0">
                  <a:pos x="8484" y="1589"/>
                </a:cxn>
                <a:cxn ang="0">
                  <a:pos x="8647" y="1576"/>
                </a:cxn>
                <a:cxn ang="0">
                  <a:pos x="8850" y="1589"/>
                </a:cxn>
                <a:cxn ang="0">
                  <a:pos x="8929" y="1532"/>
                </a:cxn>
                <a:cxn ang="0">
                  <a:pos x="8993" y="1472"/>
                </a:cxn>
                <a:cxn ang="0">
                  <a:pos x="9077" y="1255"/>
                </a:cxn>
                <a:cxn ang="0">
                  <a:pos x="9018" y="981"/>
                </a:cxn>
                <a:cxn ang="0">
                  <a:pos x="9018" y="810"/>
                </a:cxn>
                <a:cxn ang="0">
                  <a:pos x="9075" y="699"/>
                </a:cxn>
                <a:cxn ang="0">
                  <a:pos x="9125" y="587"/>
                </a:cxn>
                <a:cxn ang="0">
                  <a:pos x="9127" y="502"/>
                </a:cxn>
                <a:cxn ang="0">
                  <a:pos x="9062" y="333"/>
                </a:cxn>
                <a:cxn ang="0">
                  <a:pos x="9106" y="252"/>
                </a:cxn>
                <a:cxn ang="0">
                  <a:pos x="9125" y="156"/>
                </a:cxn>
                <a:cxn ang="0">
                  <a:pos x="9141" y="94"/>
                </a:cxn>
              </a:cxnLst>
              <a:rect l="0" t="0" r="r" b="b"/>
              <a:pathLst>
                <a:path w="9162" h="1732">
                  <a:moveTo>
                    <a:pt x="9141" y="0"/>
                  </a:moveTo>
                  <a:lnTo>
                    <a:pt x="0" y="0"/>
                  </a:lnTo>
                  <a:lnTo>
                    <a:pt x="0" y="1651"/>
                  </a:lnTo>
                  <a:lnTo>
                    <a:pt x="15" y="1651"/>
                  </a:lnTo>
                  <a:lnTo>
                    <a:pt x="29" y="1653"/>
                  </a:lnTo>
                  <a:lnTo>
                    <a:pt x="38" y="1657"/>
                  </a:lnTo>
                  <a:lnTo>
                    <a:pt x="48" y="1668"/>
                  </a:lnTo>
                  <a:lnTo>
                    <a:pt x="60" y="1668"/>
                  </a:lnTo>
                  <a:lnTo>
                    <a:pt x="73" y="1668"/>
                  </a:lnTo>
                  <a:lnTo>
                    <a:pt x="92" y="1666"/>
                  </a:lnTo>
                  <a:lnTo>
                    <a:pt x="113" y="1662"/>
                  </a:lnTo>
                  <a:lnTo>
                    <a:pt x="129" y="1657"/>
                  </a:lnTo>
                  <a:lnTo>
                    <a:pt x="144" y="1651"/>
                  </a:lnTo>
                  <a:lnTo>
                    <a:pt x="144" y="1649"/>
                  </a:lnTo>
                  <a:lnTo>
                    <a:pt x="144" y="1643"/>
                  </a:lnTo>
                  <a:lnTo>
                    <a:pt x="144" y="1637"/>
                  </a:lnTo>
                  <a:lnTo>
                    <a:pt x="144" y="1636"/>
                  </a:lnTo>
                  <a:lnTo>
                    <a:pt x="161" y="1634"/>
                  </a:lnTo>
                  <a:lnTo>
                    <a:pt x="177" y="1628"/>
                  </a:lnTo>
                  <a:lnTo>
                    <a:pt x="192" y="1622"/>
                  </a:lnTo>
                  <a:lnTo>
                    <a:pt x="206" y="1614"/>
                  </a:lnTo>
                  <a:lnTo>
                    <a:pt x="221" y="1603"/>
                  </a:lnTo>
                  <a:lnTo>
                    <a:pt x="236" y="1597"/>
                  </a:lnTo>
                  <a:lnTo>
                    <a:pt x="256" y="1591"/>
                  </a:lnTo>
                  <a:lnTo>
                    <a:pt x="277" y="1589"/>
                  </a:lnTo>
                  <a:lnTo>
                    <a:pt x="277" y="1599"/>
                  </a:lnTo>
                  <a:lnTo>
                    <a:pt x="277" y="1605"/>
                  </a:lnTo>
                  <a:lnTo>
                    <a:pt x="277" y="1612"/>
                  </a:lnTo>
                  <a:lnTo>
                    <a:pt x="277" y="1620"/>
                  </a:lnTo>
                  <a:lnTo>
                    <a:pt x="288" y="1620"/>
                  </a:lnTo>
                  <a:lnTo>
                    <a:pt x="298" y="1620"/>
                  </a:lnTo>
                  <a:lnTo>
                    <a:pt x="315" y="1620"/>
                  </a:lnTo>
                  <a:lnTo>
                    <a:pt x="323" y="1620"/>
                  </a:lnTo>
                  <a:lnTo>
                    <a:pt x="332" y="1620"/>
                  </a:lnTo>
                  <a:lnTo>
                    <a:pt x="344" y="1620"/>
                  </a:lnTo>
                  <a:lnTo>
                    <a:pt x="361" y="1620"/>
                  </a:lnTo>
                  <a:lnTo>
                    <a:pt x="361" y="1630"/>
                  </a:lnTo>
                  <a:lnTo>
                    <a:pt x="361" y="1636"/>
                  </a:lnTo>
                  <a:lnTo>
                    <a:pt x="361" y="1641"/>
                  </a:lnTo>
                  <a:lnTo>
                    <a:pt x="361" y="1651"/>
                  </a:lnTo>
                  <a:lnTo>
                    <a:pt x="363" y="1651"/>
                  </a:lnTo>
                  <a:lnTo>
                    <a:pt x="367" y="1651"/>
                  </a:lnTo>
                  <a:lnTo>
                    <a:pt x="371" y="1651"/>
                  </a:lnTo>
                  <a:lnTo>
                    <a:pt x="373" y="1651"/>
                  </a:lnTo>
                  <a:lnTo>
                    <a:pt x="373" y="1653"/>
                  </a:lnTo>
                  <a:lnTo>
                    <a:pt x="373" y="1657"/>
                  </a:lnTo>
                  <a:lnTo>
                    <a:pt x="373" y="1668"/>
                  </a:lnTo>
                  <a:lnTo>
                    <a:pt x="392" y="1668"/>
                  </a:lnTo>
                  <a:lnTo>
                    <a:pt x="415" y="1668"/>
                  </a:lnTo>
                  <a:lnTo>
                    <a:pt x="436" y="1668"/>
                  </a:lnTo>
                  <a:lnTo>
                    <a:pt x="457" y="1668"/>
                  </a:lnTo>
                  <a:lnTo>
                    <a:pt x="457" y="1657"/>
                  </a:lnTo>
                  <a:lnTo>
                    <a:pt x="457" y="1653"/>
                  </a:lnTo>
                  <a:lnTo>
                    <a:pt x="457" y="1651"/>
                  </a:lnTo>
                  <a:lnTo>
                    <a:pt x="492" y="1651"/>
                  </a:lnTo>
                  <a:lnTo>
                    <a:pt x="494" y="1653"/>
                  </a:lnTo>
                  <a:lnTo>
                    <a:pt x="498" y="1662"/>
                  </a:lnTo>
                  <a:lnTo>
                    <a:pt x="501" y="1672"/>
                  </a:lnTo>
                  <a:lnTo>
                    <a:pt x="505" y="1684"/>
                  </a:lnTo>
                  <a:lnTo>
                    <a:pt x="521" y="1684"/>
                  </a:lnTo>
                  <a:lnTo>
                    <a:pt x="532" y="1684"/>
                  </a:lnTo>
                  <a:lnTo>
                    <a:pt x="542" y="1684"/>
                  </a:lnTo>
                  <a:lnTo>
                    <a:pt x="549" y="1686"/>
                  </a:lnTo>
                  <a:lnTo>
                    <a:pt x="567" y="1689"/>
                  </a:lnTo>
                  <a:lnTo>
                    <a:pt x="576" y="1693"/>
                  </a:lnTo>
                  <a:lnTo>
                    <a:pt x="588" y="1699"/>
                  </a:lnTo>
                  <a:lnTo>
                    <a:pt x="596" y="1684"/>
                  </a:lnTo>
                  <a:lnTo>
                    <a:pt x="605" y="1674"/>
                  </a:lnTo>
                  <a:lnTo>
                    <a:pt x="613" y="1668"/>
                  </a:lnTo>
                  <a:lnTo>
                    <a:pt x="619" y="1664"/>
                  </a:lnTo>
                  <a:lnTo>
                    <a:pt x="632" y="1661"/>
                  </a:lnTo>
                  <a:lnTo>
                    <a:pt x="640" y="1655"/>
                  </a:lnTo>
                  <a:lnTo>
                    <a:pt x="649" y="1651"/>
                  </a:lnTo>
                  <a:lnTo>
                    <a:pt x="674" y="1651"/>
                  </a:lnTo>
                  <a:lnTo>
                    <a:pt x="697" y="1651"/>
                  </a:lnTo>
                  <a:lnTo>
                    <a:pt x="719" y="1651"/>
                  </a:lnTo>
                  <a:lnTo>
                    <a:pt x="745" y="1651"/>
                  </a:lnTo>
                  <a:lnTo>
                    <a:pt x="765" y="1662"/>
                  </a:lnTo>
                  <a:lnTo>
                    <a:pt x="788" y="1666"/>
                  </a:lnTo>
                  <a:lnTo>
                    <a:pt x="815" y="1668"/>
                  </a:lnTo>
                  <a:lnTo>
                    <a:pt x="841" y="1668"/>
                  </a:lnTo>
                  <a:lnTo>
                    <a:pt x="841" y="1666"/>
                  </a:lnTo>
                  <a:lnTo>
                    <a:pt x="841" y="1661"/>
                  </a:lnTo>
                  <a:lnTo>
                    <a:pt x="841" y="1653"/>
                  </a:lnTo>
                  <a:lnTo>
                    <a:pt x="841" y="1651"/>
                  </a:lnTo>
                  <a:lnTo>
                    <a:pt x="866" y="1651"/>
                  </a:lnTo>
                  <a:lnTo>
                    <a:pt x="893" y="1649"/>
                  </a:lnTo>
                  <a:lnTo>
                    <a:pt x="916" y="1645"/>
                  </a:lnTo>
                  <a:lnTo>
                    <a:pt x="938" y="1636"/>
                  </a:lnTo>
                  <a:lnTo>
                    <a:pt x="945" y="1636"/>
                  </a:lnTo>
                  <a:lnTo>
                    <a:pt x="947" y="1634"/>
                  </a:lnTo>
                  <a:lnTo>
                    <a:pt x="949" y="1630"/>
                  </a:lnTo>
                  <a:lnTo>
                    <a:pt x="949" y="1620"/>
                  </a:lnTo>
                  <a:lnTo>
                    <a:pt x="974" y="1620"/>
                  </a:lnTo>
                  <a:lnTo>
                    <a:pt x="997" y="1620"/>
                  </a:lnTo>
                  <a:lnTo>
                    <a:pt x="1018" y="1620"/>
                  </a:lnTo>
                  <a:lnTo>
                    <a:pt x="1045" y="1620"/>
                  </a:lnTo>
                  <a:lnTo>
                    <a:pt x="1059" y="1630"/>
                  </a:lnTo>
                  <a:lnTo>
                    <a:pt x="1070" y="1637"/>
                  </a:lnTo>
                  <a:lnTo>
                    <a:pt x="1082" y="1643"/>
                  </a:lnTo>
                  <a:lnTo>
                    <a:pt x="1093" y="1645"/>
                  </a:lnTo>
                  <a:lnTo>
                    <a:pt x="1105" y="1645"/>
                  </a:lnTo>
                  <a:lnTo>
                    <a:pt x="1114" y="1643"/>
                  </a:lnTo>
                  <a:lnTo>
                    <a:pt x="1141" y="1636"/>
                  </a:lnTo>
                  <a:lnTo>
                    <a:pt x="1141" y="1634"/>
                  </a:lnTo>
                  <a:lnTo>
                    <a:pt x="1141" y="1628"/>
                  </a:lnTo>
                  <a:lnTo>
                    <a:pt x="1141" y="1622"/>
                  </a:lnTo>
                  <a:lnTo>
                    <a:pt x="1141" y="1620"/>
                  </a:lnTo>
                  <a:lnTo>
                    <a:pt x="1153" y="1620"/>
                  </a:lnTo>
                  <a:lnTo>
                    <a:pt x="1162" y="1620"/>
                  </a:lnTo>
                  <a:lnTo>
                    <a:pt x="1180" y="1620"/>
                  </a:lnTo>
                  <a:lnTo>
                    <a:pt x="1187" y="1620"/>
                  </a:lnTo>
                  <a:lnTo>
                    <a:pt x="1197" y="1620"/>
                  </a:lnTo>
                  <a:lnTo>
                    <a:pt x="1208" y="1620"/>
                  </a:lnTo>
                  <a:lnTo>
                    <a:pt x="1226" y="1620"/>
                  </a:lnTo>
                  <a:lnTo>
                    <a:pt x="1226" y="1612"/>
                  </a:lnTo>
                  <a:lnTo>
                    <a:pt x="1226" y="1607"/>
                  </a:lnTo>
                  <a:lnTo>
                    <a:pt x="1226" y="1605"/>
                  </a:lnTo>
                  <a:lnTo>
                    <a:pt x="1237" y="1599"/>
                  </a:lnTo>
                  <a:lnTo>
                    <a:pt x="1247" y="1597"/>
                  </a:lnTo>
                  <a:lnTo>
                    <a:pt x="1262" y="1593"/>
                  </a:lnTo>
                  <a:lnTo>
                    <a:pt x="1270" y="1593"/>
                  </a:lnTo>
                  <a:lnTo>
                    <a:pt x="1281" y="1597"/>
                  </a:lnTo>
                  <a:lnTo>
                    <a:pt x="1293" y="1599"/>
                  </a:lnTo>
                  <a:lnTo>
                    <a:pt x="1308" y="1605"/>
                  </a:lnTo>
                  <a:lnTo>
                    <a:pt x="1316" y="1607"/>
                  </a:lnTo>
                  <a:lnTo>
                    <a:pt x="1326" y="1614"/>
                  </a:lnTo>
                  <a:lnTo>
                    <a:pt x="1331" y="1618"/>
                  </a:lnTo>
                  <a:lnTo>
                    <a:pt x="1333" y="1620"/>
                  </a:lnTo>
                  <a:lnTo>
                    <a:pt x="1370" y="1620"/>
                  </a:lnTo>
                  <a:lnTo>
                    <a:pt x="1370" y="1622"/>
                  </a:lnTo>
                  <a:lnTo>
                    <a:pt x="1370" y="1628"/>
                  </a:lnTo>
                  <a:lnTo>
                    <a:pt x="1370" y="1634"/>
                  </a:lnTo>
                  <a:lnTo>
                    <a:pt x="1370" y="1636"/>
                  </a:lnTo>
                  <a:lnTo>
                    <a:pt x="1391" y="1641"/>
                  </a:lnTo>
                  <a:lnTo>
                    <a:pt x="1410" y="1647"/>
                  </a:lnTo>
                  <a:lnTo>
                    <a:pt x="1449" y="1657"/>
                  </a:lnTo>
                  <a:lnTo>
                    <a:pt x="1489" y="1666"/>
                  </a:lnTo>
                  <a:lnTo>
                    <a:pt x="1510" y="1668"/>
                  </a:lnTo>
                  <a:lnTo>
                    <a:pt x="1537" y="1668"/>
                  </a:lnTo>
                  <a:lnTo>
                    <a:pt x="1539" y="1666"/>
                  </a:lnTo>
                  <a:lnTo>
                    <a:pt x="1543" y="1661"/>
                  </a:lnTo>
                  <a:lnTo>
                    <a:pt x="1547" y="1653"/>
                  </a:lnTo>
                  <a:lnTo>
                    <a:pt x="1548" y="1651"/>
                  </a:lnTo>
                  <a:lnTo>
                    <a:pt x="1558" y="1651"/>
                  </a:lnTo>
                  <a:lnTo>
                    <a:pt x="1573" y="1651"/>
                  </a:lnTo>
                  <a:lnTo>
                    <a:pt x="1587" y="1651"/>
                  </a:lnTo>
                  <a:lnTo>
                    <a:pt x="1596" y="1651"/>
                  </a:lnTo>
                  <a:lnTo>
                    <a:pt x="1596" y="1653"/>
                  </a:lnTo>
                  <a:lnTo>
                    <a:pt x="1598" y="1661"/>
                  </a:lnTo>
                  <a:lnTo>
                    <a:pt x="1602" y="1666"/>
                  </a:lnTo>
                  <a:lnTo>
                    <a:pt x="1610" y="1668"/>
                  </a:lnTo>
                  <a:lnTo>
                    <a:pt x="1621" y="1672"/>
                  </a:lnTo>
                  <a:lnTo>
                    <a:pt x="1635" y="1674"/>
                  </a:lnTo>
                  <a:lnTo>
                    <a:pt x="1669" y="1682"/>
                  </a:lnTo>
                  <a:lnTo>
                    <a:pt x="1706" y="1686"/>
                  </a:lnTo>
                  <a:lnTo>
                    <a:pt x="1744" y="1689"/>
                  </a:lnTo>
                  <a:lnTo>
                    <a:pt x="1781" y="1689"/>
                  </a:lnTo>
                  <a:lnTo>
                    <a:pt x="1815" y="1684"/>
                  </a:lnTo>
                  <a:lnTo>
                    <a:pt x="1829" y="1678"/>
                  </a:lnTo>
                  <a:lnTo>
                    <a:pt x="1842" y="1672"/>
                  </a:lnTo>
                  <a:lnTo>
                    <a:pt x="1854" y="1662"/>
                  </a:lnTo>
                  <a:lnTo>
                    <a:pt x="1862" y="1651"/>
                  </a:lnTo>
                  <a:lnTo>
                    <a:pt x="1906" y="1651"/>
                  </a:lnTo>
                  <a:lnTo>
                    <a:pt x="1946" y="1651"/>
                  </a:lnTo>
                  <a:lnTo>
                    <a:pt x="1985" y="1651"/>
                  </a:lnTo>
                  <a:lnTo>
                    <a:pt x="2029" y="1651"/>
                  </a:lnTo>
                  <a:lnTo>
                    <a:pt x="2036" y="1641"/>
                  </a:lnTo>
                  <a:lnTo>
                    <a:pt x="2040" y="1636"/>
                  </a:lnTo>
                  <a:lnTo>
                    <a:pt x="2042" y="1630"/>
                  </a:lnTo>
                  <a:lnTo>
                    <a:pt x="2042" y="1620"/>
                  </a:lnTo>
                  <a:lnTo>
                    <a:pt x="2067" y="1620"/>
                  </a:lnTo>
                  <a:lnTo>
                    <a:pt x="2088" y="1620"/>
                  </a:lnTo>
                  <a:lnTo>
                    <a:pt x="2107" y="1620"/>
                  </a:lnTo>
                  <a:lnTo>
                    <a:pt x="2125" y="1620"/>
                  </a:lnTo>
                  <a:lnTo>
                    <a:pt x="2132" y="1622"/>
                  </a:lnTo>
                  <a:lnTo>
                    <a:pt x="2136" y="1628"/>
                  </a:lnTo>
                  <a:lnTo>
                    <a:pt x="2138" y="1634"/>
                  </a:lnTo>
                  <a:lnTo>
                    <a:pt x="2138" y="1636"/>
                  </a:lnTo>
                  <a:lnTo>
                    <a:pt x="2161" y="1645"/>
                  </a:lnTo>
                  <a:lnTo>
                    <a:pt x="2184" y="1651"/>
                  </a:lnTo>
                  <a:lnTo>
                    <a:pt x="2209" y="1653"/>
                  </a:lnTo>
                  <a:lnTo>
                    <a:pt x="2234" y="1653"/>
                  </a:lnTo>
                  <a:lnTo>
                    <a:pt x="2257" y="1651"/>
                  </a:lnTo>
                  <a:lnTo>
                    <a:pt x="2284" y="1647"/>
                  </a:lnTo>
                  <a:lnTo>
                    <a:pt x="2330" y="1636"/>
                  </a:lnTo>
                  <a:lnTo>
                    <a:pt x="2330" y="1634"/>
                  </a:lnTo>
                  <a:lnTo>
                    <a:pt x="2330" y="1628"/>
                  </a:lnTo>
                  <a:lnTo>
                    <a:pt x="2330" y="1622"/>
                  </a:lnTo>
                  <a:lnTo>
                    <a:pt x="2330" y="1620"/>
                  </a:lnTo>
                  <a:lnTo>
                    <a:pt x="2401" y="1620"/>
                  </a:lnTo>
                  <a:lnTo>
                    <a:pt x="2401" y="1618"/>
                  </a:lnTo>
                  <a:lnTo>
                    <a:pt x="2401" y="1614"/>
                  </a:lnTo>
                  <a:lnTo>
                    <a:pt x="2401" y="1605"/>
                  </a:lnTo>
                  <a:lnTo>
                    <a:pt x="2430" y="1607"/>
                  </a:lnTo>
                  <a:lnTo>
                    <a:pt x="2453" y="1609"/>
                  </a:lnTo>
                  <a:lnTo>
                    <a:pt x="2476" y="1612"/>
                  </a:lnTo>
                  <a:lnTo>
                    <a:pt x="2496" y="1614"/>
                  </a:lnTo>
                  <a:lnTo>
                    <a:pt x="2513" y="1616"/>
                  </a:lnTo>
                  <a:lnTo>
                    <a:pt x="2528" y="1616"/>
                  </a:lnTo>
                  <a:lnTo>
                    <a:pt x="2553" y="1618"/>
                  </a:lnTo>
                  <a:lnTo>
                    <a:pt x="2572" y="1620"/>
                  </a:lnTo>
                  <a:lnTo>
                    <a:pt x="2586" y="1620"/>
                  </a:lnTo>
                  <a:lnTo>
                    <a:pt x="2595" y="1620"/>
                  </a:lnTo>
                  <a:lnTo>
                    <a:pt x="2605" y="1620"/>
                  </a:lnTo>
                  <a:lnTo>
                    <a:pt x="2613" y="1632"/>
                  </a:lnTo>
                  <a:lnTo>
                    <a:pt x="2624" y="1641"/>
                  </a:lnTo>
                  <a:lnTo>
                    <a:pt x="2649" y="1657"/>
                  </a:lnTo>
                  <a:lnTo>
                    <a:pt x="2682" y="1670"/>
                  </a:lnTo>
                  <a:lnTo>
                    <a:pt x="2718" y="1678"/>
                  </a:lnTo>
                  <a:lnTo>
                    <a:pt x="2753" y="1684"/>
                  </a:lnTo>
                  <a:lnTo>
                    <a:pt x="2788" y="1689"/>
                  </a:lnTo>
                  <a:lnTo>
                    <a:pt x="2820" y="1693"/>
                  </a:lnTo>
                  <a:lnTo>
                    <a:pt x="2845" y="1699"/>
                  </a:lnTo>
                  <a:lnTo>
                    <a:pt x="2845" y="1701"/>
                  </a:lnTo>
                  <a:lnTo>
                    <a:pt x="2847" y="1709"/>
                  </a:lnTo>
                  <a:lnTo>
                    <a:pt x="2851" y="1714"/>
                  </a:lnTo>
                  <a:lnTo>
                    <a:pt x="2859" y="1716"/>
                  </a:lnTo>
                  <a:lnTo>
                    <a:pt x="2870" y="1716"/>
                  </a:lnTo>
                  <a:lnTo>
                    <a:pt x="2884" y="1716"/>
                  </a:lnTo>
                  <a:lnTo>
                    <a:pt x="2899" y="1716"/>
                  </a:lnTo>
                  <a:lnTo>
                    <a:pt x="2918" y="1716"/>
                  </a:lnTo>
                  <a:lnTo>
                    <a:pt x="2920" y="1718"/>
                  </a:lnTo>
                  <a:lnTo>
                    <a:pt x="2924" y="1722"/>
                  </a:lnTo>
                  <a:lnTo>
                    <a:pt x="2930" y="1732"/>
                  </a:lnTo>
                  <a:lnTo>
                    <a:pt x="2947" y="1732"/>
                  </a:lnTo>
                  <a:lnTo>
                    <a:pt x="2964" y="1728"/>
                  </a:lnTo>
                  <a:lnTo>
                    <a:pt x="2972" y="1724"/>
                  </a:lnTo>
                  <a:lnTo>
                    <a:pt x="2980" y="1718"/>
                  </a:lnTo>
                  <a:lnTo>
                    <a:pt x="2985" y="1711"/>
                  </a:lnTo>
                  <a:lnTo>
                    <a:pt x="2989" y="1699"/>
                  </a:lnTo>
                  <a:lnTo>
                    <a:pt x="3007" y="1693"/>
                  </a:lnTo>
                  <a:lnTo>
                    <a:pt x="3024" y="1686"/>
                  </a:lnTo>
                  <a:lnTo>
                    <a:pt x="3066" y="1666"/>
                  </a:lnTo>
                  <a:lnTo>
                    <a:pt x="3083" y="1655"/>
                  </a:lnTo>
                  <a:lnTo>
                    <a:pt x="3103" y="1643"/>
                  </a:lnTo>
                  <a:lnTo>
                    <a:pt x="3114" y="1632"/>
                  </a:lnTo>
                  <a:lnTo>
                    <a:pt x="3122" y="1620"/>
                  </a:lnTo>
                  <a:lnTo>
                    <a:pt x="3145" y="1620"/>
                  </a:lnTo>
                  <a:lnTo>
                    <a:pt x="3164" y="1620"/>
                  </a:lnTo>
                  <a:lnTo>
                    <a:pt x="3199" y="1616"/>
                  </a:lnTo>
                  <a:lnTo>
                    <a:pt x="3216" y="1612"/>
                  </a:lnTo>
                  <a:lnTo>
                    <a:pt x="3231" y="1607"/>
                  </a:lnTo>
                  <a:lnTo>
                    <a:pt x="3249" y="1599"/>
                  </a:lnTo>
                  <a:lnTo>
                    <a:pt x="3266" y="1589"/>
                  </a:lnTo>
                  <a:lnTo>
                    <a:pt x="3341" y="1589"/>
                  </a:lnTo>
                  <a:lnTo>
                    <a:pt x="3416" y="1591"/>
                  </a:lnTo>
                  <a:lnTo>
                    <a:pt x="3493" y="1595"/>
                  </a:lnTo>
                  <a:lnTo>
                    <a:pt x="3566" y="1605"/>
                  </a:lnTo>
                  <a:lnTo>
                    <a:pt x="3579" y="1616"/>
                  </a:lnTo>
                  <a:lnTo>
                    <a:pt x="3594" y="1626"/>
                  </a:lnTo>
                  <a:lnTo>
                    <a:pt x="3614" y="1634"/>
                  </a:lnTo>
                  <a:lnTo>
                    <a:pt x="3639" y="1636"/>
                  </a:lnTo>
                  <a:lnTo>
                    <a:pt x="3639" y="1634"/>
                  </a:lnTo>
                  <a:lnTo>
                    <a:pt x="3639" y="1630"/>
                  </a:lnTo>
                  <a:lnTo>
                    <a:pt x="3639" y="1620"/>
                  </a:lnTo>
                  <a:lnTo>
                    <a:pt x="3648" y="1618"/>
                  </a:lnTo>
                  <a:lnTo>
                    <a:pt x="3656" y="1612"/>
                  </a:lnTo>
                  <a:lnTo>
                    <a:pt x="3665" y="1601"/>
                  </a:lnTo>
                  <a:lnTo>
                    <a:pt x="3675" y="1589"/>
                  </a:lnTo>
                  <a:lnTo>
                    <a:pt x="3710" y="1589"/>
                  </a:lnTo>
                  <a:lnTo>
                    <a:pt x="3744" y="1593"/>
                  </a:lnTo>
                  <a:lnTo>
                    <a:pt x="3762" y="1597"/>
                  </a:lnTo>
                  <a:lnTo>
                    <a:pt x="3779" y="1601"/>
                  </a:lnTo>
                  <a:lnTo>
                    <a:pt x="3792" y="1609"/>
                  </a:lnTo>
                  <a:lnTo>
                    <a:pt x="3806" y="1620"/>
                  </a:lnTo>
                  <a:lnTo>
                    <a:pt x="3831" y="1620"/>
                  </a:lnTo>
                  <a:lnTo>
                    <a:pt x="3850" y="1620"/>
                  </a:lnTo>
                  <a:lnTo>
                    <a:pt x="3869" y="1620"/>
                  </a:lnTo>
                  <a:lnTo>
                    <a:pt x="3884" y="1620"/>
                  </a:lnTo>
                  <a:lnTo>
                    <a:pt x="3909" y="1620"/>
                  </a:lnTo>
                  <a:lnTo>
                    <a:pt x="3934" y="1620"/>
                  </a:lnTo>
                  <a:lnTo>
                    <a:pt x="3954" y="1620"/>
                  </a:lnTo>
                  <a:lnTo>
                    <a:pt x="3977" y="1620"/>
                  </a:lnTo>
                  <a:lnTo>
                    <a:pt x="4002" y="1620"/>
                  </a:lnTo>
                  <a:lnTo>
                    <a:pt x="4019" y="1620"/>
                  </a:lnTo>
                  <a:lnTo>
                    <a:pt x="4034" y="1620"/>
                  </a:lnTo>
                  <a:lnTo>
                    <a:pt x="4034" y="1618"/>
                  </a:lnTo>
                  <a:lnTo>
                    <a:pt x="4034" y="1614"/>
                  </a:lnTo>
                  <a:lnTo>
                    <a:pt x="4034" y="1605"/>
                  </a:lnTo>
                  <a:lnTo>
                    <a:pt x="4071" y="1605"/>
                  </a:lnTo>
                  <a:lnTo>
                    <a:pt x="4090" y="1605"/>
                  </a:lnTo>
                  <a:lnTo>
                    <a:pt x="4113" y="1605"/>
                  </a:lnTo>
                  <a:lnTo>
                    <a:pt x="4134" y="1605"/>
                  </a:lnTo>
                  <a:lnTo>
                    <a:pt x="4155" y="1605"/>
                  </a:lnTo>
                  <a:lnTo>
                    <a:pt x="4157" y="1595"/>
                  </a:lnTo>
                  <a:lnTo>
                    <a:pt x="4161" y="1589"/>
                  </a:lnTo>
                  <a:lnTo>
                    <a:pt x="4165" y="1584"/>
                  </a:lnTo>
                  <a:lnTo>
                    <a:pt x="4167" y="1574"/>
                  </a:lnTo>
                  <a:lnTo>
                    <a:pt x="4176" y="1574"/>
                  </a:lnTo>
                  <a:lnTo>
                    <a:pt x="4190" y="1574"/>
                  </a:lnTo>
                  <a:lnTo>
                    <a:pt x="4205" y="1574"/>
                  </a:lnTo>
                  <a:lnTo>
                    <a:pt x="4215" y="1574"/>
                  </a:lnTo>
                  <a:lnTo>
                    <a:pt x="4217" y="1572"/>
                  </a:lnTo>
                  <a:lnTo>
                    <a:pt x="4221" y="1566"/>
                  </a:lnTo>
                  <a:lnTo>
                    <a:pt x="4225" y="1559"/>
                  </a:lnTo>
                  <a:lnTo>
                    <a:pt x="4226" y="1557"/>
                  </a:lnTo>
                  <a:lnTo>
                    <a:pt x="4299" y="1557"/>
                  </a:lnTo>
                  <a:lnTo>
                    <a:pt x="4313" y="1568"/>
                  </a:lnTo>
                  <a:lnTo>
                    <a:pt x="4322" y="1574"/>
                  </a:lnTo>
                  <a:lnTo>
                    <a:pt x="4322" y="1651"/>
                  </a:lnTo>
                  <a:lnTo>
                    <a:pt x="4338" y="1651"/>
                  </a:lnTo>
                  <a:lnTo>
                    <a:pt x="4351" y="1653"/>
                  </a:lnTo>
                  <a:lnTo>
                    <a:pt x="4361" y="1657"/>
                  </a:lnTo>
                  <a:lnTo>
                    <a:pt x="4371" y="1668"/>
                  </a:lnTo>
                  <a:lnTo>
                    <a:pt x="4382" y="1668"/>
                  </a:lnTo>
                  <a:lnTo>
                    <a:pt x="4395" y="1668"/>
                  </a:lnTo>
                  <a:lnTo>
                    <a:pt x="4415" y="1666"/>
                  </a:lnTo>
                  <a:lnTo>
                    <a:pt x="4436" y="1662"/>
                  </a:lnTo>
                  <a:lnTo>
                    <a:pt x="4451" y="1657"/>
                  </a:lnTo>
                  <a:lnTo>
                    <a:pt x="4467" y="1651"/>
                  </a:lnTo>
                  <a:lnTo>
                    <a:pt x="4467" y="1649"/>
                  </a:lnTo>
                  <a:lnTo>
                    <a:pt x="4467" y="1643"/>
                  </a:lnTo>
                  <a:lnTo>
                    <a:pt x="4467" y="1637"/>
                  </a:lnTo>
                  <a:lnTo>
                    <a:pt x="4467" y="1636"/>
                  </a:lnTo>
                  <a:lnTo>
                    <a:pt x="4484" y="1634"/>
                  </a:lnTo>
                  <a:lnTo>
                    <a:pt x="4499" y="1628"/>
                  </a:lnTo>
                  <a:lnTo>
                    <a:pt x="4515" y="1622"/>
                  </a:lnTo>
                  <a:lnTo>
                    <a:pt x="4528" y="1614"/>
                  </a:lnTo>
                  <a:lnTo>
                    <a:pt x="4543" y="1603"/>
                  </a:lnTo>
                  <a:lnTo>
                    <a:pt x="4559" y="1597"/>
                  </a:lnTo>
                  <a:lnTo>
                    <a:pt x="4578" y="1591"/>
                  </a:lnTo>
                  <a:lnTo>
                    <a:pt x="4599" y="1589"/>
                  </a:lnTo>
                  <a:lnTo>
                    <a:pt x="4599" y="1599"/>
                  </a:lnTo>
                  <a:lnTo>
                    <a:pt x="4599" y="1605"/>
                  </a:lnTo>
                  <a:lnTo>
                    <a:pt x="4599" y="1612"/>
                  </a:lnTo>
                  <a:lnTo>
                    <a:pt x="4599" y="1620"/>
                  </a:lnTo>
                  <a:lnTo>
                    <a:pt x="4611" y="1620"/>
                  </a:lnTo>
                  <a:lnTo>
                    <a:pt x="4620" y="1620"/>
                  </a:lnTo>
                  <a:lnTo>
                    <a:pt x="4638" y="1620"/>
                  </a:lnTo>
                  <a:lnTo>
                    <a:pt x="4645" y="1620"/>
                  </a:lnTo>
                  <a:lnTo>
                    <a:pt x="4655" y="1620"/>
                  </a:lnTo>
                  <a:lnTo>
                    <a:pt x="4666" y="1620"/>
                  </a:lnTo>
                  <a:lnTo>
                    <a:pt x="4684" y="1620"/>
                  </a:lnTo>
                  <a:lnTo>
                    <a:pt x="4684" y="1630"/>
                  </a:lnTo>
                  <a:lnTo>
                    <a:pt x="4684" y="1636"/>
                  </a:lnTo>
                  <a:lnTo>
                    <a:pt x="4684" y="1641"/>
                  </a:lnTo>
                  <a:lnTo>
                    <a:pt x="4684" y="1651"/>
                  </a:lnTo>
                  <a:lnTo>
                    <a:pt x="4686" y="1651"/>
                  </a:lnTo>
                  <a:lnTo>
                    <a:pt x="4689" y="1651"/>
                  </a:lnTo>
                  <a:lnTo>
                    <a:pt x="4693" y="1651"/>
                  </a:lnTo>
                  <a:lnTo>
                    <a:pt x="4695" y="1651"/>
                  </a:lnTo>
                  <a:lnTo>
                    <a:pt x="4695" y="1653"/>
                  </a:lnTo>
                  <a:lnTo>
                    <a:pt x="4695" y="1657"/>
                  </a:lnTo>
                  <a:lnTo>
                    <a:pt x="4695" y="1668"/>
                  </a:lnTo>
                  <a:lnTo>
                    <a:pt x="4714" y="1668"/>
                  </a:lnTo>
                  <a:lnTo>
                    <a:pt x="4737" y="1668"/>
                  </a:lnTo>
                  <a:lnTo>
                    <a:pt x="4759" y="1668"/>
                  </a:lnTo>
                  <a:lnTo>
                    <a:pt x="4780" y="1668"/>
                  </a:lnTo>
                  <a:lnTo>
                    <a:pt x="4780" y="1657"/>
                  </a:lnTo>
                  <a:lnTo>
                    <a:pt x="4780" y="1653"/>
                  </a:lnTo>
                  <a:lnTo>
                    <a:pt x="4780" y="1651"/>
                  </a:lnTo>
                  <a:lnTo>
                    <a:pt x="4814" y="1651"/>
                  </a:lnTo>
                  <a:lnTo>
                    <a:pt x="4816" y="1653"/>
                  </a:lnTo>
                  <a:lnTo>
                    <a:pt x="4820" y="1662"/>
                  </a:lnTo>
                  <a:lnTo>
                    <a:pt x="4824" y="1672"/>
                  </a:lnTo>
                  <a:lnTo>
                    <a:pt x="4828" y="1684"/>
                  </a:lnTo>
                  <a:lnTo>
                    <a:pt x="4843" y="1684"/>
                  </a:lnTo>
                  <a:lnTo>
                    <a:pt x="4855" y="1684"/>
                  </a:lnTo>
                  <a:lnTo>
                    <a:pt x="4864" y="1684"/>
                  </a:lnTo>
                  <a:lnTo>
                    <a:pt x="4872" y="1686"/>
                  </a:lnTo>
                  <a:lnTo>
                    <a:pt x="4889" y="1689"/>
                  </a:lnTo>
                  <a:lnTo>
                    <a:pt x="4899" y="1693"/>
                  </a:lnTo>
                  <a:lnTo>
                    <a:pt x="4910" y="1699"/>
                  </a:lnTo>
                  <a:lnTo>
                    <a:pt x="4918" y="1684"/>
                  </a:lnTo>
                  <a:lnTo>
                    <a:pt x="4928" y="1674"/>
                  </a:lnTo>
                  <a:lnTo>
                    <a:pt x="4935" y="1668"/>
                  </a:lnTo>
                  <a:lnTo>
                    <a:pt x="4941" y="1664"/>
                  </a:lnTo>
                  <a:lnTo>
                    <a:pt x="4955" y="1661"/>
                  </a:lnTo>
                  <a:lnTo>
                    <a:pt x="4962" y="1655"/>
                  </a:lnTo>
                  <a:lnTo>
                    <a:pt x="4972" y="1651"/>
                  </a:lnTo>
                  <a:lnTo>
                    <a:pt x="4997" y="1651"/>
                  </a:lnTo>
                  <a:lnTo>
                    <a:pt x="5020" y="1651"/>
                  </a:lnTo>
                  <a:lnTo>
                    <a:pt x="5041" y="1651"/>
                  </a:lnTo>
                  <a:lnTo>
                    <a:pt x="5068" y="1651"/>
                  </a:lnTo>
                  <a:lnTo>
                    <a:pt x="5087" y="1662"/>
                  </a:lnTo>
                  <a:lnTo>
                    <a:pt x="5110" y="1666"/>
                  </a:lnTo>
                  <a:lnTo>
                    <a:pt x="5137" y="1668"/>
                  </a:lnTo>
                  <a:lnTo>
                    <a:pt x="5164" y="1668"/>
                  </a:lnTo>
                  <a:lnTo>
                    <a:pt x="5164" y="1666"/>
                  </a:lnTo>
                  <a:lnTo>
                    <a:pt x="5164" y="1661"/>
                  </a:lnTo>
                  <a:lnTo>
                    <a:pt x="5164" y="1653"/>
                  </a:lnTo>
                  <a:lnTo>
                    <a:pt x="5164" y="1651"/>
                  </a:lnTo>
                  <a:lnTo>
                    <a:pt x="5189" y="1651"/>
                  </a:lnTo>
                  <a:lnTo>
                    <a:pt x="5216" y="1649"/>
                  </a:lnTo>
                  <a:lnTo>
                    <a:pt x="5239" y="1645"/>
                  </a:lnTo>
                  <a:lnTo>
                    <a:pt x="5260" y="1636"/>
                  </a:lnTo>
                  <a:lnTo>
                    <a:pt x="5268" y="1636"/>
                  </a:lnTo>
                  <a:lnTo>
                    <a:pt x="5270" y="1634"/>
                  </a:lnTo>
                  <a:lnTo>
                    <a:pt x="5272" y="1630"/>
                  </a:lnTo>
                  <a:lnTo>
                    <a:pt x="5272" y="1620"/>
                  </a:lnTo>
                  <a:lnTo>
                    <a:pt x="5296" y="1620"/>
                  </a:lnTo>
                  <a:lnTo>
                    <a:pt x="5320" y="1620"/>
                  </a:lnTo>
                  <a:lnTo>
                    <a:pt x="5341" y="1620"/>
                  </a:lnTo>
                  <a:lnTo>
                    <a:pt x="5368" y="1620"/>
                  </a:lnTo>
                  <a:lnTo>
                    <a:pt x="5381" y="1630"/>
                  </a:lnTo>
                  <a:lnTo>
                    <a:pt x="5393" y="1637"/>
                  </a:lnTo>
                  <a:lnTo>
                    <a:pt x="5404" y="1643"/>
                  </a:lnTo>
                  <a:lnTo>
                    <a:pt x="5416" y="1645"/>
                  </a:lnTo>
                  <a:lnTo>
                    <a:pt x="5427" y="1645"/>
                  </a:lnTo>
                  <a:lnTo>
                    <a:pt x="5437" y="1643"/>
                  </a:lnTo>
                  <a:lnTo>
                    <a:pt x="5464" y="1636"/>
                  </a:lnTo>
                  <a:lnTo>
                    <a:pt x="5464" y="1634"/>
                  </a:lnTo>
                  <a:lnTo>
                    <a:pt x="5464" y="1628"/>
                  </a:lnTo>
                  <a:lnTo>
                    <a:pt x="5464" y="1622"/>
                  </a:lnTo>
                  <a:lnTo>
                    <a:pt x="5464" y="1620"/>
                  </a:lnTo>
                  <a:lnTo>
                    <a:pt x="5475" y="1620"/>
                  </a:lnTo>
                  <a:lnTo>
                    <a:pt x="5485" y="1620"/>
                  </a:lnTo>
                  <a:lnTo>
                    <a:pt x="5502" y="1620"/>
                  </a:lnTo>
                  <a:lnTo>
                    <a:pt x="5510" y="1620"/>
                  </a:lnTo>
                  <a:lnTo>
                    <a:pt x="5519" y="1620"/>
                  </a:lnTo>
                  <a:lnTo>
                    <a:pt x="5531" y="1620"/>
                  </a:lnTo>
                  <a:lnTo>
                    <a:pt x="5548" y="1620"/>
                  </a:lnTo>
                  <a:lnTo>
                    <a:pt x="5548" y="1612"/>
                  </a:lnTo>
                  <a:lnTo>
                    <a:pt x="5548" y="1607"/>
                  </a:lnTo>
                  <a:lnTo>
                    <a:pt x="5548" y="1605"/>
                  </a:lnTo>
                  <a:lnTo>
                    <a:pt x="5560" y="1599"/>
                  </a:lnTo>
                  <a:lnTo>
                    <a:pt x="5569" y="1597"/>
                  </a:lnTo>
                  <a:lnTo>
                    <a:pt x="5585" y="1593"/>
                  </a:lnTo>
                  <a:lnTo>
                    <a:pt x="5592" y="1593"/>
                  </a:lnTo>
                  <a:lnTo>
                    <a:pt x="5604" y="1597"/>
                  </a:lnTo>
                  <a:lnTo>
                    <a:pt x="5615" y="1599"/>
                  </a:lnTo>
                  <a:lnTo>
                    <a:pt x="5631" y="1605"/>
                  </a:lnTo>
                  <a:lnTo>
                    <a:pt x="5638" y="1607"/>
                  </a:lnTo>
                  <a:lnTo>
                    <a:pt x="5648" y="1614"/>
                  </a:lnTo>
                  <a:lnTo>
                    <a:pt x="5654" y="1618"/>
                  </a:lnTo>
                  <a:lnTo>
                    <a:pt x="5656" y="1620"/>
                  </a:lnTo>
                  <a:lnTo>
                    <a:pt x="5692" y="1620"/>
                  </a:lnTo>
                  <a:lnTo>
                    <a:pt x="5692" y="1622"/>
                  </a:lnTo>
                  <a:lnTo>
                    <a:pt x="5692" y="1628"/>
                  </a:lnTo>
                  <a:lnTo>
                    <a:pt x="5692" y="1634"/>
                  </a:lnTo>
                  <a:lnTo>
                    <a:pt x="5692" y="1636"/>
                  </a:lnTo>
                  <a:lnTo>
                    <a:pt x="5713" y="1641"/>
                  </a:lnTo>
                  <a:lnTo>
                    <a:pt x="5733" y="1647"/>
                  </a:lnTo>
                  <a:lnTo>
                    <a:pt x="5771" y="1657"/>
                  </a:lnTo>
                  <a:lnTo>
                    <a:pt x="5811" y="1666"/>
                  </a:lnTo>
                  <a:lnTo>
                    <a:pt x="5832" y="1668"/>
                  </a:lnTo>
                  <a:lnTo>
                    <a:pt x="5859" y="1668"/>
                  </a:lnTo>
                  <a:lnTo>
                    <a:pt x="5861" y="1666"/>
                  </a:lnTo>
                  <a:lnTo>
                    <a:pt x="5865" y="1661"/>
                  </a:lnTo>
                  <a:lnTo>
                    <a:pt x="5869" y="1653"/>
                  </a:lnTo>
                  <a:lnTo>
                    <a:pt x="5871" y="1651"/>
                  </a:lnTo>
                  <a:lnTo>
                    <a:pt x="5880" y="1651"/>
                  </a:lnTo>
                  <a:lnTo>
                    <a:pt x="5896" y="1651"/>
                  </a:lnTo>
                  <a:lnTo>
                    <a:pt x="5909" y="1651"/>
                  </a:lnTo>
                  <a:lnTo>
                    <a:pt x="5919" y="1651"/>
                  </a:lnTo>
                  <a:lnTo>
                    <a:pt x="5919" y="1653"/>
                  </a:lnTo>
                  <a:lnTo>
                    <a:pt x="5921" y="1661"/>
                  </a:lnTo>
                  <a:lnTo>
                    <a:pt x="5925" y="1666"/>
                  </a:lnTo>
                  <a:lnTo>
                    <a:pt x="5932" y="1668"/>
                  </a:lnTo>
                  <a:lnTo>
                    <a:pt x="5944" y="1672"/>
                  </a:lnTo>
                  <a:lnTo>
                    <a:pt x="5957" y="1674"/>
                  </a:lnTo>
                  <a:lnTo>
                    <a:pt x="5992" y="1682"/>
                  </a:lnTo>
                  <a:lnTo>
                    <a:pt x="6028" y="1686"/>
                  </a:lnTo>
                  <a:lnTo>
                    <a:pt x="6067" y="1689"/>
                  </a:lnTo>
                  <a:lnTo>
                    <a:pt x="6103" y="1689"/>
                  </a:lnTo>
                  <a:lnTo>
                    <a:pt x="6138" y="1684"/>
                  </a:lnTo>
                  <a:lnTo>
                    <a:pt x="6151" y="1678"/>
                  </a:lnTo>
                  <a:lnTo>
                    <a:pt x="6165" y="1672"/>
                  </a:lnTo>
                  <a:lnTo>
                    <a:pt x="6176" y="1662"/>
                  </a:lnTo>
                  <a:lnTo>
                    <a:pt x="6184" y="1651"/>
                  </a:lnTo>
                  <a:lnTo>
                    <a:pt x="6228" y="1651"/>
                  </a:lnTo>
                  <a:lnTo>
                    <a:pt x="6269" y="1651"/>
                  </a:lnTo>
                  <a:lnTo>
                    <a:pt x="6307" y="1651"/>
                  </a:lnTo>
                  <a:lnTo>
                    <a:pt x="6351" y="1651"/>
                  </a:lnTo>
                  <a:lnTo>
                    <a:pt x="6359" y="1641"/>
                  </a:lnTo>
                  <a:lnTo>
                    <a:pt x="6363" y="1636"/>
                  </a:lnTo>
                  <a:lnTo>
                    <a:pt x="6365" y="1630"/>
                  </a:lnTo>
                  <a:lnTo>
                    <a:pt x="6365" y="1620"/>
                  </a:lnTo>
                  <a:lnTo>
                    <a:pt x="6390" y="1620"/>
                  </a:lnTo>
                  <a:lnTo>
                    <a:pt x="6411" y="1620"/>
                  </a:lnTo>
                  <a:lnTo>
                    <a:pt x="6430" y="1620"/>
                  </a:lnTo>
                  <a:lnTo>
                    <a:pt x="6447" y="1620"/>
                  </a:lnTo>
                  <a:lnTo>
                    <a:pt x="6455" y="1622"/>
                  </a:lnTo>
                  <a:lnTo>
                    <a:pt x="6459" y="1628"/>
                  </a:lnTo>
                  <a:lnTo>
                    <a:pt x="6461" y="1634"/>
                  </a:lnTo>
                  <a:lnTo>
                    <a:pt x="6461" y="1636"/>
                  </a:lnTo>
                  <a:lnTo>
                    <a:pt x="6484" y="1645"/>
                  </a:lnTo>
                  <a:lnTo>
                    <a:pt x="6507" y="1651"/>
                  </a:lnTo>
                  <a:lnTo>
                    <a:pt x="6532" y="1653"/>
                  </a:lnTo>
                  <a:lnTo>
                    <a:pt x="6557" y="1653"/>
                  </a:lnTo>
                  <a:lnTo>
                    <a:pt x="6580" y="1651"/>
                  </a:lnTo>
                  <a:lnTo>
                    <a:pt x="6607" y="1647"/>
                  </a:lnTo>
                  <a:lnTo>
                    <a:pt x="6653" y="1636"/>
                  </a:lnTo>
                  <a:lnTo>
                    <a:pt x="6653" y="1634"/>
                  </a:lnTo>
                  <a:lnTo>
                    <a:pt x="6653" y="1628"/>
                  </a:lnTo>
                  <a:lnTo>
                    <a:pt x="6653" y="1622"/>
                  </a:lnTo>
                  <a:lnTo>
                    <a:pt x="6653" y="1620"/>
                  </a:lnTo>
                  <a:lnTo>
                    <a:pt x="6724" y="1620"/>
                  </a:lnTo>
                  <a:lnTo>
                    <a:pt x="6724" y="1618"/>
                  </a:lnTo>
                  <a:lnTo>
                    <a:pt x="6724" y="1614"/>
                  </a:lnTo>
                  <a:lnTo>
                    <a:pt x="6724" y="1605"/>
                  </a:lnTo>
                  <a:lnTo>
                    <a:pt x="6753" y="1607"/>
                  </a:lnTo>
                  <a:lnTo>
                    <a:pt x="6776" y="1609"/>
                  </a:lnTo>
                  <a:lnTo>
                    <a:pt x="6799" y="1612"/>
                  </a:lnTo>
                  <a:lnTo>
                    <a:pt x="6818" y="1614"/>
                  </a:lnTo>
                  <a:lnTo>
                    <a:pt x="6835" y="1616"/>
                  </a:lnTo>
                  <a:lnTo>
                    <a:pt x="6851" y="1616"/>
                  </a:lnTo>
                  <a:lnTo>
                    <a:pt x="6876" y="1618"/>
                  </a:lnTo>
                  <a:lnTo>
                    <a:pt x="6895" y="1620"/>
                  </a:lnTo>
                  <a:lnTo>
                    <a:pt x="6908" y="1620"/>
                  </a:lnTo>
                  <a:lnTo>
                    <a:pt x="6918" y="1620"/>
                  </a:lnTo>
                  <a:lnTo>
                    <a:pt x="6927" y="1620"/>
                  </a:lnTo>
                  <a:lnTo>
                    <a:pt x="6935" y="1632"/>
                  </a:lnTo>
                  <a:lnTo>
                    <a:pt x="6947" y="1641"/>
                  </a:lnTo>
                  <a:lnTo>
                    <a:pt x="6972" y="1657"/>
                  </a:lnTo>
                  <a:lnTo>
                    <a:pt x="7004" y="1670"/>
                  </a:lnTo>
                  <a:lnTo>
                    <a:pt x="7041" y="1678"/>
                  </a:lnTo>
                  <a:lnTo>
                    <a:pt x="7075" y="1684"/>
                  </a:lnTo>
                  <a:lnTo>
                    <a:pt x="7110" y="1689"/>
                  </a:lnTo>
                  <a:lnTo>
                    <a:pt x="7143" y="1693"/>
                  </a:lnTo>
                  <a:lnTo>
                    <a:pt x="7168" y="1699"/>
                  </a:lnTo>
                  <a:lnTo>
                    <a:pt x="7168" y="1701"/>
                  </a:lnTo>
                  <a:lnTo>
                    <a:pt x="7170" y="1709"/>
                  </a:lnTo>
                  <a:lnTo>
                    <a:pt x="7173" y="1714"/>
                  </a:lnTo>
                  <a:lnTo>
                    <a:pt x="7181" y="1716"/>
                  </a:lnTo>
                  <a:lnTo>
                    <a:pt x="7193" y="1716"/>
                  </a:lnTo>
                  <a:lnTo>
                    <a:pt x="7206" y="1716"/>
                  </a:lnTo>
                  <a:lnTo>
                    <a:pt x="7221" y="1716"/>
                  </a:lnTo>
                  <a:lnTo>
                    <a:pt x="7241" y="1716"/>
                  </a:lnTo>
                  <a:lnTo>
                    <a:pt x="7243" y="1718"/>
                  </a:lnTo>
                  <a:lnTo>
                    <a:pt x="7246" y="1722"/>
                  </a:lnTo>
                  <a:lnTo>
                    <a:pt x="7252" y="1732"/>
                  </a:lnTo>
                  <a:lnTo>
                    <a:pt x="7269" y="1732"/>
                  </a:lnTo>
                  <a:lnTo>
                    <a:pt x="7287" y="1728"/>
                  </a:lnTo>
                  <a:lnTo>
                    <a:pt x="7294" y="1724"/>
                  </a:lnTo>
                  <a:lnTo>
                    <a:pt x="7302" y="1718"/>
                  </a:lnTo>
                  <a:lnTo>
                    <a:pt x="7308" y="1711"/>
                  </a:lnTo>
                  <a:lnTo>
                    <a:pt x="7312" y="1699"/>
                  </a:lnTo>
                  <a:lnTo>
                    <a:pt x="7329" y="1693"/>
                  </a:lnTo>
                  <a:lnTo>
                    <a:pt x="7346" y="1686"/>
                  </a:lnTo>
                  <a:lnTo>
                    <a:pt x="7389" y="1666"/>
                  </a:lnTo>
                  <a:lnTo>
                    <a:pt x="7406" y="1655"/>
                  </a:lnTo>
                  <a:lnTo>
                    <a:pt x="7425" y="1643"/>
                  </a:lnTo>
                  <a:lnTo>
                    <a:pt x="7437" y="1632"/>
                  </a:lnTo>
                  <a:lnTo>
                    <a:pt x="7444" y="1620"/>
                  </a:lnTo>
                  <a:lnTo>
                    <a:pt x="7467" y="1620"/>
                  </a:lnTo>
                  <a:lnTo>
                    <a:pt x="7487" y="1620"/>
                  </a:lnTo>
                  <a:lnTo>
                    <a:pt x="7521" y="1616"/>
                  </a:lnTo>
                  <a:lnTo>
                    <a:pt x="7538" y="1612"/>
                  </a:lnTo>
                  <a:lnTo>
                    <a:pt x="7554" y="1607"/>
                  </a:lnTo>
                  <a:lnTo>
                    <a:pt x="7571" y="1599"/>
                  </a:lnTo>
                  <a:lnTo>
                    <a:pt x="7588" y="1589"/>
                  </a:lnTo>
                  <a:lnTo>
                    <a:pt x="7663" y="1589"/>
                  </a:lnTo>
                  <a:lnTo>
                    <a:pt x="7738" y="1591"/>
                  </a:lnTo>
                  <a:lnTo>
                    <a:pt x="7815" y="1595"/>
                  </a:lnTo>
                  <a:lnTo>
                    <a:pt x="7888" y="1605"/>
                  </a:lnTo>
                  <a:lnTo>
                    <a:pt x="7901" y="1616"/>
                  </a:lnTo>
                  <a:lnTo>
                    <a:pt x="7917" y="1626"/>
                  </a:lnTo>
                  <a:lnTo>
                    <a:pt x="7936" y="1634"/>
                  </a:lnTo>
                  <a:lnTo>
                    <a:pt x="7961" y="1636"/>
                  </a:lnTo>
                  <a:lnTo>
                    <a:pt x="7961" y="1634"/>
                  </a:lnTo>
                  <a:lnTo>
                    <a:pt x="7961" y="1630"/>
                  </a:lnTo>
                  <a:lnTo>
                    <a:pt x="7961" y="1620"/>
                  </a:lnTo>
                  <a:lnTo>
                    <a:pt x="7971" y="1618"/>
                  </a:lnTo>
                  <a:lnTo>
                    <a:pt x="7978" y="1612"/>
                  </a:lnTo>
                  <a:lnTo>
                    <a:pt x="7988" y="1601"/>
                  </a:lnTo>
                  <a:lnTo>
                    <a:pt x="7998" y="1589"/>
                  </a:lnTo>
                  <a:lnTo>
                    <a:pt x="8032" y="1589"/>
                  </a:lnTo>
                  <a:lnTo>
                    <a:pt x="8067" y="1593"/>
                  </a:lnTo>
                  <a:lnTo>
                    <a:pt x="8084" y="1597"/>
                  </a:lnTo>
                  <a:lnTo>
                    <a:pt x="8101" y="1601"/>
                  </a:lnTo>
                  <a:lnTo>
                    <a:pt x="8115" y="1609"/>
                  </a:lnTo>
                  <a:lnTo>
                    <a:pt x="8128" y="1620"/>
                  </a:lnTo>
                  <a:lnTo>
                    <a:pt x="8153" y="1620"/>
                  </a:lnTo>
                  <a:lnTo>
                    <a:pt x="8172" y="1620"/>
                  </a:lnTo>
                  <a:lnTo>
                    <a:pt x="8192" y="1620"/>
                  </a:lnTo>
                  <a:lnTo>
                    <a:pt x="8207" y="1620"/>
                  </a:lnTo>
                  <a:lnTo>
                    <a:pt x="8232" y="1620"/>
                  </a:lnTo>
                  <a:lnTo>
                    <a:pt x="8257" y="1620"/>
                  </a:lnTo>
                  <a:lnTo>
                    <a:pt x="8276" y="1620"/>
                  </a:lnTo>
                  <a:lnTo>
                    <a:pt x="8299" y="1620"/>
                  </a:lnTo>
                  <a:lnTo>
                    <a:pt x="8324" y="1620"/>
                  </a:lnTo>
                  <a:lnTo>
                    <a:pt x="8341" y="1620"/>
                  </a:lnTo>
                  <a:lnTo>
                    <a:pt x="8357" y="1620"/>
                  </a:lnTo>
                  <a:lnTo>
                    <a:pt x="8357" y="1618"/>
                  </a:lnTo>
                  <a:lnTo>
                    <a:pt x="8357" y="1614"/>
                  </a:lnTo>
                  <a:lnTo>
                    <a:pt x="8357" y="1605"/>
                  </a:lnTo>
                  <a:lnTo>
                    <a:pt x="8393" y="1605"/>
                  </a:lnTo>
                  <a:lnTo>
                    <a:pt x="8412" y="1605"/>
                  </a:lnTo>
                  <a:lnTo>
                    <a:pt x="8436" y="1605"/>
                  </a:lnTo>
                  <a:lnTo>
                    <a:pt x="8457" y="1605"/>
                  </a:lnTo>
                  <a:lnTo>
                    <a:pt x="8478" y="1605"/>
                  </a:lnTo>
                  <a:lnTo>
                    <a:pt x="8480" y="1595"/>
                  </a:lnTo>
                  <a:lnTo>
                    <a:pt x="8484" y="1589"/>
                  </a:lnTo>
                  <a:lnTo>
                    <a:pt x="8487" y="1584"/>
                  </a:lnTo>
                  <a:lnTo>
                    <a:pt x="8489" y="1574"/>
                  </a:lnTo>
                  <a:lnTo>
                    <a:pt x="8499" y="1574"/>
                  </a:lnTo>
                  <a:lnTo>
                    <a:pt x="8512" y="1574"/>
                  </a:lnTo>
                  <a:lnTo>
                    <a:pt x="8528" y="1574"/>
                  </a:lnTo>
                  <a:lnTo>
                    <a:pt x="8537" y="1574"/>
                  </a:lnTo>
                  <a:lnTo>
                    <a:pt x="8539" y="1572"/>
                  </a:lnTo>
                  <a:lnTo>
                    <a:pt x="8543" y="1566"/>
                  </a:lnTo>
                  <a:lnTo>
                    <a:pt x="8547" y="1559"/>
                  </a:lnTo>
                  <a:lnTo>
                    <a:pt x="8549" y="1557"/>
                  </a:lnTo>
                  <a:lnTo>
                    <a:pt x="8622" y="1557"/>
                  </a:lnTo>
                  <a:lnTo>
                    <a:pt x="8635" y="1568"/>
                  </a:lnTo>
                  <a:lnTo>
                    <a:pt x="8647" y="1576"/>
                  </a:lnTo>
                  <a:lnTo>
                    <a:pt x="8672" y="1587"/>
                  </a:lnTo>
                  <a:lnTo>
                    <a:pt x="8697" y="1595"/>
                  </a:lnTo>
                  <a:lnTo>
                    <a:pt x="8714" y="1599"/>
                  </a:lnTo>
                  <a:lnTo>
                    <a:pt x="8729" y="1605"/>
                  </a:lnTo>
                  <a:lnTo>
                    <a:pt x="8729" y="1607"/>
                  </a:lnTo>
                  <a:lnTo>
                    <a:pt x="8729" y="1612"/>
                  </a:lnTo>
                  <a:lnTo>
                    <a:pt x="8729" y="1620"/>
                  </a:lnTo>
                  <a:lnTo>
                    <a:pt x="8801" y="1620"/>
                  </a:lnTo>
                  <a:lnTo>
                    <a:pt x="8810" y="1609"/>
                  </a:lnTo>
                  <a:lnTo>
                    <a:pt x="8818" y="1601"/>
                  </a:lnTo>
                  <a:lnTo>
                    <a:pt x="8826" y="1597"/>
                  </a:lnTo>
                  <a:lnTo>
                    <a:pt x="8833" y="1593"/>
                  </a:lnTo>
                  <a:lnTo>
                    <a:pt x="8850" y="1589"/>
                  </a:lnTo>
                  <a:lnTo>
                    <a:pt x="8862" y="1589"/>
                  </a:lnTo>
                  <a:lnTo>
                    <a:pt x="8874" y="1589"/>
                  </a:lnTo>
                  <a:lnTo>
                    <a:pt x="8874" y="1580"/>
                  </a:lnTo>
                  <a:lnTo>
                    <a:pt x="8875" y="1572"/>
                  </a:lnTo>
                  <a:lnTo>
                    <a:pt x="8879" y="1566"/>
                  </a:lnTo>
                  <a:lnTo>
                    <a:pt x="8883" y="1561"/>
                  </a:lnTo>
                  <a:lnTo>
                    <a:pt x="8893" y="1557"/>
                  </a:lnTo>
                  <a:lnTo>
                    <a:pt x="8910" y="1557"/>
                  </a:lnTo>
                  <a:lnTo>
                    <a:pt x="8912" y="1555"/>
                  </a:lnTo>
                  <a:lnTo>
                    <a:pt x="8916" y="1549"/>
                  </a:lnTo>
                  <a:lnTo>
                    <a:pt x="8920" y="1543"/>
                  </a:lnTo>
                  <a:lnTo>
                    <a:pt x="8922" y="1541"/>
                  </a:lnTo>
                  <a:lnTo>
                    <a:pt x="8929" y="1532"/>
                  </a:lnTo>
                  <a:lnTo>
                    <a:pt x="8937" y="1528"/>
                  </a:lnTo>
                  <a:lnTo>
                    <a:pt x="8943" y="1526"/>
                  </a:lnTo>
                  <a:lnTo>
                    <a:pt x="8945" y="1526"/>
                  </a:lnTo>
                  <a:lnTo>
                    <a:pt x="8954" y="1516"/>
                  </a:lnTo>
                  <a:lnTo>
                    <a:pt x="8958" y="1509"/>
                  </a:lnTo>
                  <a:lnTo>
                    <a:pt x="8962" y="1503"/>
                  </a:lnTo>
                  <a:lnTo>
                    <a:pt x="8970" y="1493"/>
                  </a:lnTo>
                  <a:lnTo>
                    <a:pt x="8972" y="1491"/>
                  </a:lnTo>
                  <a:lnTo>
                    <a:pt x="8977" y="1485"/>
                  </a:lnTo>
                  <a:lnTo>
                    <a:pt x="8985" y="1480"/>
                  </a:lnTo>
                  <a:lnTo>
                    <a:pt x="8993" y="1478"/>
                  </a:lnTo>
                  <a:lnTo>
                    <a:pt x="8993" y="1476"/>
                  </a:lnTo>
                  <a:lnTo>
                    <a:pt x="8993" y="1472"/>
                  </a:lnTo>
                  <a:lnTo>
                    <a:pt x="8993" y="1460"/>
                  </a:lnTo>
                  <a:lnTo>
                    <a:pt x="9012" y="1459"/>
                  </a:lnTo>
                  <a:lnTo>
                    <a:pt x="9027" y="1451"/>
                  </a:lnTo>
                  <a:lnTo>
                    <a:pt x="9043" y="1441"/>
                  </a:lnTo>
                  <a:lnTo>
                    <a:pt x="9054" y="1430"/>
                  </a:lnTo>
                  <a:lnTo>
                    <a:pt x="9054" y="1393"/>
                  </a:lnTo>
                  <a:lnTo>
                    <a:pt x="9054" y="1357"/>
                  </a:lnTo>
                  <a:lnTo>
                    <a:pt x="9054" y="1316"/>
                  </a:lnTo>
                  <a:lnTo>
                    <a:pt x="9054" y="1270"/>
                  </a:lnTo>
                  <a:lnTo>
                    <a:pt x="9062" y="1270"/>
                  </a:lnTo>
                  <a:lnTo>
                    <a:pt x="9066" y="1268"/>
                  </a:lnTo>
                  <a:lnTo>
                    <a:pt x="9069" y="1264"/>
                  </a:lnTo>
                  <a:lnTo>
                    <a:pt x="9077" y="1255"/>
                  </a:lnTo>
                  <a:lnTo>
                    <a:pt x="9077" y="1216"/>
                  </a:lnTo>
                  <a:lnTo>
                    <a:pt x="9077" y="1174"/>
                  </a:lnTo>
                  <a:lnTo>
                    <a:pt x="9077" y="1135"/>
                  </a:lnTo>
                  <a:lnTo>
                    <a:pt x="9077" y="1097"/>
                  </a:lnTo>
                  <a:lnTo>
                    <a:pt x="9069" y="1085"/>
                  </a:lnTo>
                  <a:lnTo>
                    <a:pt x="9066" y="1074"/>
                  </a:lnTo>
                  <a:lnTo>
                    <a:pt x="9060" y="1058"/>
                  </a:lnTo>
                  <a:lnTo>
                    <a:pt x="9054" y="1045"/>
                  </a:lnTo>
                  <a:lnTo>
                    <a:pt x="9050" y="1039"/>
                  </a:lnTo>
                  <a:lnTo>
                    <a:pt x="9041" y="1031"/>
                  </a:lnTo>
                  <a:lnTo>
                    <a:pt x="9033" y="1020"/>
                  </a:lnTo>
                  <a:lnTo>
                    <a:pt x="9027" y="1008"/>
                  </a:lnTo>
                  <a:lnTo>
                    <a:pt x="9018" y="981"/>
                  </a:lnTo>
                  <a:lnTo>
                    <a:pt x="9008" y="954"/>
                  </a:lnTo>
                  <a:lnTo>
                    <a:pt x="9002" y="939"/>
                  </a:lnTo>
                  <a:lnTo>
                    <a:pt x="8993" y="920"/>
                  </a:lnTo>
                  <a:lnTo>
                    <a:pt x="8993" y="910"/>
                  </a:lnTo>
                  <a:lnTo>
                    <a:pt x="8993" y="904"/>
                  </a:lnTo>
                  <a:lnTo>
                    <a:pt x="8993" y="899"/>
                  </a:lnTo>
                  <a:lnTo>
                    <a:pt x="8993" y="887"/>
                  </a:lnTo>
                  <a:lnTo>
                    <a:pt x="9002" y="879"/>
                  </a:lnTo>
                  <a:lnTo>
                    <a:pt x="9006" y="876"/>
                  </a:lnTo>
                  <a:lnTo>
                    <a:pt x="9010" y="874"/>
                  </a:lnTo>
                  <a:lnTo>
                    <a:pt x="9018" y="874"/>
                  </a:lnTo>
                  <a:lnTo>
                    <a:pt x="9018" y="839"/>
                  </a:lnTo>
                  <a:lnTo>
                    <a:pt x="9018" y="810"/>
                  </a:lnTo>
                  <a:lnTo>
                    <a:pt x="9018" y="779"/>
                  </a:lnTo>
                  <a:lnTo>
                    <a:pt x="9018" y="747"/>
                  </a:lnTo>
                  <a:lnTo>
                    <a:pt x="9027" y="743"/>
                  </a:lnTo>
                  <a:lnTo>
                    <a:pt x="9035" y="737"/>
                  </a:lnTo>
                  <a:lnTo>
                    <a:pt x="9045" y="731"/>
                  </a:lnTo>
                  <a:lnTo>
                    <a:pt x="9054" y="729"/>
                  </a:lnTo>
                  <a:lnTo>
                    <a:pt x="9054" y="727"/>
                  </a:lnTo>
                  <a:lnTo>
                    <a:pt x="9056" y="720"/>
                  </a:lnTo>
                  <a:lnTo>
                    <a:pt x="9060" y="710"/>
                  </a:lnTo>
                  <a:lnTo>
                    <a:pt x="9066" y="699"/>
                  </a:lnTo>
                  <a:lnTo>
                    <a:pt x="9068" y="699"/>
                  </a:lnTo>
                  <a:lnTo>
                    <a:pt x="9071" y="699"/>
                  </a:lnTo>
                  <a:lnTo>
                    <a:pt x="9075" y="699"/>
                  </a:lnTo>
                  <a:lnTo>
                    <a:pt x="9077" y="699"/>
                  </a:lnTo>
                  <a:lnTo>
                    <a:pt x="9079" y="685"/>
                  </a:lnTo>
                  <a:lnTo>
                    <a:pt x="9083" y="675"/>
                  </a:lnTo>
                  <a:lnTo>
                    <a:pt x="9087" y="668"/>
                  </a:lnTo>
                  <a:lnTo>
                    <a:pt x="9089" y="666"/>
                  </a:lnTo>
                  <a:lnTo>
                    <a:pt x="9098" y="656"/>
                  </a:lnTo>
                  <a:lnTo>
                    <a:pt x="9106" y="652"/>
                  </a:lnTo>
                  <a:lnTo>
                    <a:pt x="9112" y="650"/>
                  </a:lnTo>
                  <a:lnTo>
                    <a:pt x="9114" y="650"/>
                  </a:lnTo>
                  <a:lnTo>
                    <a:pt x="9121" y="635"/>
                  </a:lnTo>
                  <a:lnTo>
                    <a:pt x="9123" y="620"/>
                  </a:lnTo>
                  <a:lnTo>
                    <a:pt x="9125" y="602"/>
                  </a:lnTo>
                  <a:lnTo>
                    <a:pt x="9125" y="587"/>
                  </a:lnTo>
                  <a:lnTo>
                    <a:pt x="9125" y="577"/>
                  </a:lnTo>
                  <a:lnTo>
                    <a:pt x="9125" y="572"/>
                  </a:lnTo>
                  <a:lnTo>
                    <a:pt x="9125" y="566"/>
                  </a:lnTo>
                  <a:lnTo>
                    <a:pt x="9125" y="556"/>
                  </a:lnTo>
                  <a:lnTo>
                    <a:pt x="9127" y="556"/>
                  </a:lnTo>
                  <a:lnTo>
                    <a:pt x="9131" y="556"/>
                  </a:lnTo>
                  <a:lnTo>
                    <a:pt x="9135" y="556"/>
                  </a:lnTo>
                  <a:lnTo>
                    <a:pt x="9137" y="556"/>
                  </a:lnTo>
                  <a:lnTo>
                    <a:pt x="9137" y="545"/>
                  </a:lnTo>
                  <a:lnTo>
                    <a:pt x="9135" y="535"/>
                  </a:lnTo>
                  <a:lnTo>
                    <a:pt x="9131" y="522"/>
                  </a:lnTo>
                  <a:lnTo>
                    <a:pt x="9129" y="514"/>
                  </a:lnTo>
                  <a:lnTo>
                    <a:pt x="9127" y="502"/>
                  </a:lnTo>
                  <a:lnTo>
                    <a:pt x="9125" y="491"/>
                  </a:lnTo>
                  <a:lnTo>
                    <a:pt x="9125" y="475"/>
                  </a:lnTo>
                  <a:lnTo>
                    <a:pt x="9118" y="466"/>
                  </a:lnTo>
                  <a:lnTo>
                    <a:pt x="9114" y="462"/>
                  </a:lnTo>
                  <a:lnTo>
                    <a:pt x="9110" y="460"/>
                  </a:lnTo>
                  <a:lnTo>
                    <a:pt x="9102" y="460"/>
                  </a:lnTo>
                  <a:lnTo>
                    <a:pt x="9091" y="435"/>
                  </a:lnTo>
                  <a:lnTo>
                    <a:pt x="9077" y="410"/>
                  </a:lnTo>
                  <a:lnTo>
                    <a:pt x="9071" y="393"/>
                  </a:lnTo>
                  <a:lnTo>
                    <a:pt x="9064" y="375"/>
                  </a:lnTo>
                  <a:lnTo>
                    <a:pt x="9060" y="354"/>
                  </a:lnTo>
                  <a:lnTo>
                    <a:pt x="9054" y="333"/>
                  </a:lnTo>
                  <a:lnTo>
                    <a:pt x="9062" y="333"/>
                  </a:lnTo>
                  <a:lnTo>
                    <a:pt x="9069" y="333"/>
                  </a:lnTo>
                  <a:lnTo>
                    <a:pt x="9075" y="333"/>
                  </a:lnTo>
                  <a:lnTo>
                    <a:pt x="9077" y="333"/>
                  </a:lnTo>
                  <a:lnTo>
                    <a:pt x="9081" y="323"/>
                  </a:lnTo>
                  <a:lnTo>
                    <a:pt x="9085" y="314"/>
                  </a:lnTo>
                  <a:lnTo>
                    <a:pt x="9087" y="298"/>
                  </a:lnTo>
                  <a:lnTo>
                    <a:pt x="9089" y="291"/>
                  </a:lnTo>
                  <a:lnTo>
                    <a:pt x="9089" y="281"/>
                  </a:lnTo>
                  <a:lnTo>
                    <a:pt x="9089" y="269"/>
                  </a:lnTo>
                  <a:lnTo>
                    <a:pt x="9089" y="252"/>
                  </a:lnTo>
                  <a:lnTo>
                    <a:pt x="9098" y="252"/>
                  </a:lnTo>
                  <a:lnTo>
                    <a:pt x="9102" y="252"/>
                  </a:lnTo>
                  <a:lnTo>
                    <a:pt x="9106" y="252"/>
                  </a:lnTo>
                  <a:lnTo>
                    <a:pt x="9114" y="252"/>
                  </a:lnTo>
                  <a:lnTo>
                    <a:pt x="9114" y="250"/>
                  </a:lnTo>
                  <a:lnTo>
                    <a:pt x="9114" y="244"/>
                  </a:lnTo>
                  <a:lnTo>
                    <a:pt x="9114" y="239"/>
                  </a:lnTo>
                  <a:lnTo>
                    <a:pt x="9114" y="237"/>
                  </a:lnTo>
                  <a:lnTo>
                    <a:pt x="9116" y="237"/>
                  </a:lnTo>
                  <a:lnTo>
                    <a:pt x="9119" y="237"/>
                  </a:lnTo>
                  <a:lnTo>
                    <a:pt x="9123" y="237"/>
                  </a:lnTo>
                  <a:lnTo>
                    <a:pt x="9125" y="237"/>
                  </a:lnTo>
                  <a:lnTo>
                    <a:pt x="9131" y="214"/>
                  </a:lnTo>
                  <a:lnTo>
                    <a:pt x="9135" y="196"/>
                  </a:lnTo>
                  <a:lnTo>
                    <a:pt x="9131" y="179"/>
                  </a:lnTo>
                  <a:lnTo>
                    <a:pt x="9125" y="156"/>
                  </a:lnTo>
                  <a:lnTo>
                    <a:pt x="9123" y="156"/>
                  </a:lnTo>
                  <a:lnTo>
                    <a:pt x="9119" y="156"/>
                  </a:lnTo>
                  <a:lnTo>
                    <a:pt x="9116" y="156"/>
                  </a:lnTo>
                  <a:lnTo>
                    <a:pt x="9114" y="156"/>
                  </a:lnTo>
                  <a:lnTo>
                    <a:pt x="9114" y="148"/>
                  </a:lnTo>
                  <a:lnTo>
                    <a:pt x="9114" y="142"/>
                  </a:lnTo>
                  <a:lnTo>
                    <a:pt x="9114" y="137"/>
                  </a:lnTo>
                  <a:lnTo>
                    <a:pt x="9114" y="127"/>
                  </a:lnTo>
                  <a:lnTo>
                    <a:pt x="9121" y="116"/>
                  </a:lnTo>
                  <a:lnTo>
                    <a:pt x="9129" y="112"/>
                  </a:lnTo>
                  <a:lnTo>
                    <a:pt x="9135" y="110"/>
                  </a:lnTo>
                  <a:lnTo>
                    <a:pt x="9137" y="110"/>
                  </a:lnTo>
                  <a:lnTo>
                    <a:pt x="9141" y="94"/>
                  </a:lnTo>
                  <a:lnTo>
                    <a:pt x="9146" y="83"/>
                  </a:lnTo>
                  <a:lnTo>
                    <a:pt x="9150" y="73"/>
                  </a:lnTo>
                  <a:lnTo>
                    <a:pt x="9154" y="62"/>
                  </a:lnTo>
                  <a:lnTo>
                    <a:pt x="9158" y="52"/>
                  </a:lnTo>
                  <a:lnTo>
                    <a:pt x="9160" y="42"/>
                  </a:lnTo>
                  <a:lnTo>
                    <a:pt x="9162" y="31"/>
                  </a:lnTo>
                  <a:lnTo>
                    <a:pt x="9162" y="14"/>
                  </a:lnTo>
                  <a:lnTo>
                    <a:pt x="9150" y="8"/>
                  </a:lnTo>
                  <a:lnTo>
                    <a:pt x="9141" y="2"/>
                  </a:lnTo>
                  <a:lnTo>
                    <a:pt x="9141" y="0"/>
                  </a:lnTo>
                  <a:close/>
                </a:path>
              </a:pathLst>
            </a:custGeom>
            <a:blipFill dpi="0" rotWithShape="0">
              <a:blip r:embed="rId10" cstate="print"/>
              <a:srcRect/>
              <a:tile tx="0" ty="0" sx="100000" sy="100000" flip="none" algn="tl"/>
            </a:blipFill>
            <a:ln w="9525">
              <a:noFill/>
              <a:prstDash val="solid"/>
              <a:round/>
              <a:headEnd/>
              <a:tailEnd/>
            </a:ln>
            <a:effectLst>
              <a:outerShdw dist="35921" dir="2700000" algn="ctr" rotWithShape="0">
                <a:schemeClr val="folHlink"/>
              </a:outerShdw>
            </a:effectLst>
          </p:spPr>
          <p:txBody>
            <a:bodyPr/>
            <a:lstStyle/>
            <a:p>
              <a:pPr>
                <a:defRPr/>
              </a:pPr>
              <a:endParaRPr lang="en-US"/>
            </a:p>
          </p:txBody>
        </p:sp>
        <p:sp>
          <p:nvSpPr>
            <p:cNvPr id="47116" name="Text Box 10"/>
            <p:cNvSpPr txBox="1">
              <a:spLocks noChangeArrowheads="1"/>
            </p:cNvSpPr>
            <p:nvPr/>
          </p:nvSpPr>
          <p:spPr bwMode="gray">
            <a:xfrm>
              <a:off x="3055" y="698"/>
              <a:ext cx="2319" cy="1698"/>
            </a:xfrm>
            <a:prstGeom prst="rect">
              <a:avLst/>
            </a:prstGeom>
            <a:noFill/>
            <a:ln w="12700">
              <a:noFill/>
              <a:miter lim="800000"/>
              <a:headEnd/>
              <a:tailEnd/>
            </a:ln>
          </p:spPr>
          <p:txBody>
            <a:bodyPr>
              <a:spAutoFit/>
            </a:bodyPr>
            <a:lstStyle/>
            <a:p>
              <a:pPr algn="l" eaLnBrk="0" hangingPunct="0">
                <a:lnSpc>
                  <a:spcPct val="80000"/>
                </a:lnSpc>
              </a:pPr>
              <a:r>
                <a:rPr lang="en-US" sz="800" b="1">
                  <a:cs typeface="Arial" pitchFamily="34" charset="0"/>
                </a:rPr>
                <a:t>Don’t Worry About the Inverted Yield Curve</a:t>
              </a:r>
            </a:p>
            <a:p>
              <a:pPr algn="l" eaLnBrk="0" hangingPunct="0">
                <a:lnSpc>
                  <a:spcPct val="80000"/>
                </a:lnSpc>
              </a:pPr>
              <a:r>
                <a:rPr lang="en-US" sz="800">
                  <a:cs typeface="Arial" pitchFamily="34" charset="0"/>
                </a:rPr>
                <a:t>Past inversions of the yield curve occurred when monetary policy was very tight and short-term rates were high. There have been six recessions since 1961, and prior to each of them the yield curve inverted when the federal funds rate rose at least one full percentage point above nominal GDP growth, and 4.5 percentage points above the inflation rate.</a:t>
              </a:r>
            </a:p>
            <a:p>
              <a:pPr algn="l" eaLnBrk="0" hangingPunct="0">
                <a:lnSpc>
                  <a:spcPct val="80000"/>
                </a:lnSpc>
              </a:pPr>
              <a:r>
                <a:rPr lang="en-US" sz="800">
                  <a:cs typeface="Arial" pitchFamily="34" charset="0"/>
                </a:rPr>
                <a:t>Today, the federal funds rate is well below these trigger points. By either measure - nominal GDP growth or inflation - short-term interest rates are not too high. </a:t>
              </a:r>
              <a:r>
                <a:rPr lang="en-US" sz="800" b="1" i="1">
                  <a:cs typeface="Arial" pitchFamily="34" charset="0"/>
                </a:rPr>
                <a:t>The driving force behind the inverted yield curve is low long-term rates, which are not something to worry about.</a:t>
              </a:r>
            </a:p>
            <a:p>
              <a:pPr algn="l" eaLnBrk="0" hangingPunct="0">
                <a:lnSpc>
                  <a:spcPct val="80000"/>
                </a:lnSpc>
              </a:pPr>
              <a:r>
                <a:rPr lang="en-US" sz="800">
                  <a:cs typeface="Arial" pitchFamily="34" charset="0"/>
                </a:rPr>
                <a:t>				</a:t>
              </a:r>
              <a:r>
                <a:rPr lang="en-US" sz="800" i="1">
                  <a:cs typeface="Arial" pitchFamily="34" charset="0"/>
                </a:rPr>
                <a:t>- Brian Wesbury, Chief Economist, First Trust Portfolios, January 2007</a:t>
              </a:r>
            </a:p>
            <a:p>
              <a:pPr algn="l" eaLnBrk="0" hangingPunct="0">
                <a:lnSpc>
                  <a:spcPct val="80000"/>
                </a:lnSpc>
              </a:pPr>
              <a:endParaRPr lang="en-US" sz="800" i="1">
                <a:cs typeface="Arial" pitchFamily="34" charset="0"/>
              </a:endParaRPr>
            </a:p>
            <a:p>
              <a:pPr algn="l" eaLnBrk="0" hangingPunct="0">
                <a:lnSpc>
                  <a:spcPct val="80000"/>
                </a:lnSpc>
              </a:pPr>
              <a:r>
                <a:rPr lang="en-US" sz="800" b="1">
                  <a:solidFill>
                    <a:srgbClr val="000000"/>
                  </a:solidFill>
                  <a:cs typeface="Arial" pitchFamily="34" charset="0"/>
                </a:rPr>
                <a:t>CFO Survey Shows Sustained Optimism</a:t>
              </a:r>
            </a:p>
            <a:p>
              <a:pPr algn="l" eaLnBrk="0" hangingPunct="0">
                <a:lnSpc>
                  <a:spcPct val="80000"/>
                </a:lnSpc>
              </a:pPr>
              <a:r>
                <a:rPr lang="en-US" sz="800" b="1" i="1">
                  <a:solidFill>
                    <a:srgbClr val="000000"/>
                  </a:solidFill>
                  <a:cs typeface="Arial" pitchFamily="34" charset="0"/>
                </a:rPr>
                <a:t>Overall CFOs maintain a largely positive view about the economy and their companies’ prospects.</a:t>
              </a:r>
              <a:r>
                <a:rPr lang="en-US" sz="800">
                  <a:solidFill>
                    <a:srgbClr val="000000"/>
                  </a:solidFill>
                  <a:cs typeface="Arial" pitchFamily="34" charset="0"/>
                </a:rPr>
                <a:t> The CFO economic optimism index for the U.S. economy increased modestly to 69.2 in the fourth quarter from 67.6 in the third quarter. In the survey, CFOs gave high marks to Federal Reserve Chairman Ben Bernanke as he approached his first anniversary in office. Half ranked his overall performance as very good to excellent. </a:t>
              </a:r>
            </a:p>
            <a:p>
              <a:pPr algn="l" eaLnBrk="0" hangingPunct="0">
                <a:lnSpc>
                  <a:spcPct val="80000"/>
                </a:lnSpc>
              </a:pPr>
              <a:r>
                <a:rPr lang="en-US" sz="800">
                  <a:solidFill>
                    <a:srgbClr val="000000"/>
                  </a:solidFill>
                  <a:cs typeface="Arial" pitchFamily="34" charset="0"/>
                </a:rPr>
                <a:t>				- </a:t>
              </a:r>
              <a:r>
                <a:rPr lang="en-US" sz="800" i="1"/>
                <a:t>Baruch College and FEI CFO Survey, December 2006</a:t>
              </a:r>
            </a:p>
            <a:p>
              <a:pPr algn="l" eaLnBrk="0" hangingPunct="0">
                <a:lnSpc>
                  <a:spcPct val="80000"/>
                </a:lnSpc>
              </a:pPr>
              <a:endParaRPr lang="en-US" sz="800" i="1"/>
            </a:p>
            <a:p>
              <a:pPr algn="l" eaLnBrk="0" hangingPunct="0">
                <a:lnSpc>
                  <a:spcPct val="80000"/>
                </a:lnSpc>
              </a:pPr>
              <a:r>
                <a:rPr lang="en-US" sz="800" b="1">
                  <a:solidFill>
                    <a:srgbClr val="000000"/>
                  </a:solidFill>
                </a:rPr>
                <a:t>The Economic Outlook</a:t>
              </a:r>
            </a:p>
            <a:p>
              <a:pPr algn="l" eaLnBrk="0" hangingPunct="0">
                <a:lnSpc>
                  <a:spcPct val="80000"/>
                </a:lnSpc>
              </a:pPr>
              <a:r>
                <a:rPr lang="en-US" sz="800" b="1" i="1">
                  <a:solidFill>
                    <a:srgbClr val="000000"/>
                  </a:solidFill>
                </a:rPr>
                <a:t>Over the next year or so, the economy appears likely to expand at a moderate rate</a:t>
              </a:r>
              <a:r>
                <a:rPr lang="en-US" sz="800">
                  <a:solidFill>
                    <a:srgbClr val="000000"/>
                  </a:solidFill>
                </a:rPr>
                <a:t>, close to or modestly below the economy's long-run sustainable pace. Core inflation is expected to slow gradually from its recent level, reflecting the reduced impetus from high prices of energy and other commodities, contained inflation expectations, and perhaps further reductions in the rate of increase of shelter costs and some easing in the pressures on capital and labor resources.</a:t>
              </a:r>
            </a:p>
            <a:p>
              <a:pPr algn="l" eaLnBrk="0" hangingPunct="0">
                <a:lnSpc>
                  <a:spcPct val="80000"/>
                </a:lnSpc>
              </a:pPr>
              <a:r>
                <a:rPr lang="en-US" sz="800">
                  <a:solidFill>
                    <a:srgbClr val="000000"/>
                  </a:solidFill>
                </a:rPr>
                <a:t>				</a:t>
              </a:r>
              <a:r>
                <a:rPr lang="en-US" sz="800" i="1">
                  <a:solidFill>
                    <a:srgbClr val="000000"/>
                  </a:solidFill>
                  <a:cs typeface="Arial" pitchFamily="34" charset="0"/>
                </a:rPr>
                <a:t>- Ben Bernanke, Chairman, Federal Reserve Board, November </a:t>
              </a:r>
              <a:r>
                <a:rPr lang="en-US" sz="800" i="1"/>
                <a:t>2006</a:t>
              </a:r>
            </a:p>
            <a:p>
              <a:pPr algn="l" eaLnBrk="0" hangingPunct="0">
                <a:lnSpc>
                  <a:spcPct val="80000"/>
                </a:lnSpc>
              </a:pPr>
              <a:endParaRPr lang="en-US" sz="800" i="1">
                <a:solidFill>
                  <a:srgbClr val="000000"/>
                </a:solidFill>
              </a:endParaRPr>
            </a:p>
          </p:txBody>
        </p:sp>
      </p:grpSp>
      <p:sp>
        <p:nvSpPr>
          <p:cNvPr id="47114" name="Text Box 11"/>
          <p:cNvSpPr txBox="1">
            <a:spLocks noChangeArrowheads="1"/>
          </p:cNvSpPr>
          <p:nvPr>
            <p:custDataLst>
              <p:tags r:id="rId6"/>
            </p:custDataLst>
          </p:nvPr>
        </p:nvSpPr>
        <p:spPr bwMode="auto">
          <a:xfrm>
            <a:off x="2424113" y="6402388"/>
            <a:ext cx="6032500" cy="531812"/>
          </a:xfrm>
          <a:prstGeom prst="rect">
            <a:avLst/>
          </a:prstGeom>
          <a:noFill/>
          <a:ln w="12700">
            <a:noFill/>
            <a:miter lim="800000"/>
            <a:headEnd/>
            <a:tailEnd/>
          </a:ln>
        </p:spPr>
        <p:txBody>
          <a:bodyPr lIns="0" tIns="0" rIns="0" bIns="0" anchor="b">
            <a:spAutoFit/>
          </a:bodyPr>
          <a:lstStyle/>
          <a:p>
            <a:pPr marL="457200" indent="-457200" algn="l">
              <a:tabLst>
                <a:tab pos="457200" algn="l"/>
              </a:tabLst>
            </a:pPr>
            <a:r>
              <a:rPr lang="en-US" sz="700">
                <a:solidFill>
                  <a:srgbClr val="000000"/>
                </a:solidFill>
                <a:latin typeface="TimesNewRomanPSMT" charset="0"/>
              </a:rPr>
              <a:t>(1)	University of Michigan Survey of Consumer Sentiment, January 2007.</a:t>
            </a:r>
            <a:endParaRPr lang="en-US" sz="700"/>
          </a:p>
          <a:p>
            <a:pPr marL="457200" indent="-457200" algn="l">
              <a:tabLst>
                <a:tab pos="457200" algn="l"/>
              </a:tabLst>
            </a:pPr>
            <a:r>
              <a:rPr lang="en-US" sz="700">
                <a:solidFill>
                  <a:srgbClr val="000000"/>
                </a:solidFill>
                <a:latin typeface="TimesNewRomanPSMT" charset="0"/>
              </a:rPr>
              <a:t>Source:	Spreads data are from the Federal Reserve. </a:t>
            </a:r>
          </a:p>
          <a:p>
            <a:pPr marL="457200" indent="-457200" algn="l">
              <a:tabLst>
                <a:tab pos="457200" algn="l"/>
              </a:tabLst>
            </a:pPr>
            <a:r>
              <a:rPr lang="en-US" sz="700">
                <a:solidFill>
                  <a:srgbClr val="000000"/>
                </a:solidFill>
                <a:latin typeface="TimesNewRomanPSMT" charset="0"/>
              </a:rPr>
              <a:t>Note:	Light gray shaded areas indicate an inverted yield curve. </a:t>
            </a:r>
            <a:r>
              <a:rPr lang="en-US" sz="700"/>
              <a:t>Analysis incorporates 20-year Treasury data when 30-year Treasury data not available.</a:t>
            </a:r>
            <a:endParaRPr lang="en-US" sz="700">
              <a:solidFill>
                <a:srgbClr val="000000"/>
              </a:solidFill>
              <a:latin typeface="TimesNewRomanPSMT" charset="0"/>
            </a:endParaRPr>
          </a:p>
          <a:p>
            <a:pPr marL="457200" indent="-457200" algn="l">
              <a:tabLst>
                <a:tab pos="457200" algn="l"/>
              </a:tabLst>
            </a:pPr>
            <a:endParaRPr lang="en-US" sz="70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ctrTitle"/>
          </p:nvPr>
        </p:nvSpPr>
        <p:spPr>
          <a:xfrm>
            <a:off x="4775200" y="2641600"/>
            <a:ext cx="3921125" cy="1443038"/>
          </a:xfrm>
        </p:spPr>
        <p:txBody>
          <a:bodyPr/>
          <a:lstStyle/>
          <a:p>
            <a:r>
              <a:rPr lang="en-US" sz="2800" b="0" smtClean="0"/>
              <a:t>Pension and OPEBs</a:t>
            </a:r>
          </a:p>
        </p:txBody>
      </p:sp>
      <p:sp>
        <p:nvSpPr>
          <p:cNvPr id="48131" name="Slide Number Placeholder 2"/>
          <p:cNvSpPr>
            <a:spLocks noGrp="1"/>
          </p:cNvSpPr>
          <p:nvPr>
            <p:ph type="sldNum" sz="quarter" idx="10"/>
          </p:nvPr>
        </p:nvSpPr>
        <p:spPr>
          <a:noFill/>
        </p:spPr>
        <p:txBody>
          <a:bodyPr/>
          <a:lstStyle/>
          <a:p>
            <a:fld id="{86824C8D-FC1B-4B95-B490-29105FDBF174}" type="slidenum">
              <a:rPr smtClean="0"/>
              <a:pPr/>
              <a:t>41</a:t>
            </a:fld>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p:cNvSpPr>
            <a:spLocks noGrp="1"/>
          </p:cNvSpPr>
          <p:nvPr>
            <p:ph type="sldNum" sz="quarter" idx="10"/>
          </p:nvPr>
        </p:nvSpPr>
        <p:spPr>
          <a:noFill/>
        </p:spPr>
        <p:txBody>
          <a:bodyPr/>
          <a:lstStyle/>
          <a:p>
            <a:pPr defTabSz="950913"/>
            <a:fld id="{B72336AE-BA44-472A-9DF2-1C32076B5755}" type="slidenum">
              <a:rPr smtClean="0"/>
              <a:pPr defTabSz="950913"/>
              <a:t>42</a:t>
            </a:fld>
            <a:endParaRPr lang="en-US" smtClean="0"/>
          </a:p>
        </p:txBody>
      </p:sp>
      <p:pic>
        <p:nvPicPr>
          <p:cNvPr id="49155" name="Picture 2"/>
          <p:cNvPicPr>
            <a:picLocks noChangeAspect="1" noChangeArrowheads="1"/>
          </p:cNvPicPr>
          <p:nvPr/>
        </p:nvPicPr>
        <p:blipFill>
          <a:blip r:embed="rId9" cstate="print"/>
          <a:srcRect/>
          <a:stretch>
            <a:fillRect/>
          </a:stretch>
        </p:blipFill>
        <p:spPr bwMode="auto">
          <a:xfrm>
            <a:off x="911225" y="1485900"/>
            <a:ext cx="7321550" cy="4302125"/>
          </a:xfrm>
          <a:prstGeom prst="rect">
            <a:avLst/>
          </a:prstGeom>
          <a:noFill/>
          <a:ln w="12700">
            <a:noFill/>
            <a:miter lim="800000"/>
            <a:headEnd/>
            <a:tailEnd/>
          </a:ln>
        </p:spPr>
      </p:pic>
      <p:sp>
        <p:nvSpPr>
          <p:cNvPr id="49156" name="MASTER_ITEMTitle"/>
          <p:cNvSpPr>
            <a:spLocks noGrp="1" noChangeArrowheads="1"/>
          </p:cNvSpPr>
          <p:nvPr>
            <p:ph type="title"/>
            <p:custDataLst>
              <p:tags r:id="rId2"/>
            </p:custDataLst>
          </p:nvPr>
        </p:nvSpPr>
        <p:spPr>
          <a:xfrm>
            <a:off x="492125" y="44450"/>
            <a:ext cx="7072313" cy="822325"/>
          </a:xfrm>
        </p:spPr>
        <p:txBody>
          <a:bodyPr/>
          <a:lstStyle/>
          <a:p>
            <a:pPr eaLnBrk="1" hangingPunct="1">
              <a:lnSpc>
                <a:spcPct val="100000"/>
              </a:lnSpc>
            </a:pPr>
            <a:r>
              <a:rPr lang="en-US" smtClean="0"/>
              <a:t>Historical Details Regarding The Company’s Pension Plan</a:t>
            </a:r>
          </a:p>
        </p:txBody>
      </p:sp>
      <p:sp>
        <p:nvSpPr>
          <p:cNvPr id="49157" name="MASTER_ITEMObjectBox1"/>
          <p:cNvSpPr>
            <a:spLocks noChangeArrowheads="1"/>
          </p:cNvSpPr>
          <p:nvPr>
            <p:custDataLst>
              <p:tags r:id="rId3"/>
            </p:custDataLst>
          </p:nvPr>
        </p:nvSpPr>
        <p:spPr bwMode="auto">
          <a:xfrm>
            <a:off x="688975" y="1497013"/>
            <a:ext cx="7766050" cy="433228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b="1">
              <a:solidFill>
                <a:schemeClr val="accent1"/>
              </a:solidFill>
            </a:endParaRPr>
          </a:p>
        </p:txBody>
      </p:sp>
      <p:sp>
        <p:nvSpPr>
          <p:cNvPr id="49158" name="MASTER_ITEMObjectTitle1"/>
          <p:cNvSpPr>
            <a:spLocks noChangeArrowheads="1"/>
          </p:cNvSpPr>
          <p:nvPr>
            <p:custDataLst>
              <p:tags r:id="rId4"/>
            </p:custDataLst>
          </p:nvPr>
        </p:nvSpPr>
        <p:spPr bwMode="ltGray">
          <a:xfrm>
            <a:off x="688975" y="1220788"/>
            <a:ext cx="77660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The Company Pension Plan Details</a:t>
            </a:r>
            <a:endParaRPr lang="en-US" b="1" baseline="30000">
              <a:solidFill>
                <a:schemeClr val="bg1"/>
              </a:solidFill>
            </a:endParaRPr>
          </a:p>
        </p:txBody>
      </p:sp>
      <p:sp>
        <p:nvSpPr>
          <p:cNvPr id="49159" name="Text Box 6"/>
          <p:cNvSpPr txBox="1">
            <a:spLocks noChangeArrowheads="1"/>
          </p:cNvSpPr>
          <p:nvPr>
            <p:custDataLst>
              <p:tags r:id="rId5"/>
            </p:custDataLst>
          </p:nvPr>
        </p:nvSpPr>
        <p:spPr bwMode="auto">
          <a:xfrm>
            <a:off x="685800" y="5859463"/>
            <a:ext cx="7772400" cy="10636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As per 10-K for year ending December 31, 2006.</a:t>
            </a:r>
          </a:p>
        </p:txBody>
      </p:sp>
      <p:sp>
        <p:nvSpPr>
          <p:cNvPr id="49160" name="MASTER_ITEMText1"/>
          <p:cNvSpPr>
            <a:spLocks noChangeArrowheads="1"/>
          </p:cNvSpPr>
          <p:nvPr>
            <p:custDataLst>
              <p:tags r:id="rId6"/>
            </p:custDataLst>
          </p:nvPr>
        </p:nvSpPr>
        <p:spPr bwMode="auto">
          <a:xfrm>
            <a:off x="688975" y="949325"/>
            <a:ext cx="7766050" cy="219075"/>
          </a:xfrm>
          <a:prstGeom prst="rect">
            <a:avLst/>
          </a:prstGeom>
          <a:noFill/>
          <a:ln w="9525">
            <a:noFill/>
            <a:miter lim="800000"/>
            <a:headEnd/>
            <a:tailEnd/>
          </a:ln>
        </p:spPr>
        <p:txBody>
          <a:bodyPr lIns="0" tIns="0" rIns="0" bIns="0"/>
          <a:lstStyle/>
          <a:p>
            <a:pPr algn="l" eaLnBrk="0" hangingPunct="0">
              <a:spcBef>
                <a:spcPct val="50000"/>
              </a:spcBef>
              <a:buClr>
                <a:schemeClr val="accent2"/>
              </a:buClr>
              <a:buFont typeface="Symbol" pitchFamily="18" charset="2"/>
              <a:buNone/>
            </a:pPr>
            <a:r>
              <a:rPr lang="en-US" sz="1300" b="1">
                <a:solidFill>
                  <a:schemeClr val="accent1"/>
                </a:solidFill>
              </a:rPr>
              <a:t>Publicly available information provides a GAAP/Economic view of the Company’s pension plan</a:t>
            </a:r>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4"/>
          <p:cNvSpPr>
            <a:spLocks noGrp="1"/>
          </p:cNvSpPr>
          <p:nvPr>
            <p:ph type="sldNum" sz="quarter" idx="10"/>
          </p:nvPr>
        </p:nvSpPr>
        <p:spPr>
          <a:noFill/>
        </p:spPr>
        <p:txBody>
          <a:bodyPr/>
          <a:lstStyle/>
          <a:p>
            <a:pPr defTabSz="950913"/>
            <a:fld id="{B71A27D3-D9D1-4FCD-88EB-77382EAE3082}" type="slidenum">
              <a:rPr smtClean="0"/>
              <a:pPr defTabSz="950913"/>
              <a:t>43</a:t>
            </a:fld>
            <a:endParaRPr lang="en-US" smtClean="0"/>
          </a:p>
        </p:txBody>
      </p:sp>
      <p:pic>
        <p:nvPicPr>
          <p:cNvPr id="50179" name="Picture 2"/>
          <p:cNvPicPr>
            <a:picLocks noChangeAspect="1" noChangeArrowheads="1"/>
          </p:cNvPicPr>
          <p:nvPr/>
        </p:nvPicPr>
        <p:blipFill>
          <a:blip r:embed="rId8" cstate="print"/>
          <a:srcRect/>
          <a:stretch>
            <a:fillRect/>
          </a:stretch>
        </p:blipFill>
        <p:spPr bwMode="auto">
          <a:xfrm>
            <a:off x="925513" y="1414463"/>
            <a:ext cx="7292975" cy="4364037"/>
          </a:xfrm>
          <a:prstGeom prst="rect">
            <a:avLst/>
          </a:prstGeom>
          <a:noFill/>
          <a:ln w="12700">
            <a:noFill/>
            <a:miter lim="800000"/>
            <a:headEnd/>
            <a:tailEnd/>
          </a:ln>
        </p:spPr>
      </p:pic>
      <p:sp>
        <p:nvSpPr>
          <p:cNvPr id="50180" name="MASTER_ITEMTitle"/>
          <p:cNvSpPr>
            <a:spLocks noGrp="1" noChangeArrowheads="1"/>
          </p:cNvSpPr>
          <p:nvPr>
            <p:ph type="title"/>
            <p:custDataLst>
              <p:tags r:id="rId2"/>
            </p:custDataLst>
          </p:nvPr>
        </p:nvSpPr>
        <p:spPr>
          <a:xfrm>
            <a:off x="457200" y="28575"/>
            <a:ext cx="7088188" cy="822325"/>
          </a:xfrm>
        </p:spPr>
        <p:txBody>
          <a:bodyPr/>
          <a:lstStyle/>
          <a:p>
            <a:pPr eaLnBrk="1" hangingPunct="1"/>
            <a:r>
              <a:rPr lang="en-US" smtClean="0"/>
              <a:t>There May be Considerable Volatility in the Value of The Company’s Pension Plan</a:t>
            </a:r>
          </a:p>
        </p:txBody>
      </p:sp>
      <p:sp>
        <p:nvSpPr>
          <p:cNvPr id="50181" name="MessageStatement"/>
          <p:cNvSpPr>
            <a:spLocks noChangeArrowheads="1"/>
          </p:cNvSpPr>
          <p:nvPr>
            <p:custDataLst>
              <p:tags r:id="rId3"/>
            </p:custDataLst>
          </p:nvPr>
        </p:nvSpPr>
        <p:spPr bwMode="gray">
          <a:xfrm>
            <a:off x="688975" y="5716588"/>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We estimate that the value of the Company’s pension and OPEB plans could decline by as much as $7.2 billion within one year.</a:t>
            </a:r>
          </a:p>
        </p:txBody>
      </p:sp>
      <p:sp>
        <p:nvSpPr>
          <p:cNvPr id="50182" name="Line 5"/>
          <p:cNvSpPr>
            <a:spLocks noChangeShapeType="1"/>
          </p:cNvSpPr>
          <p:nvPr/>
        </p:nvSpPr>
        <p:spPr bwMode="auto">
          <a:xfrm flipV="1">
            <a:off x="3694113" y="1639888"/>
            <a:ext cx="0" cy="3527425"/>
          </a:xfrm>
          <a:prstGeom prst="line">
            <a:avLst/>
          </a:prstGeom>
          <a:noFill/>
          <a:ln w="9525" cap="rnd">
            <a:solidFill>
              <a:schemeClr val="hlink"/>
            </a:solidFill>
            <a:prstDash val="sysDot"/>
            <a:round/>
            <a:headEnd/>
            <a:tailEnd/>
          </a:ln>
        </p:spPr>
        <p:txBody>
          <a:bodyPr wrap="none" anchor="ctr"/>
          <a:lstStyle/>
          <a:p>
            <a:endParaRPr lang="en-US"/>
          </a:p>
        </p:txBody>
      </p:sp>
      <p:sp>
        <p:nvSpPr>
          <p:cNvPr id="50183" name="Text Box 6"/>
          <p:cNvSpPr txBox="1">
            <a:spLocks noChangeArrowheads="1"/>
          </p:cNvSpPr>
          <p:nvPr/>
        </p:nvSpPr>
        <p:spPr bwMode="auto">
          <a:xfrm>
            <a:off x="2884488" y="1563688"/>
            <a:ext cx="812800" cy="501650"/>
          </a:xfrm>
          <a:prstGeom prst="rect">
            <a:avLst/>
          </a:prstGeom>
          <a:noFill/>
          <a:ln w="12700">
            <a:noFill/>
            <a:miter lim="800000"/>
            <a:headEnd/>
            <a:tailEnd/>
          </a:ln>
        </p:spPr>
        <p:txBody>
          <a:bodyPr>
            <a:spAutoFit/>
          </a:bodyPr>
          <a:lstStyle/>
          <a:p>
            <a:pPr algn="r"/>
            <a:r>
              <a:rPr lang="en-US" sz="900" b="1"/>
              <a:t>95th Percentile: </a:t>
            </a:r>
            <a:br>
              <a:rPr lang="en-US" sz="900" b="1"/>
            </a:br>
            <a:r>
              <a:rPr lang="en-US" sz="900" b="1"/>
              <a:t>-$7.2 billion</a:t>
            </a:r>
          </a:p>
        </p:txBody>
      </p:sp>
      <p:sp>
        <p:nvSpPr>
          <p:cNvPr id="50184" name="Text Box 7"/>
          <p:cNvSpPr txBox="1">
            <a:spLocks noChangeArrowheads="1"/>
          </p:cNvSpPr>
          <p:nvPr/>
        </p:nvSpPr>
        <p:spPr bwMode="auto">
          <a:xfrm>
            <a:off x="900113" y="982663"/>
            <a:ext cx="7591425" cy="274637"/>
          </a:xfrm>
          <a:prstGeom prst="rect">
            <a:avLst/>
          </a:prstGeom>
          <a:noFill/>
          <a:ln w="12700">
            <a:noFill/>
            <a:miter lim="800000"/>
            <a:headEnd/>
            <a:tailEnd/>
          </a:ln>
        </p:spPr>
        <p:txBody>
          <a:bodyPr wrap="none">
            <a:spAutoFit/>
          </a:bodyPr>
          <a:lstStyle/>
          <a:p>
            <a:r>
              <a:rPr lang="en-US" sz="1200" b="1" u="sng"/>
              <a:t>Frequency Distribution of Unexpected Change in Fair Market Value of Postretirement Plans ($ billions)</a:t>
            </a:r>
          </a:p>
        </p:txBody>
      </p:sp>
      <p:sp>
        <p:nvSpPr>
          <p:cNvPr id="50185" name="MASTER_ITEMText1"/>
          <p:cNvSpPr>
            <a:spLocks noGrp="1" noChangeArrowheads="1"/>
          </p:cNvSpPr>
          <p:nvPr>
            <p:ph type="body" idx="1"/>
            <p:custDataLst>
              <p:tags r:id="rId4"/>
            </p:custDataLst>
          </p:nvPr>
        </p:nvSpPr>
        <p:spPr>
          <a:xfrm>
            <a:off x="6016625" y="1476375"/>
            <a:ext cx="2792413" cy="1758950"/>
          </a:xfrm>
          <a:noFill/>
        </p:spPr>
        <p:txBody>
          <a:bodyPr/>
          <a:lstStyle/>
          <a:p>
            <a:pPr lvl="2"/>
            <a:r>
              <a:rPr lang="en-US" sz="1400" smtClean="0"/>
              <a:t>We use Monte-Carlo simulation to estimate the year-over-year change in net value of the Company’s pension liabilities and pension assets</a:t>
            </a:r>
          </a:p>
        </p:txBody>
      </p:sp>
      <p:pic>
        <p:nvPicPr>
          <p:cNvPr id="50186" name="Picture 9"/>
          <p:cNvPicPr>
            <a:picLocks noChangeAspect="1" noChangeArrowheads="1"/>
          </p:cNvPicPr>
          <p:nvPr/>
        </p:nvPicPr>
        <p:blipFill>
          <a:blip r:embed="rId9" cstate="print"/>
          <a:srcRect/>
          <a:stretch>
            <a:fillRect/>
          </a:stretch>
        </p:blipFill>
        <p:spPr bwMode="auto">
          <a:xfrm>
            <a:off x="6230938" y="2892425"/>
            <a:ext cx="2489200" cy="1101725"/>
          </a:xfrm>
          <a:prstGeom prst="rect">
            <a:avLst/>
          </a:prstGeom>
          <a:noFill/>
          <a:ln w="12700">
            <a:noFill/>
            <a:miter lim="800000"/>
            <a:headEnd/>
            <a:tailEnd/>
          </a:ln>
        </p:spPr>
      </p:pic>
      <p:sp>
        <p:nvSpPr>
          <p:cNvPr id="50187" name="Text Box 10"/>
          <p:cNvSpPr txBox="1">
            <a:spLocks noChangeArrowheads="1"/>
          </p:cNvSpPr>
          <p:nvPr>
            <p:custDataLst>
              <p:tags r:id="rId5"/>
            </p:custDataLst>
          </p:nvPr>
        </p:nvSpPr>
        <p:spPr bwMode="auto">
          <a:xfrm>
            <a:off x="2124075" y="6243638"/>
            <a:ext cx="6330950" cy="425450"/>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The model simulates interest rates an asset returns using historical estimates for volatility and correlation based on monthly data since 1960 for US Treasury yields, BBB corporate yields and the S&amp;P 500 index.  Analysis assumes that the Company’s pension and OPEB plans have a duration of 8 years.  Analysis assumes that the assets of the pension and other postretirement benefit plans are invested as per the ratios indicated in company filings.</a:t>
            </a:r>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0"/>
          </p:nvPr>
        </p:nvSpPr>
        <p:spPr>
          <a:noFill/>
        </p:spPr>
        <p:txBody>
          <a:bodyPr/>
          <a:lstStyle/>
          <a:p>
            <a:pPr defTabSz="950913"/>
            <a:fld id="{F0B7F154-0B64-49F0-A99A-D33ADB0DADBD}" type="slidenum">
              <a:rPr smtClean="0"/>
              <a:pPr defTabSz="950913"/>
              <a:t>44</a:t>
            </a:fld>
            <a:endParaRPr lang="en-US" smtClean="0"/>
          </a:p>
        </p:txBody>
      </p:sp>
      <p:pic>
        <p:nvPicPr>
          <p:cNvPr id="51203" name="Picture 2"/>
          <p:cNvPicPr>
            <a:picLocks noChangeAspect="1" noChangeArrowheads="1"/>
          </p:cNvPicPr>
          <p:nvPr/>
        </p:nvPicPr>
        <p:blipFill>
          <a:blip r:embed="rId13" cstate="print"/>
          <a:srcRect/>
          <a:stretch>
            <a:fillRect/>
          </a:stretch>
        </p:blipFill>
        <p:spPr bwMode="auto">
          <a:xfrm>
            <a:off x="4675188" y="3314700"/>
            <a:ext cx="4113212" cy="1828800"/>
          </a:xfrm>
          <a:prstGeom prst="rect">
            <a:avLst/>
          </a:prstGeom>
          <a:noFill/>
          <a:ln w="12700">
            <a:noFill/>
            <a:miter lim="800000"/>
            <a:headEnd/>
            <a:tailEnd/>
          </a:ln>
        </p:spPr>
      </p:pic>
      <p:pic>
        <p:nvPicPr>
          <p:cNvPr id="51204" name="Picture 3"/>
          <p:cNvPicPr>
            <a:picLocks noChangeAspect="1" noChangeArrowheads="1"/>
          </p:cNvPicPr>
          <p:nvPr/>
        </p:nvPicPr>
        <p:blipFill>
          <a:blip r:embed="rId14" cstate="print"/>
          <a:srcRect/>
          <a:stretch>
            <a:fillRect/>
          </a:stretch>
        </p:blipFill>
        <p:spPr bwMode="auto">
          <a:xfrm>
            <a:off x="341313" y="3314700"/>
            <a:ext cx="4113212" cy="1828800"/>
          </a:xfrm>
          <a:prstGeom prst="rect">
            <a:avLst/>
          </a:prstGeom>
          <a:noFill/>
          <a:ln w="12700">
            <a:noFill/>
            <a:miter lim="800000"/>
            <a:headEnd/>
            <a:tailEnd/>
          </a:ln>
        </p:spPr>
      </p:pic>
      <p:sp>
        <p:nvSpPr>
          <p:cNvPr id="51205" name="MessageStatement"/>
          <p:cNvSpPr>
            <a:spLocks noChangeArrowheads="1"/>
          </p:cNvSpPr>
          <p:nvPr/>
        </p:nvSpPr>
        <p:spPr bwMode="gray">
          <a:xfrm>
            <a:off x="685800" y="5815013"/>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 must balance free cash flow volatility with its overall economic exposure to interest rates.</a:t>
            </a:r>
          </a:p>
        </p:txBody>
      </p:sp>
      <p:sp>
        <p:nvSpPr>
          <p:cNvPr id="51206" name="Rectangle 5"/>
          <p:cNvSpPr>
            <a:spLocks noGrp="1" noChangeArrowheads="1"/>
          </p:cNvSpPr>
          <p:nvPr>
            <p:ph type="title"/>
          </p:nvPr>
        </p:nvSpPr>
        <p:spPr>
          <a:xfrm>
            <a:off x="473075" y="44450"/>
            <a:ext cx="7123113" cy="822325"/>
          </a:xfrm>
        </p:spPr>
        <p:txBody>
          <a:bodyPr/>
          <a:lstStyle/>
          <a:p>
            <a:pPr eaLnBrk="1" hangingPunct="1"/>
            <a:r>
              <a:rPr lang="en-US" sz="2200" smtClean="0"/>
              <a:t>The Company Can Add Floating Rate Exposure at the Corporate Level to Offset Pension Duration Risk</a:t>
            </a:r>
          </a:p>
        </p:txBody>
      </p:sp>
      <p:sp>
        <p:nvSpPr>
          <p:cNvPr id="51207" name="MASTER_ITEMObjectBox1"/>
          <p:cNvSpPr>
            <a:spLocks noChangeArrowheads="1"/>
          </p:cNvSpPr>
          <p:nvPr>
            <p:custDataLst>
              <p:tags r:id="rId2"/>
            </p:custDataLst>
          </p:nvPr>
        </p:nvSpPr>
        <p:spPr bwMode="auto">
          <a:xfrm>
            <a:off x="4610100" y="3289300"/>
            <a:ext cx="4252913" cy="18923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200" b="1">
              <a:solidFill>
                <a:schemeClr val="accent1"/>
              </a:solidFill>
            </a:endParaRPr>
          </a:p>
        </p:txBody>
      </p:sp>
      <p:sp>
        <p:nvSpPr>
          <p:cNvPr id="51208" name="MASTER_ITEMObjectTitle1"/>
          <p:cNvSpPr>
            <a:spLocks noChangeArrowheads="1"/>
          </p:cNvSpPr>
          <p:nvPr>
            <p:custDataLst>
              <p:tags r:id="rId3"/>
            </p:custDataLst>
          </p:nvPr>
        </p:nvSpPr>
        <p:spPr bwMode="ltGray">
          <a:xfrm>
            <a:off x="4610100" y="3046413"/>
            <a:ext cx="4252913"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Change in Economic Value</a:t>
            </a:r>
            <a:r>
              <a:rPr lang="en-US" sz="1200" b="1" baseline="30000">
                <a:solidFill>
                  <a:schemeClr val="bg1"/>
                </a:solidFill>
                <a:cs typeface="Arial" pitchFamily="34" charset="0"/>
              </a:rPr>
              <a:t>(3)</a:t>
            </a:r>
            <a:r>
              <a:rPr lang="en-US" sz="1200" b="1">
                <a:solidFill>
                  <a:schemeClr val="bg1"/>
                </a:solidFill>
                <a:cs typeface="Arial" pitchFamily="34" charset="0"/>
              </a:rPr>
              <a:t> for Next Twelve Months</a:t>
            </a:r>
          </a:p>
        </p:txBody>
      </p:sp>
      <p:sp>
        <p:nvSpPr>
          <p:cNvPr id="51209" name="Rectangle 8"/>
          <p:cNvSpPr>
            <a:spLocks noChangeArrowheads="1"/>
          </p:cNvSpPr>
          <p:nvPr/>
        </p:nvSpPr>
        <p:spPr bwMode="auto">
          <a:xfrm>
            <a:off x="4875213" y="3902075"/>
            <a:ext cx="3798887" cy="215900"/>
          </a:xfrm>
          <a:prstGeom prst="rect">
            <a:avLst/>
          </a:prstGeom>
          <a:noFill/>
          <a:ln w="12700">
            <a:solidFill>
              <a:srgbClr val="FF0000"/>
            </a:solidFill>
            <a:miter lim="800000"/>
            <a:headEnd/>
            <a:tailEnd/>
          </a:ln>
        </p:spPr>
        <p:txBody>
          <a:bodyPr wrap="none" anchor="ctr"/>
          <a:lstStyle/>
          <a:p>
            <a:endParaRPr lang="en-US"/>
          </a:p>
        </p:txBody>
      </p:sp>
      <p:sp>
        <p:nvSpPr>
          <p:cNvPr id="51210" name="Text Box 9"/>
          <p:cNvSpPr txBox="1">
            <a:spLocks noChangeArrowheads="1"/>
          </p:cNvSpPr>
          <p:nvPr>
            <p:custDataLst>
              <p:tags r:id="rId4"/>
            </p:custDataLst>
          </p:nvPr>
        </p:nvSpPr>
        <p:spPr bwMode="auto">
          <a:xfrm>
            <a:off x="668338" y="5226050"/>
            <a:ext cx="7769225" cy="531813"/>
          </a:xfrm>
          <a:prstGeom prst="rect">
            <a:avLst/>
          </a:prstGeom>
          <a:noFill/>
          <a:ln w="12700">
            <a:noFill/>
            <a:miter lim="800000"/>
            <a:headEnd/>
            <a:tailEnd/>
          </a:ln>
        </p:spPr>
        <p:txBody>
          <a:bodyPr lIns="0" tIns="0" rIns="0" bIns="0" anchor="b"/>
          <a:lstStyle/>
          <a:p>
            <a:pPr marL="342900" indent="-342900" algn="l">
              <a:tabLst>
                <a:tab pos="342900" algn="l"/>
              </a:tabLst>
            </a:pPr>
            <a:r>
              <a:rPr lang="en-US" sz="700"/>
              <a:t>Source:  Bloomberg, Company data, IBES. </a:t>
            </a:r>
          </a:p>
          <a:p>
            <a:pPr marL="342900" indent="-342900" algn="l">
              <a:tabLst>
                <a:tab pos="342900" algn="l"/>
              </a:tabLst>
            </a:pPr>
            <a:r>
              <a:rPr lang="en-US" sz="700"/>
              <a:t>Note:	Floating rate exposure is calculated as a percentage of total debt. </a:t>
            </a:r>
          </a:p>
          <a:p>
            <a:pPr marL="342900" indent="-342900" algn="l">
              <a:tabLst>
                <a:tab pos="342900" algn="l"/>
              </a:tabLst>
            </a:pPr>
            <a:r>
              <a:rPr lang="en-US" sz="700"/>
              <a:t>(1)	Forward EPS of $2.46 as per time-weighted average of IBES mean EPS estimates for December 2007 ($2.36) and December 2008 ($2.61).</a:t>
            </a:r>
          </a:p>
          <a:p>
            <a:pPr marL="342900" indent="-342900" algn="l">
              <a:tabLst>
                <a:tab pos="342900" algn="l"/>
              </a:tabLst>
            </a:pPr>
            <a:r>
              <a:rPr lang="en-US" sz="700"/>
              <a:t>(2)	Assumes next twelve months expected 3 months LIBOR to be 5.15% based on average forward rates. </a:t>
            </a:r>
          </a:p>
          <a:p>
            <a:pPr marL="342900" indent="-342900" algn="l">
              <a:tabLst>
                <a:tab pos="342900" algn="l"/>
              </a:tabLst>
            </a:pPr>
            <a:r>
              <a:rPr lang="en-US" sz="700"/>
              <a:t>(3)	Change in Economic Value incorporates mark-to-market of postretirement obligations and swaps resulting from the change in interest rates</a:t>
            </a:r>
          </a:p>
        </p:txBody>
      </p:sp>
      <p:sp>
        <p:nvSpPr>
          <p:cNvPr id="51211" name="MASTER_ITEMObjectBox1"/>
          <p:cNvSpPr>
            <a:spLocks noChangeArrowheads="1"/>
          </p:cNvSpPr>
          <p:nvPr>
            <p:custDataLst>
              <p:tags r:id="rId5"/>
            </p:custDataLst>
          </p:nvPr>
        </p:nvSpPr>
        <p:spPr bwMode="auto">
          <a:xfrm>
            <a:off x="276225" y="3289300"/>
            <a:ext cx="4252913" cy="18923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200" b="1">
              <a:solidFill>
                <a:schemeClr val="accent1"/>
              </a:solidFill>
            </a:endParaRPr>
          </a:p>
        </p:txBody>
      </p:sp>
      <p:sp>
        <p:nvSpPr>
          <p:cNvPr id="51212" name="MASTER_ITEMObjectTitle1"/>
          <p:cNvSpPr>
            <a:spLocks noChangeArrowheads="1"/>
          </p:cNvSpPr>
          <p:nvPr>
            <p:custDataLst>
              <p:tags r:id="rId6"/>
            </p:custDataLst>
          </p:nvPr>
        </p:nvSpPr>
        <p:spPr bwMode="ltGray">
          <a:xfrm>
            <a:off x="276225" y="3046413"/>
            <a:ext cx="4252913"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EPS Volatility for Next Twelve Months</a:t>
            </a:r>
          </a:p>
        </p:txBody>
      </p:sp>
      <p:sp>
        <p:nvSpPr>
          <p:cNvPr id="51213" name="Rectangle 12"/>
          <p:cNvSpPr>
            <a:spLocks noChangeArrowheads="1"/>
          </p:cNvSpPr>
          <p:nvPr/>
        </p:nvSpPr>
        <p:spPr bwMode="auto">
          <a:xfrm>
            <a:off x="541338" y="3902075"/>
            <a:ext cx="3751262" cy="215900"/>
          </a:xfrm>
          <a:prstGeom prst="rect">
            <a:avLst/>
          </a:prstGeom>
          <a:noFill/>
          <a:ln w="12700">
            <a:solidFill>
              <a:srgbClr val="FF0000"/>
            </a:solidFill>
            <a:miter lim="800000"/>
            <a:headEnd/>
            <a:tailEnd/>
          </a:ln>
        </p:spPr>
        <p:txBody>
          <a:bodyPr wrap="none" anchor="ctr"/>
          <a:lstStyle/>
          <a:p>
            <a:endParaRPr lang="en-US"/>
          </a:p>
        </p:txBody>
      </p:sp>
      <p:grpSp>
        <p:nvGrpSpPr>
          <p:cNvPr id="2" name="Group 13"/>
          <p:cNvGrpSpPr>
            <a:grpSpLocks/>
          </p:cNvGrpSpPr>
          <p:nvPr/>
        </p:nvGrpSpPr>
        <p:grpSpPr bwMode="auto">
          <a:xfrm>
            <a:off x="276225" y="2413000"/>
            <a:ext cx="8591550" cy="593725"/>
            <a:chOff x="168" y="620"/>
            <a:chExt cx="5412" cy="374"/>
          </a:xfrm>
        </p:grpSpPr>
        <p:sp>
          <p:nvSpPr>
            <p:cNvPr id="51218" name="MASTER_ITEMObjectBox1"/>
            <p:cNvSpPr>
              <a:spLocks noChangeArrowheads="1"/>
            </p:cNvSpPr>
            <p:nvPr>
              <p:custDataLst>
                <p:tags r:id="rId8"/>
              </p:custDataLst>
            </p:nvPr>
          </p:nvSpPr>
          <p:spPr bwMode="auto">
            <a:xfrm>
              <a:off x="171" y="778"/>
              <a:ext cx="5404" cy="216"/>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tabLst>
                  <a:tab pos="2171700" algn="l"/>
                </a:tabLst>
              </a:pPr>
              <a:endParaRPr lang="en-GB" sz="700"/>
            </a:p>
          </p:txBody>
        </p:sp>
        <p:sp>
          <p:nvSpPr>
            <p:cNvPr id="51219" name="Text Box 15"/>
            <p:cNvSpPr txBox="1">
              <a:spLocks noChangeArrowheads="1"/>
            </p:cNvSpPr>
            <p:nvPr>
              <p:custDataLst>
                <p:tags r:id="rId9"/>
              </p:custDataLst>
            </p:nvPr>
          </p:nvSpPr>
          <p:spPr bwMode="auto">
            <a:xfrm>
              <a:off x="187" y="808"/>
              <a:ext cx="5387" cy="154"/>
            </a:xfrm>
            <a:prstGeom prst="rect">
              <a:avLst/>
            </a:prstGeom>
            <a:noFill/>
            <a:ln w="12700">
              <a:noFill/>
              <a:miter lim="800000"/>
              <a:headEnd/>
              <a:tailEnd/>
            </a:ln>
          </p:spPr>
          <p:txBody>
            <a:bodyPr lIns="0" tIns="0" rIns="0" bIns="0">
              <a:spAutoFit/>
            </a:bodyPr>
            <a:lstStyle/>
            <a:p>
              <a:pPr algn="l">
                <a:tabLst>
                  <a:tab pos="2228850" algn="l"/>
                  <a:tab pos="2286000" algn="l"/>
                  <a:tab pos="3660775" algn="l"/>
                  <a:tab pos="4575175" algn="l"/>
                  <a:tab pos="6396038" algn="l"/>
                </a:tabLst>
              </a:pPr>
              <a:r>
                <a:rPr lang="en-US" sz="800"/>
                <a:t>Forward EPS Estimate: </a:t>
              </a:r>
              <a:r>
                <a:rPr lang="en-US" sz="800" baseline="30000"/>
                <a:t>(1)</a:t>
              </a:r>
              <a:r>
                <a:rPr lang="en-US" sz="800"/>
                <a:t>		$2.46	Gross Debt:	$36.4 Billion 	Expected 3 months LIBOR: </a:t>
              </a:r>
              <a:r>
                <a:rPr lang="en-US" sz="800" baseline="30000"/>
                <a:t>(2)</a:t>
              </a:r>
              <a:r>
                <a:rPr lang="en-US" sz="800"/>
                <a:t>	5.15% Total Cash:		$5.7 Billion 	Tax Rate:	35%	Option Implied LIBOR Volatility:	   16%</a:t>
              </a:r>
            </a:p>
          </p:txBody>
        </p:sp>
        <p:sp>
          <p:nvSpPr>
            <p:cNvPr id="51220" name="MASTER_ITEMObjectTitle1"/>
            <p:cNvSpPr>
              <a:spLocks noChangeArrowheads="1"/>
            </p:cNvSpPr>
            <p:nvPr>
              <p:custDataLst>
                <p:tags r:id="rId10"/>
              </p:custDataLst>
            </p:nvPr>
          </p:nvSpPr>
          <p:spPr bwMode="ltGray">
            <a:xfrm>
              <a:off x="168" y="620"/>
              <a:ext cx="5412" cy="15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cs typeface="Arial" pitchFamily="34" charset="0"/>
                </a:rPr>
                <a:t>Assumptions</a:t>
              </a:r>
            </a:p>
          </p:txBody>
        </p:sp>
      </p:grpSp>
      <p:sp>
        <p:nvSpPr>
          <p:cNvPr id="51215" name="MASTER_ITEMText1"/>
          <p:cNvSpPr>
            <a:spLocks noChangeArrowheads="1"/>
          </p:cNvSpPr>
          <p:nvPr>
            <p:custDataLst>
              <p:tags r:id="rId7"/>
            </p:custDataLst>
          </p:nvPr>
        </p:nvSpPr>
        <p:spPr bwMode="auto">
          <a:xfrm>
            <a:off x="741363" y="981075"/>
            <a:ext cx="7769225" cy="1370013"/>
          </a:xfrm>
          <a:prstGeom prst="rect">
            <a:avLst/>
          </a:prstGeom>
          <a:noFill/>
          <a:ln w="9525">
            <a:noFill/>
            <a:miter lim="800000"/>
            <a:headEnd/>
            <a:tailEnd/>
          </a:ln>
        </p:spPr>
        <p:txBody>
          <a:bodyPr lIns="0" tIns="0" rIns="0" bIns="0">
            <a:spAutoFit/>
          </a:bodyPr>
          <a:lstStyle/>
          <a:p>
            <a:pPr marL="228600" lvl="2" indent="-225425" algn="l" eaLnBrk="0" hangingPunct="0">
              <a:spcBef>
                <a:spcPct val="50000"/>
              </a:spcBef>
              <a:buClr>
                <a:schemeClr val="accent1"/>
              </a:buClr>
              <a:buSzPct val="85000"/>
              <a:buFont typeface="Wingdings 3" pitchFamily="18" charset="2"/>
              <a:buChar char=""/>
            </a:pPr>
            <a:r>
              <a:rPr lang="en-US" sz="1300"/>
              <a:t>Swaps from fixed to floating rate debt affect the Company’s EPS and economic exposure </a:t>
            </a:r>
          </a:p>
          <a:p>
            <a:pPr marL="457200" lvl="3" indent="-227013" algn="l" eaLnBrk="0" hangingPunct="0">
              <a:spcBef>
                <a:spcPct val="35000"/>
              </a:spcBef>
              <a:buClr>
                <a:schemeClr val="accent1"/>
              </a:buClr>
              <a:buSzPct val="110000"/>
              <a:buFont typeface="Wingdings" pitchFamily="2" charset="2"/>
              <a:buChar char="§"/>
            </a:pPr>
            <a:r>
              <a:rPr lang="en-US" sz="1300"/>
              <a:t>As the Company increases its floating rate exposure, it will incur more EPS volatility</a:t>
            </a:r>
          </a:p>
          <a:p>
            <a:pPr marL="457200" lvl="3" indent="-227013" algn="l" eaLnBrk="0" hangingPunct="0">
              <a:spcBef>
                <a:spcPct val="35000"/>
              </a:spcBef>
              <a:buClr>
                <a:schemeClr val="accent1"/>
              </a:buClr>
              <a:buSzPct val="110000"/>
              <a:buFont typeface="Wingdings" pitchFamily="2" charset="2"/>
              <a:buChar char="§"/>
            </a:pPr>
            <a:r>
              <a:rPr lang="en-US" sz="1300"/>
              <a:t>However, floating rate debt will help to reduce the Company’s large economic exposure to interest rates from pension plan</a:t>
            </a:r>
          </a:p>
          <a:p>
            <a:pPr marL="685800" lvl="4" indent="-227013" algn="l" eaLnBrk="0" hangingPunct="0">
              <a:spcBef>
                <a:spcPct val="20000"/>
              </a:spcBef>
              <a:buClr>
                <a:schemeClr val="accent1"/>
              </a:buClr>
              <a:buFontTx/>
              <a:buChar char="–"/>
            </a:pPr>
            <a:r>
              <a:rPr lang="en-US" sz="1300"/>
              <a:t>If FASB requires companies to mark to market its retirement obligations, swaps to floating could provide an accounting offset as well</a:t>
            </a:r>
          </a:p>
        </p:txBody>
      </p:sp>
      <p:sp>
        <p:nvSpPr>
          <p:cNvPr id="51216" name="Text Box 18"/>
          <p:cNvSpPr txBox="1">
            <a:spLocks noChangeArrowheads="1"/>
          </p:cNvSpPr>
          <p:nvPr/>
        </p:nvSpPr>
        <p:spPr bwMode="auto">
          <a:xfrm>
            <a:off x="263525" y="3289300"/>
            <a:ext cx="488950" cy="168275"/>
          </a:xfrm>
          <a:prstGeom prst="rect">
            <a:avLst/>
          </a:prstGeom>
          <a:noFill/>
          <a:ln w="12700">
            <a:noFill/>
            <a:miter lim="800000"/>
            <a:headEnd/>
            <a:tailEnd/>
          </a:ln>
        </p:spPr>
        <p:txBody>
          <a:bodyPr wrap="none">
            <a:spAutoFit/>
          </a:bodyPr>
          <a:lstStyle/>
          <a:p>
            <a:pPr algn="l"/>
            <a:r>
              <a:rPr lang="en-US" sz="500"/>
              <a:t>($ millions)</a:t>
            </a:r>
          </a:p>
        </p:txBody>
      </p:sp>
      <p:sp>
        <p:nvSpPr>
          <p:cNvPr id="51217" name="Text Box 19"/>
          <p:cNvSpPr txBox="1">
            <a:spLocks noChangeArrowheads="1"/>
          </p:cNvSpPr>
          <p:nvPr/>
        </p:nvSpPr>
        <p:spPr bwMode="auto">
          <a:xfrm>
            <a:off x="4592638" y="3287713"/>
            <a:ext cx="488950" cy="168275"/>
          </a:xfrm>
          <a:prstGeom prst="rect">
            <a:avLst/>
          </a:prstGeom>
          <a:noFill/>
          <a:ln w="12700">
            <a:noFill/>
            <a:miter lim="800000"/>
            <a:headEnd/>
            <a:tailEnd/>
          </a:ln>
        </p:spPr>
        <p:txBody>
          <a:bodyPr wrap="none">
            <a:spAutoFit/>
          </a:bodyPr>
          <a:lstStyle/>
          <a:p>
            <a:pPr algn="l"/>
            <a:r>
              <a:rPr lang="en-US" sz="500"/>
              <a:t>($ millions)</a:t>
            </a:r>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ctrTitle"/>
          </p:nvPr>
        </p:nvSpPr>
        <p:spPr>
          <a:xfrm>
            <a:off x="4775200" y="2641600"/>
            <a:ext cx="3921125" cy="1443038"/>
          </a:xfrm>
        </p:spPr>
        <p:txBody>
          <a:bodyPr/>
          <a:lstStyle/>
          <a:p>
            <a:r>
              <a:rPr lang="en-US" sz="2800" b="0" smtClean="0"/>
              <a:t>Optimal Cash Balance</a:t>
            </a:r>
          </a:p>
        </p:txBody>
      </p:sp>
      <p:sp>
        <p:nvSpPr>
          <p:cNvPr id="52227" name="Slide Number Placeholder 2"/>
          <p:cNvSpPr>
            <a:spLocks noGrp="1"/>
          </p:cNvSpPr>
          <p:nvPr>
            <p:ph type="sldNum" sz="quarter" idx="10"/>
          </p:nvPr>
        </p:nvSpPr>
        <p:spPr>
          <a:noFill/>
        </p:spPr>
        <p:txBody>
          <a:bodyPr/>
          <a:lstStyle/>
          <a:p>
            <a:fld id="{8CBADB70-2C5F-4D8D-A055-A2BD553519ED}" type="slidenum">
              <a:rPr smtClean="0"/>
              <a:pPr/>
              <a:t>45</a:t>
            </a:fld>
            <a:endParaRPr 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0"/>
          </p:nvPr>
        </p:nvSpPr>
        <p:spPr>
          <a:noFill/>
        </p:spPr>
        <p:txBody>
          <a:bodyPr/>
          <a:lstStyle/>
          <a:p>
            <a:pPr defTabSz="950913"/>
            <a:fld id="{F4240193-3A4E-4F39-A57D-FE9C44A86A30}" type="slidenum">
              <a:rPr smtClean="0"/>
              <a:pPr defTabSz="950913"/>
              <a:t>46</a:t>
            </a:fld>
            <a:endParaRPr lang="en-US" smtClean="0"/>
          </a:p>
        </p:txBody>
      </p:sp>
      <p:sp>
        <p:nvSpPr>
          <p:cNvPr id="53251" name="MessageStatement"/>
          <p:cNvSpPr>
            <a:spLocks noChangeArrowheads="1"/>
          </p:cNvSpPr>
          <p:nvPr/>
        </p:nvSpPr>
        <p:spPr bwMode="gray">
          <a:xfrm>
            <a:off x="825500" y="5894388"/>
            <a:ext cx="7634288"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Our  analysis suggests a cash balance of at least $200 million. </a:t>
            </a:r>
          </a:p>
        </p:txBody>
      </p:sp>
      <p:sp>
        <p:nvSpPr>
          <p:cNvPr id="53252" name="MASTER_ITEMTitle"/>
          <p:cNvSpPr>
            <a:spLocks noGrp="1" noChangeArrowheads="1"/>
          </p:cNvSpPr>
          <p:nvPr>
            <p:ph type="title"/>
            <p:custDataLst>
              <p:tags r:id="rId2"/>
            </p:custDataLst>
          </p:nvPr>
        </p:nvSpPr>
        <p:spPr/>
        <p:txBody>
          <a:bodyPr/>
          <a:lstStyle/>
          <a:p>
            <a:pPr eaLnBrk="1" hangingPunct="1"/>
            <a:r>
              <a:rPr lang="en-US" smtClean="0"/>
              <a:t>Cash Balance Summary</a:t>
            </a:r>
          </a:p>
        </p:txBody>
      </p:sp>
      <p:sp>
        <p:nvSpPr>
          <p:cNvPr id="638980" name="Text Box 4"/>
          <p:cNvSpPr txBox="1">
            <a:spLocks noChangeArrowheads="1"/>
          </p:cNvSpPr>
          <p:nvPr/>
        </p:nvSpPr>
        <p:spPr bwMode="gray">
          <a:xfrm>
            <a:off x="1149350" y="4392613"/>
            <a:ext cx="1836738" cy="530225"/>
          </a:xfrm>
          <a:prstGeom prst="rect">
            <a:avLst/>
          </a:prstGeom>
          <a:solidFill>
            <a:schemeClr val="accent1"/>
          </a:solidFill>
          <a:ln w="12700">
            <a:solidFill>
              <a:schemeClr val="tx1"/>
            </a:solidFill>
            <a:miter lim="800000"/>
            <a:headEnd/>
            <a:tailEnd/>
          </a:ln>
          <a:effectLst>
            <a:outerShdw dist="107763" dir="2700000" algn="ctr" rotWithShape="0">
              <a:schemeClr val="bg2"/>
            </a:outerShdw>
          </a:effectLst>
        </p:spPr>
        <p:txBody>
          <a:bodyPr anchor="ctr" anchorCtr="1"/>
          <a:lstStyle/>
          <a:p>
            <a:pPr>
              <a:spcBef>
                <a:spcPct val="50000"/>
              </a:spcBef>
              <a:defRPr/>
            </a:pPr>
            <a:r>
              <a:rPr lang="en-US" b="1">
                <a:solidFill>
                  <a:schemeClr val="bg1"/>
                </a:solidFill>
              </a:rPr>
              <a:t>Liquidity Analysis</a:t>
            </a:r>
            <a:r>
              <a:rPr lang="en-US" sz="1200" b="1" baseline="50000">
                <a:solidFill>
                  <a:schemeClr val="bg1"/>
                </a:solidFill>
              </a:rPr>
              <a:t>(2)</a:t>
            </a:r>
          </a:p>
        </p:txBody>
      </p:sp>
      <p:sp>
        <p:nvSpPr>
          <p:cNvPr id="638981" name="Text Box 5"/>
          <p:cNvSpPr txBox="1">
            <a:spLocks noChangeArrowheads="1"/>
          </p:cNvSpPr>
          <p:nvPr/>
        </p:nvSpPr>
        <p:spPr bwMode="gray">
          <a:xfrm>
            <a:off x="1149350" y="2097088"/>
            <a:ext cx="1836738" cy="530225"/>
          </a:xfrm>
          <a:prstGeom prst="rect">
            <a:avLst/>
          </a:prstGeom>
          <a:solidFill>
            <a:schemeClr val="accent1"/>
          </a:solidFill>
          <a:ln w="12700">
            <a:solidFill>
              <a:schemeClr val="tx1"/>
            </a:solidFill>
            <a:miter lim="800000"/>
            <a:headEnd/>
            <a:tailEnd/>
          </a:ln>
          <a:effectLst>
            <a:outerShdw dist="107763" dir="2700000" algn="ctr" rotWithShape="0">
              <a:schemeClr val="bg2"/>
            </a:outerShdw>
          </a:effectLst>
        </p:spPr>
        <p:txBody>
          <a:bodyPr/>
          <a:lstStyle/>
          <a:p>
            <a:pPr>
              <a:spcBef>
                <a:spcPct val="50000"/>
              </a:spcBef>
              <a:defRPr/>
            </a:pPr>
            <a:r>
              <a:rPr lang="en-US" b="1">
                <a:solidFill>
                  <a:schemeClr val="bg1"/>
                </a:solidFill>
              </a:rPr>
              <a:t>Close Peers Comparison</a:t>
            </a:r>
            <a:r>
              <a:rPr lang="en-US" sz="1200" b="1" baseline="50000">
                <a:solidFill>
                  <a:schemeClr val="bg1"/>
                </a:solidFill>
              </a:rPr>
              <a:t>(1)</a:t>
            </a:r>
          </a:p>
        </p:txBody>
      </p:sp>
      <p:sp>
        <p:nvSpPr>
          <p:cNvPr id="53255" name="MASTER_ITEMText1"/>
          <p:cNvSpPr>
            <a:spLocks noGrp="1" noChangeArrowheads="1"/>
          </p:cNvSpPr>
          <p:nvPr>
            <p:ph type="body" idx="1"/>
            <p:custDataLst>
              <p:tags r:id="rId3"/>
            </p:custDataLst>
          </p:nvPr>
        </p:nvSpPr>
        <p:spPr>
          <a:xfrm>
            <a:off x="3624263" y="2246313"/>
            <a:ext cx="1544637" cy="487362"/>
          </a:xfrm>
          <a:noFill/>
        </p:spPr>
        <p:txBody>
          <a:bodyPr/>
          <a:lstStyle/>
          <a:p>
            <a:pPr lvl="2" algn="ctr">
              <a:buFont typeface="Wingdings 3" pitchFamily="18" charset="2"/>
              <a:buNone/>
            </a:pPr>
            <a:r>
              <a:rPr lang="en-US" sz="1600" smtClean="0"/>
              <a:t> $250 to $400</a:t>
            </a:r>
          </a:p>
        </p:txBody>
      </p:sp>
      <p:sp>
        <p:nvSpPr>
          <p:cNvPr id="53256" name="Text Box 7"/>
          <p:cNvSpPr txBox="1">
            <a:spLocks noChangeArrowheads="1"/>
          </p:cNvSpPr>
          <p:nvPr/>
        </p:nvSpPr>
        <p:spPr bwMode="auto">
          <a:xfrm>
            <a:off x="3186113" y="1141413"/>
            <a:ext cx="2355850" cy="517525"/>
          </a:xfrm>
          <a:prstGeom prst="rect">
            <a:avLst/>
          </a:prstGeom>
          <a:noFill/>
          <a:ln w="12700">
            <a:noFill/>
            <a:miter lim="800000"/>
            <a:headEnd/>
            <a:tailEnd/>
          </a:ln>
        </p:spPr>
        <p:txBody>
          <a:bodyPr>
            <a:spAutoFit/>
          </a:bodyPr>
          <a:lstStyle/>
          <a:p>
            <a:r>
              <a:rPr lang="en-US" b="1" u="sng"/>
              <a:t>Suggested Cash Balance</a:t>
            </a:r>
          </a:p>
          <a:p>
            <a:r>
              <a:rPr lang="en-US"/>
              <a:t>($ in millions)</a:t>
            </a:r>
          </a:p>
        </p:txBody>
      </p:sp>
      <p:sp>
        <p:nvSpPr>
          <p:cNvPr id="53257" name="Text Box 8"/>
          <p:cNvSpPr txBox="1">
            <a:spLocks noChangeArrowheads="1"/>
          </p:cNvSpPr>
          <p:nvPr/>
        </p:nvSpPr>
        <p:spPr bwMode="auto">
          <a:xfrm>
            <a:off x="5795963" y="1141413"/>
            <a:ext cx="2419350" cy="304800"/>
          </a:xfrm>
          <a:prstGeom prst="rect">
            <a:avLst/>
          </a:prstGeom>
          <a:noFill/>
          <a:ln w="12700">
            <a:noFill/>
            <a:miter lim="800000"/>
            <a:headEnd/>
            <a:tailEnd/>
          </a:ln>
        </p:spPr>
        <p:txBody>
          <a:bodyPr>
            <a:spAutoFit/>
          </a:bodyPr>
          <a:lstStyle/>
          <a:p>
            <a:r>
              <a:rPr lang="en-US" b="1" u="sng"/>
              <a:t>Comments/Limitations</a:t>
            </a:r>
          </a:p>
        </p:txBody>
      </p:sp>
      <p:sp>
        <p:nvSpPr>
          <p:cNvPr id="53258" name="Text Box 9"/>
          <p:cNvSpPr txBox="1">
            <a:spLocks noChangeArrowheads="1"/>
          </p:cNvSpPr>
          <p:nvPr/>
        </p:nvSpPr>
        <p:spPr bwMode="auto">
          <a:xfrm>
            <a:off x="1527175" y="1141413"/>
            <a:ext cx="952500" cy="304800"/>
          </a:xfrm>
          <a:prstGeom prst="rect">
            <a:avLst/>
          </a:prstGeom>
          <a:noFill/>
          <a:ln w="12700">
            <a:noFill/>
            <a:miter lim="800000"/>
            <a:headEnd/>
            <a:tailEnd/>
          </a:ln>
        </p:spPr>
        <p:txBody>
          <a:bodyPr>
            <a:spAutoFit/>
          </a:bodyPr>
          <a:lstStyle/>
          <a:p>
            <a:r>
              <a:rPr lang="en-US" b="1" u="sng"/>
              <a:t>Method</a:t>
            </a:r>
          </a:p>
        </p:txBody>
      </p:sp>
      <p:sp>
        <p:nvSpPr>
          <p:cNvPr id="53259" name="MASTER_ITEMText1"/>
          <p:cNvSpPr>
            <a:spLocks noChangeArrowheads="1"/>
          </p:cNvSpPr>
          <p:nvPr>
            <p:custDataLst>
              <p:tags r:id="rId4"/>
            </p:custDataLst>
          </p:nvPr>
        </p:nvSpPr>
        <p:spPr bwMode="auto">
          <a:xfrm>
            <a:off x="5654675" y="2136775"/>
            <a:ext cx="2814638" cy="525463"/>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200"/>
              <a:t>May not incorporate the fact that peers have different businesses/ financial situations</a:t>
            </a:r>
          </a:p>
        </p:txBody>
      </p:sp>
      <p:sp>
        <p:nvSpPr>
          <p:cNvPr id="53260" name="Line 11"/>
          <p:cNvSpPr>
            <a:spLocks noChangeShapeType="1"/>
          </p:cNvSpPr>
          <p:nvPr/>
        </p:nvSpPr>
        <p:spPr bwMode="auto">
          <a:xfrm>
            <a:off x="1065213" y="3943350"/>
            <a:ext cx="7334250" cy="0"/>
          </a:xfrm>
          <a:prstGeom prst="line">
            <a:avLst/>
          </a:prstGeom>
          <a:noFill/>
          <a:ln w="12700" cap="rnd">
            <a:solidFill>
              <a:schemeClr val="tx1"/>
            </a:solidFill>
            <a:prstDash val="sysDot"/>
            <a:round/>
            <a:headEnd/>
            <a:tailEnd/>
          </a:ln>
        </p:spPr>
        <p:txBody>
          <a:bodyPr wrap="none" anchor="ctr"/>
          <a:lstStyle/>
          <a:p>
            <a:endParaRPr lang="en-US"/>
          </a:p>
        </p:txBody>
      </p:sp>
      <p:sp>
        <p:nvSpPr>
          <p:cNvPr id="53261" name="Line 12"/>
          <p:cNvSpPr>
            <a:spLocks noChangeShapeType="1"/>
          </p:cNvSpPr>
          <p:nvPr/>
        </p:nvSpPr>
        <p:spPr bwMode="auto">
          <a:xfrm>
            <a:off x="1101725" y="1901825"/>
            <a:ext cx="7358063" cy="0"/>
          </a:xfrm>
          <a:prstGeom prst="line">
            <a:avLst/>
          </a:prstGeom>
          <a:noFill/>
          <a:ln w="12700" cap="rnd">
            <a:solidFill>
              <a:schemeClr val="tx1"/>
            </a:solidFill>
            <a:prstDash val="sysDot"/>
            <a:round/>
            <a:headEnd/>
            <a:tailEnd/>
          </a:ln>
        </p:spPr>
        <p:txBody>
          <a:bodyPr wrap="none" anchor="ctr"/>
          <a:lstStyle/>
          <a:p>
            <a:endParaRPr lang="en-US"/>
          </a:p>
        </p:txBody>
      </p:sp>
      <p:sp>
        <p:nvSpPr>
          <p:cNvPr id="53262" name="AutoShape 13"/>
          <p:cNvSpPr>
            <a:spLocks/>
          </p:cNvSpPr>
          <p:nvPr/>
        </p:nvSpPr>
        <p:spPr bwMode="auto">
          <a:xfrm>
            <a:off x="812800" y="1978025"/>
            <a:ext cx="185738" cy="1862138"/>
          </a:xfrm>
          <a:prstGeom prst="leftBrace">
            <a:avLst>
              <a:gd name="adj1" fmla="val 43444"/>
              <a:gd name="adj2" fmla="val 50000"/>
            </a:avLst>
          </a:prstGeom>
          <a:noFill/>
          <a:ln w="12700">
            <a:solidFill>
              <a:schemeClr val="tx1"/>
            </a:solidFill>
            <a:round/>
            <a:headEnd/>
            <a:tailEnd/>
          </a:ln>
        </p:spPr>
        <p:txBody>
          <a:bodyPr wrap="none" anchor="ctr"/>
          <a:lstStyle/>
          <a:p>
            <a:endParaRPr lang="en-US"/>
          </a:p>
        </p:txBody>
      </p:sp>
      <p:sp>
        <p:nvSpPr>
          <p:cNvPr id="53263" name="AutoShape 14"/>
          <p:cNvSpPr>
            <a:spLocks/>
          </p:cNvSpPr>
          <p:nvPr/>
        </p:nvSpPr>
        <p:spPr bwMode="auto">
          <a:xfrm>
            <a:off x="809625" y="4051300"/>
            <a:ext cx="161925" cy="1141413"/>
          </a:xfrm>
          <a:prstGeom prst="leftBrace">
            <a:avLst>
              <a:gd name="adj1" fmla="val 78192"/>
              <a:gd name="adj2" fmla="val 50000"/>
            </a:avLst>
          </a:prstGeom>
          <a:noFill/>
          <a:ln w="12700">
            <a:solidFill>
              <a:schemeClr val="tx1"/>
            </a:solidFill>
            <a:round/>
            <a:headEnd/>
            <a:tailEnd/>
          </a:ln>
        </p:spPr>
        <p:txBody>
          <a:bodyPr wrap="none" anchor="ctr"/>
          <a:lstStyle/>
          <a:p>
            <a:endParaRPr lang="en-US"/>
          </a:p>
        </p:txBody>
      </p:sp>
      <p:sp>
        <p:nvSpPr>
          <p:cNvPr id="53264" name="Text Box 15"/>
          <p:cNvSpPr txBox="1">
            <a:spLocks noChangeArrowheads="1"/>
          </p:cNvSpPr>
          <p:nvPr/>
        </p:nvSpPr>
        <p:spPr bwMode="auto">
          <a:xfrm rot="-5400000">
            <a:off x="-331787" y="2741613"/>
            <a:ext cx="1689100" cy="304800"/>
          </a:xfrm>
          <a:prstGeom prst="rect">
            <a:avLst/>
          </a:prstGeom>
          <a:noFill/>
          <a:ln w="12700">
            <a:noFill/>
            <a:miter lim="800000"/>
            <a:headEnd/>
            <a:tailEnd/>
          </a:ln>
        </p:spPr>
        <p:txBody>
          <a:bodyPr>
            <a:spAutoFit/>
          </a:bodyPr>
          <a:lstStyle/>
          <a:p>
            <a:r>
              <a:rPr lang="en-US" b="1"/>
              <a:t>Benchmarking</a:t>
            </a:r>
          </a:p>
        </p:txBody>
      </p:sp>
      <p:sp>
        <p:nvSpPr>
          <p:cNvPr id="53265" name="Text Box 16"/>
          <p:cNvSpPr txBox="1">
            <a:spLocks noChangeArrowheads="1"/>
          </p:cNvSpPr>
          <p:nvPr/>
        </p:nvSpPr>
        <p:spPr bwMode="auto">
          <a:xfrm rot="-5400000">
            <a:off x="-122237" y="4452938"/>
            <a:ext cx="1270000" cy="304800"/>
          </a:xfrm>
          <a:prstGeom prst="rect">
            <a:avLst/>
          </a:prstGeom>
          <a:noFill/>
          <a:ln w="12700">
            <a:noFill/>
            <a:miter lim="800000"/>
            <a:headEnd/>
            <a:tailEnd/>
          </a:ln>
        </p:spPr>
        <p:txBody>
          <a:bodyPr>
            <a:spAutoFit/>
          </a:bodyPr>
          <a:lstStyle/>
          <a:p>
            <a:r>
              <a:rPr lang="en-US" b="1"/>
              <a:t>Simulation</a:t>
            </a:r>
          </a:p>
        </p:txBody>
      </p:sp>
      <p:sp>
        <p:nvSpPr>
          <p:cNvPr id="53266" name="MASTER_ITEMText1"/>
          <p:cNvSpPr>
            <a:spLocks noChangeArrowheads="1"/>
          </p:cNvSpPr>
          <p:nvPr>
            <p:custDataLst>
              <p:tags r:id="rId5"/>
            </p:custDataLst>
          </p:nvPr>
        </p:nvSpPr>
        <p:spPr bwMode="auto">
          <a:xfrm>
            <a:off x="3624263" y="4514850"/>
            <a:ext cx="1544637" cy="487363"/>
          </a:xfrm>
          <a:prstGeom prst="rect">
            <a:avLst/>
          </a:prstGeom>
          <a:noFill/>
          <a:ln w="9525">
            <a:noFill/>
            <a:miter lim="800000"/>
            <a:headEnd/>
            <a:tailEnd/>
          </a:ln>
        </p:spPr>
        <p:txBody>
          <a:bodyPr lIns="0" tIns="0" rIns="0" bIns="0"/>
          <a:lstStyle/>
          <a:p>
            <a:pPr marL="228600" lvl="2" indent="-225425" eaLnBrk="0" hangingPunct="0">
              <a:spcBef>
                <a:spcPct val="50000"/>
              </a:spcBef>
              <a:buClr>
                <a:schemeClr val="accent1"/>
              </a:buClr>
              <a:buSzPct val="85000"/>
              <a:buFont typeface="Wingdings 3" pitchFamily="18" charset="2"/>
              <a:buNone/>
            </a:pPr>
            <a:r>
              <a:rPr lang="en-US" sz="1600"/>
              <a:t>$200 to $225</a:t>
            </a:r>
          </a:p>
        </p:txBody>
      </p:sp>
      <p:sp>
        <p:nvSpPr>
          <p:cNvPr id="53267" name="MASTER_ITEMText1"/>
          <p:cNvSpPr>
            <a:spLocks noChangeArrowheads="1"/>
          </p:cNvSpPr>
          <p:nvPr>
            <p:custDataLst>
              <p:tags r:id="rId6"/>
            </p:custDataLst>
          </p:nvPr>
        </p:nvSpPr>
        <p:spPr bwMode="auto">
          <a:xfrm>
            <a:off x="5654675" y="4248150"/>
            <a:ext cx="2814638" cy="931863"/>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200"/>
              <a:t>Estimates the optimal cash balance from an “insurance” perspective.  There are other reasons to hold cash which may suggest a higher cash balance</a:t>
            </a:r>
          </a:p>
        </p:txBody>
      </p:sp>
      <p:sp>
        <p:nvSpPr>
          <p:cNvPr id="53268" name="Line 19"/>
          <p:cNvSpPr>
            <a:spLocks noChangeShapeType="1"/>
          </p:cNvSpPr>
          <p:nvPr/>
        </p:nvSpPr>
        <p:spPr bwMode="auto">
          <a:xfrm>
            <a:off x="1036638" y="5280025"/>
            <a:ext cx="7334250" cy="0"/>
          </a:xfrm>
          <a:prstGeom prst="line">
            <a:avLst/>
          </a:prstGeom>
          <a:noFill/>
          <a:ln w="12700" cap="rnd">
            <a:solidFill>
              <a:schemeClr val="tx1"/>
            </a:solidFill>
            <a:prstDash val="sysDot"/>
            <a:round/>
            <a:headEnd/>
            <a:tailEnd/>
          </a:ln>
        </p:spPr>
        <p:txBody>
          <a:bodyPr wrap="none" anchor="ctr"/>
          <a:lstStyle/>
          <a:p>
            <a:endParaRPr lang="en-US"/>
          </a:p>
        </p:txBody>
      </p:sp>
      <p:sp>
        <p:nvSpPr>
          <p:cNvPr id="53269" name="Text Box 20"/>
          <p:cNvSpPr txBox="1">
            <a:spLocks noChangeArrowheads="1"/>
          </p:cNvSpPr>
          <p:nvPr>
            <p:custDataLst>
              <p:tags r:id="rId7"/>
            </p:custDataLst>
          </p:nvPr>
        </p:nvSpPr>
        <p:spPr bwMode="auto">
          <a:xfrm>
            <a:off x="2398713" y="6367463"/>
            <a:ext cx="5275262" cy="319087"/>
          </a:xfrm>
          <a:prstGeom prst="rect">
            <a:avLst/>
          </a:prstGeom>
          <a:noFill/>
          <a:ln w="12700">
            <a:noFill/>
            <a:miter lim="800000"/>
            <a:headEnd/>
            <a:tailEnd/>
          </a:ln>
        </p:spPr>
        <p:txBody>
          <a:bodyPr lIns="0" tIns="0" rIns="0" bIns="0" anchor="b">
            <a:spAutoFit/>
          </a:bodyPr>
          <a:lstStyle/>
          <a:p>
            <a:pPr marL="457200" indent="-457200" algn="l">
              <a:tabLst>
                <a:tab pos="342900" algn="l"/>
              </a:tabLst>
            </a:pPr>
            <a:r>
              <a:rPr lang="en-US" sz="700"/>
              <a:t>Note:	Analysis does not incorporate undrawn but committed credit facilities.</a:t>
            </a:r>
          </a:p>
          <a:p>
            <a:pPr marL="457200" indent="-457200" algn="l">
              <a:tabLst>
                <a:tab pos="342900" algn="l"/>
              </a:tabLst>
            </a:pPr>
            <a:r>
              <a:rPr lang="en-US" sz="700"/>
              <a:t>(1)	Range refers to total liquidity (i.e. cash and revolver availability).</a:t>
            </a:r>
          </a:p>
          <a:p>
            <a:pPr marL="457200" indent="-457200" algn="l">
              <a:tabLst>
                <a:tab pos="342900" algn="l"/>
              </a:tabLst>
            </a:pPr>
            <a:r>
              <a:rPr lang="en-US" sz="700"/>
              <a:t>(2)	Indicated range reduces the probability of the Company running out of cash to 5%.</a:t>
            </a:r>
          </a:p>
        </p:txBody>
      </p:sp>
      <p:sp>
        <p:nvSpPr>
          <p:cNvPr id="638997" name="Text Box 21"/>
          <p:cNvSpPr txBox="1">
            <a:spLocks noChangeArrowheads="1"/>
          </p:cNvSpPr>
          <p:nvPr/>
        </p:nvSpPr>
        <p:spPr bwMode="gray">
          <a:xfrm>
            <a:off x="1149350" y="3092450"/>
            <a:ext cx="1836738" cy="530225"/>
          </a:xfrm>
          <a:prstGeom prst="rect">
            <a:avLst/>
          </a:prstGeom>
          <a:solidFill>
            <a:schemeClr val="accent1"/>
          </a:solidFill>
          <a:ln w="12700">
            <a:solidFill>
              <a:schemeClr val="tx1"/>
            </a:solidFill>
            <a:miter lim="800000"/>
            <a:headEnd/>
            <a:tailEnd/>
          </a:ln>
          <a:effectLst>
            <a:outerShdw dist="107763" dir="2700000" algn="ctr" rotWithShape="0">
              <a:schemeClr val="bg2"/>
            </a:outerShdw>
          </a:effectLst>
        </p:spPr>
        <p:txBody>
          <a:bodyPr/>
          <a:lstStyle/>
          <a:p>
            <a:pPr>
              <a:spcBef>
                <a:spcPct val="50000"/>
              </a:spcBef>
              <a:defRPr/>
            </a:pPr>
            <a:r>
              <a:rPr lang="en-US" b="1">
                <a:solidFill>
                  <a:schemeClr val="bg1"/>
                </a:solidFill>
              </a:rPr>
              <a:t>Broad Comparison Across Sectors</a:t>
            </a:r>
            <a:endParaRPr lang="en-US" sz="1200" b="1" baseline="50000">
              <a:solidFill>
                <a:schemeClr val="bg1"/>
              </a:solidFill>
            </a:endParaRPr>
          </a:p>
        </p:txBody>
      </p:sp>
      <p:sp>
        <p:nvSpPr>
          <p:cNvPr id="53271" name="MASTER_ITEMText1"/>
          <p:cNvSpPr>
            <a:spLocks noChangeArrowheads="1"/>
          </p:cNvSpPr>
          <p:nvPr>
            <p:custDataLst>
              <p:tags r:id="rId8"/>
            </p:custDataLst>
          </p:nvPr>
        </p:nvSpPr>
        <p:spPr bwMode="auto">
          <a:xfrm>
            <a:off x="3622675" y="3213100"/>
            <a:ext cx="1544638" cy="487363"/>
          </a:xfrm>
          <a:prstGeom prst="rect">
            <a:avLst/>
          </a:prstGeom>
          <a:noFill/>
          <a:ln w="9525">
            <a:noFill/>
            <a:miter lim="800000"/>
            <a:headEnd/>
            <a:tailEnd/>
          </a:ln>
        </p:spPr>
        <p:txBody>
          <a:bodyPr lIns="0" tIns="0" rIns="0" bIns="0"/>
          <a:lstStyle/>
          <a:p>
            <a:pPr marL="228600" lvl="2" indent="-225425" eaLnBrk="0" hangingPunct="0">
              <a:spcBef>
                <a:spcPct val="50000"/>
              </a:spcBef>
              <a:buClr>
                <a:schemeClr val="accent1"/>
              </a:buClr>
              <a:buSzPct val="85000"/>
              <a:buFont typeface="Wingdings 3" pitchFamily="18" charset="2"/>
              <a:buNone/>
            </a:pPr>
            <a:r>
              <a:rPr lang="en-US" sz="1600"/>
              <a:t> $250 to $400</a:t>
            </a:r>
          </a:p>
        </p:txBody>
      </p:sp>
      <p:sp>
        <p:nvSpPr>
          <p:cNvPr id="53272" name="MASTER_ITEMText1"/>
          <p:cNvSpPr>
            <a:spLocks noChangeArrowheads="1"/>
          </p:cNvSpPr>
          <p:nvPr>
            <p:custDataLst>
              <p:tags r:id="rId9"/>
            </p:custDataLst>
          </p:nvPr>
        </p:nvSpPr>
        <p:spPr bwMode="auto">
          <a:xfrm>
            <a:off x="5654675" y="3070225"/>
            <a:ext cx="2814638" cy="525463"/>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200"/>
              <a:t>Based on a cross sector comparison</a:t>
            </a:r>
          </a:p>
          <a:p>
            <a:pPr marL="228600" lvl="2" indent="-225425" algn="l" eaLnBrk="0" hangingPunct="0">
              <a:spcBef>
                <a:spcPct val="50000"/>
              </a:spcBef>
              <a:buClr>
                <a:schemeClr val="accent1"/>
              </a:buClr>
              <a:buSzPct val="85000"/>
              <a:buFont typeface="Wingdings 3" pitchFamily="18" charset="2"/>
              <a:buChar char=""/>
            </a:pPr>
            <a:r>
              <a:rPr lang="en-US" sz="1200"/>
              <a:t>May not fully take into account issues specific to the sector</a:t>
            </a:r>
          </a:p>
        </p:txBody>
      </p:sp>
      <p:sp>
        <p:nvSpPr>
          <p:cNvPr id="53273" name="Line 24"/>
          <p:cNvSpPr>
            <a:spLocks noChangeShapeType="1"/>
          </p:cNvSpPr>
          <p:nvPr/>
        </p:nvSpPr>
        <p:spPr bwMode="auto">
          <a:xfrm>
            <a:off x="1071563" y="2927350"/>
            <a:ext cx="7358062" cy="0"/>
          </a:xfrm>
          <a:prstGeom prst="line">
            <a:avLst/>
          </a:prstGeom>
          <a:noFill/>
          <a:ln w="12700" cap="rnd">
            <a:solidFill>
              <a:schemeClr val="tx1"/>
            </a:solidFill>
            <a:prstDash val="sysDot"/>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2"/>
          <p:cNvSpPr>
            <a:spLocks noGrp="1"/>
          </p:cNvSpPr>
          <p:nvPr>
            <p:ph type="sldNum" sz="quarter" idx="10"/>
          </p:nvPr>
        </p:nvSpPr>
        <p:spPr>
          <a:noFill/>
        </p:spPr>
        <p:txBody>
          <a:bodyPr/>
          <a:lstStyle/>
          <a:p>
            <a:pPr defTabSz="950913"/>
            <a:fld id="{498564EA-5C1F-4521-999D-50680BDDE373}" type="slidenum">
              <a:rPr smtClean="0"/>
              <a:pPr defTabSz="950913"/>
              <a:t>47</a:t>
            </a:fld>
            <a:endParaRPr lang="en-US" smtClean="0"/>
          </a:p>
        </p:txBody>
      </p:sp>
      <p:pic>
        <p:nvPicPr>
          <p:cNvPr id="54275" name="Picture 11"/>
          <p:cNvPicPr>
            <a:picLocks noChangeAspect="1" noChangeArrowheads="1"/>
          </p:cNvPicPr>
          <p:nvPr/>
        </p:nvPicPr>
        <p:blipFill>
          <a:blip r:embed="rId8" cstate="print"/>
          <a:srcRect/>
          <a:stretch>
            <a:fillRect/>
          </a:stretch>
        </p:blipFill>
        <p:spPr bwMode="auto">
          <a:xfrm>
            <a:off x="823913" y="1751013"/>
            <a:ext cx="7496175" cy="3359150"/>
          </a:xfrm>
          <a:prstGeom prst="rect">
            <a:avLst/>
          </a:prstGeom>
          <a:noFill/>
          <a:ln w="12700">
            <a:noFill/>
            <a:miter lim="800000"/>
            <a:headEnd/>
            <a:tailEnd/>
          </a:ln>
        </p:spPr>
      </p:pic>
      <p:sp>
        <p:nvSpPr>
          <p:cNvPr id="54276" name="MASTER_ITEMTitle"/>
          <p:cNvSpPr>
            <a:spLocks noGrp="1" noChangeArrowheads="1"/>
          </p:cNvSpPr>
          <p:nvPr>
            <p:ph type="title"/>
            <p:custDataLst>
              <p:tags r:id="rId2"/>
            </p:custDataLst>
          </p:nvPr>
        </p:nvSpPr>
        <p:spPr>
          <a:xfrm>
            <a:off x="473075" y="44450"/>
            <a:ext cx="6399213" cy="822325"/>
          </a:xfrm>
        </p:spPr>
        <p:txBody>
          <a:bodyPr/>
          <a:lstStyle/>
          <a:p>
            <a:pPr eaLnBrk="1" hangingPunct="1"/>
            <a:r>
              <a:rPr lang="en-US" smtClean="0"/>
              <a:t>Cash Balances of The Company’s Peers</a:t>
            </a:r>
          </a:p>
        </p:txBody>
      </p:sp>
      <p:sp>
        <p:nvSpPr>
          <p:cNvPr id="54277" name="MessageStatement"/>
          <p:cNvSpPr>
            <a:spLocks noChangeArrowheads="1"/>
          </p:cNvSpPr>
          <p:nvPr/>
        </p:nvSpPr>
        <p:spPr bwMode="gray">
          <a:xfrm>
            <a:off x="685800" y="5876925"/>
            <a:ext cx="77724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An analysis of close peers suggests a total liquidity balance of $250 to $400 million.  </a:t>
            </a:r>
          </a:p>
        </p:txBody>
      </p:sp>
      <p:sp>
        <p:nvSpPr>
          <p:cNvPr id="54278" name="Text Box 5"/>
          <p:cNvSpPr txBox="1">
            <a:spLocks noChangeArrowheads="1"/>
          </p:cNvSpPr>
          <p:nvPr>
            <p:custDataLst>
              <p:tags r:id="rId3"/>
            </p:custDataLst>
          </p:nvPr>
        </p:nvSpPr>
        <p:spPr bwMode="auto">
          <a:xfrm>
            <a:off x="730250" y="5454650"/>
            <a:ext cx="7720013" cy="212725"/>
          </a:xfrm>
          <a:prstGeom prst="rect">
            <a:avLst/>
          </a:prstGeom>
          <a:noFill/>
          <a:ln w="12700">
            <a:noFill/>
            <a:miter lim="800000"/>
            <a:headEnd/>
            <a:tailEnd/>
          </a:ln>
        </p:spPr>
        <p:txBody>
          <a:bodyPr lIns="0" tIns="0" rIns="0" bIns="0">
            <a:spAutoFit/>
          </a:bodyPr>
          <a:lstStyle/>
          <a:p>
            <a:pPr marL="457200" indent="-457200" algn="l"/>
            <a:r>
              <a:rPr lang="en-US" sz="700"/>
              <a:t>Source:	Financials are current or LTM as per companies’ financial reports and Factset.</a:t>
            </a:r>
          </a:p>
          <a:p>
            <a:pPr marL="457200" indent="-457200" algn="l"/>
            <a:r>
              <a:rPr lang="en-US" sz="700"/>
              <a:t>Note:	Medians exclude the Company.</a:t>
            </a:r>
          </a:p>
        </p:txBody>
      </p:sp>
      <p:sp>
        <p:nvSpPr>
          <p:cNvPr id="54279" name="MASTER_ITEMObjectBox1"/>
          <p:cNvSpPr>
            <a:spLocks noChangeArrowheads="1"/>
          </p:cNvSpPr>
          <p:nvPr>
            <p:custDataLst>
              <p:tags r:id="rId4"/>
            </p:custDataLst>
          </p:nvPr>
        </p:nvSpPr>
        <p:spPr bwMode="auto">
          <a:xfrm>
            <a:off x="687388" y="1458913"/>
            <a:ext cx="7769225" cy="39243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b="1">
              <a:solidFill>
                <a:schemeClr val="accent1"/>
              </a:solidFill>
            </a:endParaRPr>
          </a:p>
        </p:txBody>
      </p:sp>
      <p:sp>
        <p:nvSpPr>
          <p:cNvPr id="54280" name="MASTER_ITEMObjectTitle1"/>
          <p:cNvSpPr>
            <a:spLocks noChangeArrowheads="1"/>
          </p:cNvSpPr>
          <p:nvPr>
            <p:custDataLst>
              <p:tags r:id="rId5"/>
            </p:custDataLst>
          </p:nvPr>
        </p:nvSpPr>
        <p:spPr bwMode="ltGray">
          <a:xfrm>
            <a:off x="687388" y="1182688"/>
            <a:ext cx="7769225" cy="290512"/>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b="1">
                <a:solidFill>
                  <a:schemeClr val="bg1"/>
                </a:solidFill>
              </a:rPr>
              <a:t>Cash Balances of Peers</a:t>
            </a:r>
          </a:p>
        </p:txBody>
      </p:sp>
      <p:sp>
        <p:nvSpPr>
          <p:cNvPr id="54281" name="Oval 8"/>
          <p:cNvSpPr>
            <a:spLocks noChangeArrowheads="1"/>
          </p:cNvSpPr>
          <p:nvPr/>
        </p:nvSpPr>
        <p:spPr bwMode="auto">
          <a:xfrm>
            <a:off x="6662738" y="4779963"/>
            <a:ext cx="1763712" cy="192087"/>
          </a:xfrm>
          <a:prstGeom prst="ellipse">
            <a:avLst/>
          </a:prstGeom>
          <a:noFill/>
          <a:ln w="9525">
            <a:solidFill>
              <a:schemeClr val="hlink"/>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p:cNvSpPr>
            <a:spLocks noGrp="1"/>
          </p:cNvSpPr>
          <p:nvPr>
            <p:ph type="sldNum" sz="quarter" idx="10"/>
          </p:nvPr>
        </p:nvSpPr>
        <p:spPr>
          <a:noFill/>
        </p:spPr>
        <p:txBody>
          <a:bodyPr/>
          <a:lstStyle/>
          <a:p>
            <a:pPr defTabSz="950913"/>
            <a:fld id="{F386F356-6AF8-4F35-BAAD-9AA6474E1745}" type="slidenum">
              <a:rPr smtClean="0"/>
              <a:pPr defTabSz="950913"/>
              <a:t>48</a:t>
            </a:fld>
            <a:endParaRPr lang="en-US" smtClean="0"/>
          </a:p>
        </p:txBody>
      </p:sp>
      <p:pic>
        <p:nvPicPr>
          <p:cNvPr id="55299" name="Picture 2"/>
          <p:cNvPicPr>
            <a:picLocks noChangeAspect="1" noChangeArrowheads="1"/>
          </p:cNvPicPr>
          <p:nvPr/>
        </p:nvPicPr>
        <p:blipFill>
          <a:blip r:embed="rId5" cstate="print"/>
          <a:srcRect/>
          <a:stretch>
            <a:fillRect/>
          </a:stretch>
        </p:blipFill>
        <p:spPr bwMode="auto">
          <a:xfrm>
            <a:off x="4175125" y="1460500"/>
            <a:ext cx="4205288" cy="3576638"/>
          </a:xfrm>
          <a:prstGeom prst="rect">
            <a:avLst/>
          </a:prstGeom>
          <a:noFill/>
          <a:ln w="12700">
            <a:noFill/>
            <a:miter lim="800000"/>
            <a:headEnd/>
            <a:tailEnd/>
          </a:ln>
        </p:spPr>
      </p:pic>
      <p:sp>
        <p:nvSpPr>
          <p:cNvPr id="55300" name="Rectangle 3"/>
          <p:cNvSpPr>
            <a:spLocks noGrp="1" noChangeArrowheads="1"/>
          </p:cNvSpPr>
          <p:nvPr>
            <p:ph type="body" idx="1"/>
          </p:nvPr>
        </p:nvSpPr>
        <p:spPr>
          <a:xfrm>
            <a:off x="723900" y="1141413"/>
            <a:ext cx="2921000" cy="4268787"/>
          </a:xfrm>
        </p:spPr>
        <p:txBody>
          <a:bodyPr/>
          <a:lstStyle/>
          <a:p>
            <a:pPr lvl="2"/>
            <a:r>
              <a:rPr lang="en-US" smtClean="0"/>
              <a:t>Our regression study of the empirical drivers of cash balances (as a percentage of assets and as a percentage of sales) for S&amp;P 500 companies (excluding financial companies) finds that:</a:t>
            </a:r>
          </a:p>
          <a:p>
            <a:pPr lvl="3"/>
            <a:r>
              <a:rPr lang="en-US" smtClean="0"/>
              <a:t>Companies with higher cash flow volatility hold higher cash balances</a:t>
            </a:r>
          </a:p>
          <a:p>
            <a:pPr lvl="3"/>
            <a:r>
              <a:rPr lang="en-US" smtClean="0"/>
              <a:t>Companies with higher capital expenditures and R&amp;D commitments hold larger cash balances</a:t>
            </a:r>
          </a:p>
          <a:p>
            <a:pPr lvl="3"/>
            <a:r>
              <a:rPr lang="en-US" smtClean="0"/>
              <a:t>Larger companies tend to hold proportionately less cash</a:t>
            </a:r>
          </a:p>
        </p:txBody>
      </p:sp>
      <p:sp>
        <p:nvSpPr>
          <p:cNvPr id="55301" name="Rectangle 4"/>
          <p:cNvSpPr>
            <a:spLocks noGrp="1" noChangeArrowheads="1"/>
          </p:cNvSpPr>
          <p:nvPr>
            <p:ph type="title"/>
          </p:nvPr>
        </p:nvSpPr>
        <p:spPr>
          <a:noFill/>
        </p:spPr>
        <p:txBody>
          <a:bodyPr/>
          <a:lstStyle/>
          <a:p>
            <a:pPr eaLnBrk="1" hangingPunct="1"/>
            <a:r>
              <a:rPr lang="en-US" smtClean="0"/>
              <a:t>Empirical Drivers of Cash Balances</a:t>
            </a:r>
          </a:p>
        </p:txBody>
      </p:sp>
      <p:sp>
        <p:nvSpPr>
          <p:cNvPr id="55302" name="MASTER_ITEMObjectTitle1"/>
          <p:cNvSpPr>
            <a:spLocks noChangeArrowheads="1"/>
          </p:cNvSpPr>
          <p:nvPr>
            <p:custDataLst>
              <p:tags r:id="rId1"/>
            </p:custDataLst>
          </p:nvPr>
        </p:nvSpPr>
        <p:spPr bwMode="ltGray">
          <a:xfrm>
            <a:off x="4110038" y="1103313"/>
            <a:ext cx="43354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Drivers of Cash Balances</a:t>
            </a:r>
          </a:p>
        </p:txBody>
      </p:sp>
      <p:sp>
        <p:nvSpPr>
          <p:cNvPr id="55303" name="MASTER_ITEMObjectBox1"/>
          <p:cNvSpPr>
            <a:spLocks noChangeArrowheads="1"/>
          </p:cNvSpPr>
          <p:nvPr>
            <p:custDataLst>
              <p:tags r:id="rId2"/>
            </p:custDataLst>
          </p:nvPr>
        </p:nvSpPr>
        <p:spPr bwMode="auto">
          <a:xfrm>
            <a:off x="4108450" y="1379538"/>
            <a:ext cx="4337050" cy="37369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55304" name="MessageStatement"/>
          <p:cNvSpPr>
            <a:spLocks noChangeArrowheads="1"/>
          </p:cNvSpPr>
          <p:nvPr/>
        </p:nvSpPr>
        <p:spPr bwMode="gray">
          <a:xfrm>
            <a:off x="571500" y="5473700"/>
            <a:ext cx="8102600" cy="738188"/>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Based on the Company’s cash flow volatility, leverage and investment spending,  our analysis suggests that the Company should maintain approximately $3.6 to $4.0 billion in cash.</a:t>
            </a:r>
          </a:p>
        </p:txBody>
      </p:sp>
      <p:sp>
        <p:nvSpPr>
          <p:cNvPr id="55305" name="Text Box 8"/>
          <p:cNvSpPr txBox="1">
            <a:spLocks noChangeArrowheads="1"/>
          </p:cNvSpPr>
          <p:nvPr>
            <p:custDataLst>
              <p:tags r:id="rId3"/>
            </p:custDataLst>
          </p:nvPr>
        </p:nvSpPr>
        <p:spPr bwMode="auto">
          <a:xfrm>
            <a:off x="4144963" y="5156200"/>
            <a:ext cx="4321175" cy="212725"/>
          </a:xfrm>
          <a:prstGeom prst="rect">
            <a:avLst/>
          </a:prstGeom>
          <a:noFill/>
          <a:ln w="12700">
            <a:noFill/>
            <a:miter lim="800000"/>
            <a:headEnd/>
            <a:tailEnd/>
          </a:ln>
        </p:spPr>
        <p:txBody>
          <a:bodyPr lIns="0" tIns="0" rIns="0" bIns="0" anchor="b">
            <a:spAutoFit/>
          </a:bodyPr>
          <a:lstStyle/>
          <a:p>
            <a:pPr marL="342900" indent="-342900" algn="l" eaLnBrk="0" hangingPunct="0">
              <a:tabLst>
                <a:tab pos="342900" algn="l"/>
              </a:tabLst>
            </a:pPr>
            <a:r>
              <a:rPr lang="en-US" sz="700"/>
              <a:t>Note: 	Analysis assumes a cash flow volatility of 3.2% for the Company, based on historical data since 1990 as per Factset.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0"/>
          </p:nvPr>
        </p:nvSpPr>
        <p:spPr>
          <a:noFill/>
        </p:spPr>
        <p:txBody>
          <a:bodyPr/>
          <a:lstStyle/>
          <a:p>
            <a:pPr defTabSz="950913"/>
            <a:fld id="{C0F6468C-3262-4BF1-A3FF-9DE9735EF19E}" type="slidenum">
              <a:rPr smtClean="0"/>
              <a:pPr defTabSz="950913"/>
              <a:t>49</a:t>
            </a:fld>
            <a:endParaRPr lang="en-US" smtClean="0"/>
          </a:p>
        </p:txBody>
      </p:sp>
      <p:sp>
        <p:nvSpPr>
          <p:cNvPr id="56323" name="MASTER_ITEMTitle"/>
          <p:cNvSpPr>
            <a:spLocks noGrp="1" noChangeArrowheads="1"/>
          </p:cNvSpPr>
          <p:nvPr>
            <p:ph type="title"/>
            <p:custDataLst>
              <p:tags r:id="rId2"/>
            </p:custDataLst>
          </p:nvPr>
        </p:nvSpPr>
        <p:spPr>
          <a:xfrm>
            <a:off x="473075" y="44450"/>
            <a:ext cx="6526213" cy="822325"/>
          </a:xfrm>
        </p:spPr>
        <p:txBody>
          <a:bodyPr/>
          <a:lstStyle/>
          <a:p>
            <a:pPr eaLnBrk="1" hangingPunct="1"/>
            <a:r>
              <a:rPr lang="en-US" smtClean="0"/>
              <a:t>Risk of Liquidity Event: Overview</a:t>
            </a:r>
          </a:p>
        </p:txBody>
      </p:sp>
      <p:sp>
        <p:nvSpPr>
          <p:cNvPr id="56324" name="Text Box 3"/>
          <p:cNvSpPr txBox="1">
            <a:spLocks noChangeArrowheads="1"/>
          </p:cNvSpPr>
          <p:nvPr/>
        </p:nvSpPr>
        <p:spPr bwMode="gray">
          <a:xfrm>
            <a:off x="3859213" y="1520825"/>
            <a:ext cx="4687887" cy="822325"/>
          </a:xfrm>
          <a:prstGeom prst="rect">
            <a:avLst/>
          </a:prstGeom>
          <a:noFill/>
          <a:ln w="9525">
            <a:noFill/>
            <a:miter lim="800000"/>
            <a:headEnd/>
            <a:tailEnd/>
          </a:ln>
        </p:spPr>
        <p:txBody>
          <a:bodyPr lIns="101600" rIns="101600" anchor="b">
            <a:spAutoFit/>
          </a:bodyPr>
          <a:lstStyle/>
          <a:p>
            <a:pPr algn="l" eaLnBrk="0" hangingPunct="0"/>
            <a:r>
              <a:rPr lang="en-US" sz="1200"/>
              <a:t>The model starts with base case projected cash flows.  Then, based on the historical distribution of EBITDA / Assets for a broad range of peers, the model simulates projected cash flows using the Monte-Carlo simulation methodology</a:t>
            </a:r>
          </a:p>
        </p:txBody>
      </p:sp>
      <p:sp>
        <p:nvSpPr>
          <p:cNvPr id="56325" name="Text Box 4"/>
          <p:cNvSpPr txBox="1">
            <a:spLocks noChangeArrowheads="1"/>
          </p:cNvSpPr>
          <p:nvPr/>
        </p:nvSpPr>
        <p:spPr bwMode="gray">
          <a:xfrm>
            <a:off x="3859213" y="2874963"/>
            <a:ext cx="4687887" cy="639762"/>
          </a:xfrm>
          <a:prstGeom prst="rect">
            <a:avLst/>
          </a:prstGeom>
          <a:noFill/>
          <a:ln w="9525">
            <a:noFill/>
            <a:miter lim="800000"/>
            <a:headEnd/>
            <a:tailEnd/>
          </a:ln>
        </p:spPr>
        <p:txBody>
          <a:bodyPr lIns="101600" rIns="101600" anchor="b">
            <a:spAutoFit/>
          </a:bodyPr>
          <a:lstStyle/>
          <a:p>
            <a:pPr algn="l" eaLnBrk="0" hangingPunct="0"/>
            <a:r>
              <a:rPr lang="en-US" sz="1200"/>
              <a:t>Assuming a certain level of cash balance today, the model accumulates or drains cash over time depending on the simulated cash flows</a:t>
            </a:r>
          </a:p>
        </p:txBody>
      </p:sp>
      <p:sp>
        <p:nvSpPr>
          <p:cNvPr id="390149" name="AutoShape 5"/>
          <p:cNvSpPr>
            <a:spLocks noChangeArrowheads="1"/>
          </p:cNvSpPr>
          <p:nvPr/>
        </p:nvSpPr>
        <p:spPr bwMode="auto">
          <a:xfrm>
            <a:off x="2768600" y="1593850"/>
            <a:ext cx="800100" cy="685800"/>
          </a:xfrm>
          <a:prstGeom prst="rightArrow">
            <a:avLst>
              <a:gd name="adj1" fmla="val 50000"/>
              <a:gd name="adj2" fmla="val 17965"/>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chemeClr val="tx1"/>
            </a:solidFill>
            <a:miter lim="800000"/>
            <a:headEnd/>
            <a:tailEnd/>
          </a:ln>
          <a:effectLst/>
        </p:spPr>
        <p:txBody>
          <a:bodyPr wrap="none" anchor="ctr"/>
          <a:lstStyle/>
          <a:p>
            <a:pPr>
              <a:defRPr/>
            </a:pPr>
            <a:endParaRPr lang="en-US"/>
          </a:p>
        </p:txBody>
      </p:sp>
      <p:sp>
        <p:nvSpPr>
          <p:cNvPr id="390150" name="AutoShape 6"/>
          <p:cNvSpPr>
            <a:spLocks noChangeArrowheads="1"/>
          </p:cNvSpPr>
          <p:nvPr/>
        </p:nvSpPr>
        <p:spPr bwMode="auto">
          <a:xfrm>
            <a:off x="2768600" y="2851150"/>
            <a:ext cx="800100" cy="685800"/>
          </a:xfrm>
          <a:prstGeom prst="rightArrow">
            <a:avLst>
              <a:gd name="adj1" fmla="val 50000"/>
              <a:gd name="adj2" fmla="val 17965"/>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chemeClr val="tx1"/>
            </a:solidFill>
            <a:miter lim="800000"/>
            <a:headEnd/>
            <a:tailEnd/>
          </a:ln>
          <a:effectLst/>
        </p:spPr>
        <p:txBody>
          <a:bodyPr wrap="none" anchor="ctr"/>
          <a:lstStyle/>
          <a:p>
            <a:pPr>
              <a:defRPr/>
            </a:pPr>
            <a:endParaRPr lang="en-US"/>
          </a:p>
        </p:txBody>
      </p:sp>
      <p:sp>
        <p:nvSpPr>
          <p:cNvPr id="56328" name="MessageStatement"/>
          <p:cNvSpPr>
            <a:spLocks noChangeArrowheads="1"/>
          </p:cNvSpPr>
          <p:nvPr>
            <p:custDataLst>
              <p:tags r:id="rId3"/>
            </p:custDataLst>
          </p:nvPr>
        </p:nvSpPr>
        <p:spPr bwMode="gray">
          <a:xfrm>
            <a:off x="688975" y="5403850"/>
            <a:ext cx="776605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Our liquidity analysis uses a simulation model which, given the Company’s free cash flow projections, estimates the probability of a liquidity event.  A liquidity event is said to occur when the Company’s cash balance falls below zero.</a:t>
            </a:r>
          </a:p>
        </p:txBody>
      </p:sp>
      <p:sp>
        <p:nvSpPr>
          <p:cNvPr id="56329" name="AutoShape 8"/>
          <p:cNvSpPr>
            <a:spLocks noChangeAspect="1" noChangeArrowheads="1"/>
          </p:cNvSpPr>
          <p:nvPr/>
        </p:nvSpPr>
        <p:spPr bwMode="auto">
          <a:xfrm>
            <a:off x="661988" y="1482725"/>
            <a:ext cx="1789112" cy="922338"/>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Free Cash Flow Projections</a:t>
            </a:r>
          </a:p>
        </p:txBody>
      </p:sp>
      <p:sp>
        <p:nvSpPr>
          <p:cNvPr id="56330" name="AutoShape 9"/>
          <p:cNvSpPr>
            <a:spLocks noChangeArrowheads="1"/>
          </p:cNvSpPr>
          <p:nvPr/>
        </p:nvSpPr>
        <p:spPr bwMode="auto">
          <a:xfrm>
            <a:off x="649288" y="2732088"/>
            <a:ext cx="1789112" cy="923925"/>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Cash Accumulation</a:t>
            </a:r>
          </a:p>
        </p:txBody>
      </p:sp>
      <p:sp>
        <p:nvSpPr>
          <p:cNvPr id="390154" name="AutoShape 10"/>
          <p:cNvSpPr>
            <a:spLocks noChangeArrowheads="1"/>
          </p:cNvSpPr>
          <p:nvPr/>
        </p:nvSpPr>
        <p:spPr bwMode="auto">
          <a:xfrm>
            <a:off x="2768600" y="4079875"/>
            <a:ext cx="800100" cy="685800"/>
          </a:xfrm>
          <a:prstGeom prst="rightArrow">
            <a:avLst>
              <a:gd name="adj1" fmla="val 50000"/>
              <a:gd name="adj2" fmla="val 17965"/>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chemeClr val="tx1"/>
            </a:solidFill>
            <a:miter lim="800000"/>
            <a:headEnd/>
            <a:tailEnd/>
          </a:ln>
          <a:effectLst/>
        </p:spPr>
        <p:txBody>
          <a:bodyPr wrap="none" anchor="ctr"/>
          <a:lstStyle/>
          <a:p>
            <a:pPr>
              <a:defRPr/>
            </a:pPr>
            <a:endParaRPr lang="en-US"/>
          </a:p>
        </p:txBody>
      </p:sp>
      <p:sp>
        <p:nvSpPr>
          <p:cNvPr id="56332" name="AutoShape 11"/>
          <p:cNvSpPr>
            <a:spLocks noChangeArrowheads="1"/>
          </p:cNvSpPr>
          <p:nvPr/>
        </p:nvSpPr>
        <p:spPr bwMode="auto">
          <a:xfrm>
            <a:off x="649288" y="3984625"/>
            <a:ext cx="1789112" cy="923925"/>
          </a:xfrm>
          <a:prstGeom prst="bevel">
            <a:avLst>
              <a:gd name="adj" fmla="val 12500"/>
            </a:avLst>
          </a:prstGeom>
          <a:solidFill>
            <a:schemeClr val="accent1"/>
          </a:solidFill>
          <a:ln w="12700">
            <a:noFill/>
            <a:miter lim="800000"/>
            <a:headEnd/>
            <a:tailEnd/>
          </a:ln>
        </p:spPr>
        <p:txBody>
          <a:bodyPr anchor="ctr"/>
          <a:lstStyle/>
          <a:p>
            <a:r>
              <a:rPr lang="en-US" b="1">
                <a:solidFill>
                  <a:schemeClr val="bg1"/>
                </a:solidFill>
              </a:rPr>
              <a:t>Limitations</a:t>
            </a:r>
          </a:p>
        </p:txBody>
      </p:sp>
      <p:sp>
        <p:nvSpPr>
          <p:cNvPr id="56333" name="MASTER_ITEMText1"/>
          <p:cNvSpPr>
            <a:spLocks noChangeArrowheads="1"/>
          </p:cNvSpPr>
          <p:nvPr>
            <p:custDataLst>
              <p:tags r:id="rId4"/>
            </p:custDataLst>
          </p:nvPr>
        </p:nvSpPr>
        <p:spPr bwMode="auto">
          <a:xfrm>
            <a:off x="3952875" y="4195763"/>
            <a:ext cx="4679950" cy="590550"/>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sz="1200"/>
              <a:t>Relies on historical cash flow pattern</a:t>
            </a:r>
          </a:p>
          <a:p>
            <a:pPr marL="228600" lvl="2" indent="-225425" algn="l" eaLnBrk="0" hangingPunct="0">
              <a:spcBef>
                <a:spcPct val="50000"/>
              </a:spcBef>
              <a:buClr>
                <a:schemeClr val="accent1"/>
              </a:buClr>
              <a:buSzPct val="85000"/>
              <a:buFont typeface="Wingdings 3" pitchFamily="18" charset="2"/>
              <a:buChar char=""/>
            </a:pPr>
            <a:r>
              <a:rPr lang="en-US" sz="1200"/>
              <a:t>Sensitive to cash flow assumptions (e.g. acquisitions)</a:t>
            </a:r>
          </a:p>
        </p:txBody>
      </p:sp>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0"/>
          </p:nvPr>
        </p:nvSpPr>
        <p:spPr>
          <a:noFill/>
        </p:spPr>
        <p:txBody>
          <a:bodyPr/>
          <a:lstStyle/>
          <a:p>
            <a:pPr defTabSz="950913"/>
            <a:fld id="{EE56FF18-5551-4A61-8F79-EB1AD646B1A5}" type="slidenum">
              <a:rPr smtClean="0"/>
              <a:pPr defTabSz="950913"/>
              <a:t>50</a:t>
            </a:fld>
            <a:endParaRPr lang="en-US" smtClean="0"/>
          </a:p>
        </p:txBody>
      </p:sp>
      <p:pic>
        <p:nvPicPr>
          <p:cNvPr id="57347" name="Picture 2"/>
          <p:cNvPicPr>
            <a:picLocks noChangeAspect="1" noChangeArrowheads="1"/>
          </p:cNvPicPr>
          <p:nvPr/>
        </p:nvPicPr>
        <p:blipFill>
          <a:blip r:embed="rId10" cstate="print"/>
          <a:srcRect/>
          <a:stretch>
            <a:fillRect/>
          </a:stretch>
        </p:blipFill>
        <p:spPr bwMode="auto">
          <a:xfrm>
            <a:off x="706438" y="-73025"/>
            <a:ext cx="7769225" cy="5106988"/>
          </a:xfrm>
          <a:prstGeom prst="rect">
            <a:avLst/>
          </a:prstGeom>
          <a:noFill/>
          <a:ln w="12700">
            <a:noFill/>
            <a:miter lim="800000"/>
            <a:headEnd/>
            <a:tailEnd/>
          </a:ln>
        </p:spPr>
      </p:pic>
      <p:sp>
        <p:nvSpPr>
          <p:cNvPr id="57348" name="MASTER_ITEMTitle"/>
          <p:cNvSpPr>
            <a:spLocks noGrp="1" noChangeArrowheads="1"/>
          </p:cNvSpPr>
          <p:nvPr>
            <p:ph type="title"/>
            <p:custDataLst>
              <p:tags r:id="rId2"/>
            </p:custDataLst>
          </p:nvPr>
        </p:nvSpPr>
        <p:spPr>
          <a:xfrm>
            <a:off x="473075" y="44450"/>
            <a:ext cx="6488113" cy="822325"/>
          </a:xfrm>
        </p:spPr>
        <p:txBody>
          <a:bodyPr/>
          <a:lstStyle/>
          <a:p>
            <a:pPr eaLnBrk="1" hangingPunct="1"/>
            <a:r>
              <a:rPr lang="en-US" smtClean="0"/>
              <a:t>Liquidity Analysis: Results</a:t>
            </a:r>
          </a:p>
        </p:txBody>
      </p:sp>
      <p:sp>
        <p:nvSpPr>
          <p:cNvPr id="57349" name="Text Box 4"/>
          <p:cNvSpPr txBox="1">
            <a:spLocks noChangeArrowheads="1"/>
          </p:cNvSpPr>
          <p:nvPr>
            <p:custDataLst>
              <p:tags r:id="rId3"/>
            </p:custDataLst>
          </p:nvPr>
        </p:nvSpPr>
        <p:spPr bwMode="auto">
          <a:xfrm>
            <a:off x="723900" y="5113338"/>
            <a:ext cx="7721600" cy="106362"/>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Analysis assumes a cash flow volatility of 2.9% based on close peers.  Analysis based on free cash flow projections for the Company through 2008, as per Wall Street projections.</a:t>
            </a:r>
          </a:p>
        </p:txBody>
      </p:sp>
      <p:sp>
        <p:nvSpPr>
          <p:cNvPr id="57350" name="MessageStatement"/>
          <p:cNvSpPr>
            <a:spLocks noChangeArrowheads="1"/>
          </p:cNvSpPr>
          <p:nvPr>
            <p:custDataLst>
              <p:tags r:id="rId4"/>
            </p:custDataLst>
          </p:nvPr>
        </p:nvSpPr>
        <p:spPr bwMode="gray">
          <a:xfrm>
            <a:off x="688975" y="5518150"/>
            <a:ext cx="776605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A cash balance of $200 million to $250 million</a:t>
            </a:r>
            <a:r>
              <a:rPr lang="en-US" b="1" baseline="30000">
                <a:solidFill>
                  <a:schemeClr val="bg1"/>
                </a:solidFill>
              </a:rPr>
              <a:t>(1)</a:t>
            </a:r>
            <a:r>
              <a:rPr lang="en-US" b="1">
                <a:solidFill>
                  <a:schemeClr val="bg1"/>
                </a:solidFill>
              </a:rPr>
              <a:t> would reduce the probability of requiring unforecasted external financing in the next three years to level consistent with the Company’s ‘A’ rating.</a:t>
            </a:r>
          </a:p>
        </p:txBody>
      </p:sp>
      <p:sp>
        <p:nvSpPr>
          <p:cNvPr id="57351" name="MASTER_ITEMObjectBox2"/>
          <p:cNvSpPr>
            <a:spLocks noChangeArrowheads="1"/>
          </p:cNvSpPr>
          <p:nvPr>
            <p:custDataLst>
              <p:tags r:id="rId5"/>
            </p:custDataLst>
          </p:nvPr>
        </p:nvSpPr>
        <p:spPr bwMode="auto">
          <a:xfrm>
            <a:off x="690563" y="1374775"/>
            <a:ext cx="7804150" cy="36830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GB" sz="1200" b="1">
              <a:solidFill>
                <a:schemeClr val="accent1"/>
              </a:solidFill>
            </a:endParaRPr>
          </a:p>
        </p:txBody>
      </p:sp>
      <p:sp>
        <p:nvSpPr>
          <p:cNvPr id="57352" name="MASTER_ITEMObjectTitle2"/>
          <p:cNvSpPr>
            <a:spLocks noChangeArrowheads="1"/>
          </p:cNvSpPr>
          <p:nvPr>
            <p:custDataLst>
              <p:tags r:id="rId6"/>
            </p:custDataLst>
          </p:nvPr>
        </p:nvSpPr>
        <p:spPr bwMode="ltGray">
          <a:xfrm>
            <a:off x="690563" y="1100138"/>
            <a:ext cx="78041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Probability of an External Liquidity Event in the Next Three Years</a:t>
            </a:r>
          </a:p>
        </p:txBody>
      </p:sp>
      <p:sp>
        <p:nvSpPr>
          <p:cNvPr id="57353" name="Text Box 8"/>
          <p:cNvSpPr txBox="1">
            <a:spLocks noChangeArrowheads="1"/>
          </p:cNvSpPr>
          <p:nvPr>
            <p:custDataLst>
              <p:tags r:id="rId7"/>
            </p:custDataLst>
          </p:nvPr>
        </p:nvSpPr>
        <p:spPr bwMode="auto">
          <a:xfrm>
            <a:off x="2241550" y="6478588"/>
            <a:ext cx="6750050" cy="106362"/>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(1) 	Committed but undrawn credit facilities may serve, at least in part, as a replacement for cash.</a:t>
            </a:r>
          </a:p>
        </p:txBody>
      </p:sp>
      <p:sp>
        <p:nvSpPr>
          <p:cNvPr id="57354" name="Rectangle 9"/>
          <p:cNvSpPr>
            <a:spLocks noChangeArrowheads="1"/>
          </p:cNvSpPr>
          <p:nvPr/>
        </p:nvSpPr>
        <p:spPr bwMode="auto">
          <a:xfrm>
            <a:off x="3690938" y="3489325"/>
            <a:ext cx="1082675" cy="1241425"/>
          </a:xfrm>
          <a:prstGeom prst="rect">
            <a:avLst/>
          </a:prstGeom>
          <a:noFill/>
          <a:ln w="9525">
            <a:solidFill>
              <a:schemeClr val="hlink"/>
            </a:solidFill>
            <a:miter lim="800000"/>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ctrTitle"/>
          </p:nvPr>
        </p:nvSpPr>
        <p:spPr>
          <a:xfrm>
            <a:off x="4775200" y="2641600"/>
            <a:ext cx="3921125" cy="1443038"/>
          </a:xfrm>
        </p:spPr>
        <p:txBody>
          <a:bodyPr/>
          <a:lstStyle/>
          <a:p>
            <a:r>
              <a:rPr lang="en-US" sz="2800" b="0" smtClean="0"/>
              <a:t>Shareholder Payout Policy</a:t>
            </a:r>
          </a:p>
        </p:txBody>
      </p:sp>
      <p:sp>
        <p:nvSpPr>
          <p:cNvPr id="58371" name="Slide Number Placeholder 2"/>
          <p:cNvSpPr>
            <a:spLocks noGrp="1"/>
          </p:cNvSpPr>
          <p:nvPr>
            <p:ph type="sldNum" sz="quarter" idx="10"/>
          </p:nvPr>
        </p:nvSpPr>
        <p:spPr>
          <a:noFill/>
        </p:spPr>
        <p:txBody>
          <a:bodyPr/>
          <a:lstStyle/>
          <a:p>
            <a:fld id="{F5CF0666-2690-4890-A3D1-483E3C29447F}" type="slidenum">
              <a:rPr smtClean="0"/>
              <a:pPr/>
              <a:t>51</a:t>
            </a:fld>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0"/>
          </p:nvPr>
        </p:nvSpPr>
        <p:spPr>
          <a:noFill/>
        </p:spPr>
        <p:txBody>
          <a:bodyPr/>
          <a:lstStyle/>
          <a:p>
            <a:pPr defTabSz="950913"/>
            <a:fld id="{9D86F328-FEC0-4148-B2DF-B8546E1B3335}" type="slidenum">
              <a:rPr smtClean="0"/>
              <a:pPr defTabSz="950913"/>
              <a:t>52</a:t>
            </a:fld>
            <a:endParaRPr lang="en-US" smtClean="0"/>
          </a:p>
        </p:txBody>
      </p:sp>
      <p:pic>
        <p:nvPicPr>
          <p:cNvPr id="59395" name="Picture 13"/>
          <p:cNvPicPr>
            <a:picLocks noChangeAspect="1" noChangeArrowheads="1"/>
          </p:cNvPicPr>
          <p:nvPr/>
        </p:nvPicPr>
        <p:blipFill>
          <a:blip r:embed="rId13" cstate="print"/>
          <a:srcRect/>
          <a:stretch>
            <a:fillRect/>
          </a:stretch>
        </p:blipFill>
        <p:spPr bwMode="auto">
          <a:xfrm>
            <a:off x="777875" y="2143125"/>
            <a:ext cx="7586663" cy="2570163"/>
          </a:xfrm>
          <a:prstGeom prst="rect">
            <a:avLst/>
          </a:prstGeom>
          <a:noFill/>
          <a:ln w="12700">
            <a:noFill/>
            <a:miter lim="800000"/>
            <a:headEnd/>
            <a:tailEnd/>
          </a:ln>
        </p:spPr>
      </p:pic>
      <p:sp>
        <p:nvSpPr>
          <p:cNvPr id="59396" name="Text Box 3"/>
          <p:cNvSpPr txBox="1">
            <a:spLocks noChangeArrowheads="1"/>
          </p:cNvSpPr>
          <p:nvPr>
            <p:custDataLst>
              <p:tags r:id="rId2"/>
            </p:custDataLst>
          </p:nvPr>
        </p:nvSpPr>
        <p:spPr bwMode="auto">
          <a:xfrm>
            <a:off x="3241675" y="2443163"/>
            <a:ext cx="133350" cy="76200"/>
          </a:xfrm>
          <a:prstGeom prst="rect">
            <a:avLst/>
          </a:prstGeom>
          <a:noFill/>
          <a:ln w="12700">
            <a:noFill/>
            <a:miter lim="800000"/>
            <a:headEnd/>
            <a:tailEnd/>
          </a:ln>
        </p:spPr>
        <p:txBody>
          <a:bodyPr lIns="0" tIns="0" rIns="0" bIns="0">
            <a:spAutoFit/>
          </a:bodyPr>
          <a:lstStyle/>
          <a:p>
            <a:pPr algn="l"/>
            <a:r>
              <a:rPr lang="en-US" sz="500"/>
              <a:t>(1)</a:t>
            </a:r>
          </a:p>
        </p:txBody>
      </p:sp>
      <p:sp>
        <p:nvSpPr>
          <p:cNvPr id="59397" name="Text Box 4"/>
          <p:cNvSpPr txBox="1">
            <a:spLocks noChangeArrowheads="1"/>
          </p:cNvSpPr>
          <p:nvPr>
            <p:custDataLst>
              <p:tags r:id="rId3"/>
            </p:custDataLst>
          </p:nvPr>
        </p:nvSpPr>
        <p:spPr bwMode="auto">
          <a:xfrm>
            <a:off x="3840163" y="2443163"/>
            <a:ext cx="133350" cy="76200"/>
          </a:xfrm>
          <a:prstGeom prst="rect">
            <a:avLst/>
          </a:prstGeom>
          <a:noFill/>
          <a:ln w="12700">
            <a:noFill/>
            <a:miter lim="800000"/>
            <a:headEnd/>
            <a:tailEnd/>
          </a:ln>
        </p:spPr>
        <p:txBody>
          <a:bodyPr lIns="0" tIns="0" rIns="0" bIns="0">
            <a:spAutoFit/>
          </a:bodyPr>
          <a:lstStyle/>
          <a:p>
            <a:pPr algn="l"/>
            <a:r>
              <a:rPr lang="en-US" sz="500"/>
              <a:t>(2)</a:t>
            </a:r>
          </a:p>
        </p:txBody>
      </p:sp>
      <p:sp>
        <p:nvSpPr>
          <p:cNvPr id="59398" name="Text Box 5"/>
          <p:cNvSpPr txBox="1">
            <a:spLocks noChangeArrowheads="1"/>
          </p:cNvSpPr>
          <p:nvPr>
            <p:custDataLst>
              <p:tags r:id="rId4"/>
            </p:custDataLst>
          </p:nvPr>
        </p:nvSpPr>
        <p:spPr bwMode="auto">
          <a:xfrm>
            <a:off x="5972175" y="2443163"/>
            <a:ext cx="133350" cy="76200"/>
          </a:xfrm>
          <a:prstGeom prst="rect">
            <a:avLst/>
          </a:prstGeom>
          <a:noFill/>
          <a:ln w="12700">
            <a:noFill/>
            <a:miter lim="800000"/>
            <a:headEnd/>
            <a:tailEnd/>
          </a:ln>
        </p:spPr>
        <p:txBody>
          <a:bodyPr lIns="0" tIns="0" rIns="0" bIns="0">
            <a:spAutoFit/>
          </a:bodyPr>
          <a:lstStyle/>
          <a:p>
            <a:pPr algn="l"/>
            <a:r>
              <a:rPr lang="en-US" sz="500"/>
              <a:t>(3)</a:t>
            </a:r>
          </a:p>
        </p:txBody>
      </p:sp>
      <p:sp>
        <p:nvSpPr>
          <p:cNvPr id="59399" name="Text Box 6"/>
          <p:cNvSpPr txBox="1">
            <a:spLocks noChangeArrowheads="1"/>
          </p:cNvSpPr>
          <p:nvPr>
            <p:custDataLst>
              <p:tags r:id="rId5"/>
            </p:custDataLst>
          </p:nvPr>
        </p:nvSpPr>
        <p:spPr bwMode="auto">
          <a:xfrm>
            <a:off x="6819900" y="2443163"/>
            <a:ext cx="133350" cy="76200"/>
          </a:xfrm>
          <a:prstGeom prst="rect">
            <a:avLst/>
          </a:prstGeom>
          <a:noFill/>
          <a:ln w="12700">
            <a:noFill/>
            <a:miter lim="800000"/>
            <a:headEnd/>
            <a:tailEnd/>
          </a:ln>
        </p:spPr>
        <p:txBody>
          <a:bodyPr lIns="0" tIns="0" rIns="0" bIns="0">
            <a:spAutoFit/>
          </a:bodyPr>
          <a:lstStyle/>
          <a:p>
            <a:pPr algn="l"/>
            <a:r>
              <a:rPr lang="en-US" sz="500"/>
              <a:t>(4)</a:t>
            </a:r>
          </a:p>
        </p:txBody>
      </p:sp>
      <p:sp>
        <p:nvSpPr>
          <p:cNvPr id="59400" name="MASTER_ITEMTitle"/>
          <p:cNvSpPr>
            <a:spLocks noGrp="1" noChangeArrowheads="1"/>
          </p:cNvSpPr>
          <p:nvPr>
            <p:ph type="title"/>
            <p:custDataLst>
              <p:tags r:id="rId6"/>
            </p:custDataLst>
          </p:nvPr>
        </p:nvSpPr>
        <p:spPr>
          <a:xfrm>
            <a:off x="473075" y="44450"/>
            <a:ext cx="6781800" cy="822325"/>
          </a:xfrm>
        </p:spPr>
        <p:txBody>
          <a:bodyPr/>
          <a:lstStyle/>
          <a:p>
            <a:pPr eaLnBrk="1" hangingPunct="1"/>
            <a:r>
              <a:rPr lang="en-US" smtClean="0"/>
              <a:t>Shareholder Payout Policy Among The Company’s Peers</a:t>
            </a:r>
          </a:p>
        </p:txBody>
      </p:sp>
      <p:sp>
        <p:nvSpPr>
          <p:cNvPr id="59401" name="MessageStatement"/>
          <p:cNvSpPr>
            <a:spLocks noChangeArrowheads="1"/>
          </p:cNvSpPr>
          <p:nvPr/>
        </p:nvSpPr>
        <p:spPr bwMode="gray">
          <a:xfrm>
            <a:off x="685800" y="5708650"/>
            <a:ext cx="77724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Company’s dividend payout and yield is consistent with its peer median.</a:t>
            </a:r>
          </a:p>
        </p:txBody>
      </p:sp>
      <p:sp>
        <p:nvSpPr>
          <p:cNvPr id="59402" name="MASTER_ITEMObjectBox1"/>
          <p:cNvSpPr>
            <a:spLocks noChangeArrowheads="1"/>
          </p:cNvSpPr>
          <p:nvPr>
            <p:custDataLst>
              <p:tags r:id="rId7"/>
            </p:custDataLst>
          </p:nvPr>
        </p:nvSpPr>
        <p:spPr bwMode="auto">
          <a:xfrm>
            <a:off x="688975" y="2032000"/>
            <a:ext cx="7766050" cy="277018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59403" name="MASTER_ITEMObjectTitle1"/>
          <p:cNvSpPr>
            <a:spLocks noChangeArrowheads="1"/>
          </p:cNvSpPr>
          <p:nvPr>
            <p:custDataLst>
              <p:tags r:id="rId8"/>
            </p:custDataLst>
          </p:nvPr>
        </p:nvSpPr>
        <p:spPr bwMode="ltGray">
          <a:xfrm>
            <a:off x="688975" y="1755775"/>
            <a:ext cx="77660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Comparable Payout Analysis</a:t>
            </a:r>
          </a:p>
        </p:txBody>
      </p:sp>
      <p:sp>
        <p:nvSpPr>
          <p:cNvPr id="59404" name="Text Box 11"/>
          <p:cNvSpPr txBox="1">
            <a:spLocks noChangeArrowheads="1"/>
          </p:cNvSpPr>
          <p:nvPr>
            <p:custDataLst>
              <p:tags r:id="rId9"/>
            </p:custDataLst>
          </p:nvPr>
        </p:nvSpPr>
        <p:spPr bwMode="auto">
          <a:xfrm>
            <a:off x="749300" y="2066925"/>
            <a:ext cx="6672263" cy="130175"/>
          </a:xfrm>
          <a:prstGeom prst="rect">
            <a:avLst/>
          </a:prstGeom>
          <a:noFill/>
          <a:ln w="12700">
            <a:noFill/>
            <a:miter lim="800000"/>
            <a:headEnd/>
            <a:tailEnd/>
          </a:ln>
        </p:spPr>
        <p:txBody>
          <a:bodyPr lIns="45720" tIns="18288" rIns="45720" bIns="18288">
            <a:spAutoFit/>
          </a:bodyPr>
          <a:lstStyle/>
          <a:p>
            <a:pPr marL="0" lvl="1" algn="l"/>
            <a:r>
              <a:rPr lang="en-US" sz="600"/>
              <a:t>($ in millions, except per share data)</a:t>
            </a:r>
          </a:p>
        </p:txBody>
      </p:sp>
      <p:sp>
        <p:nvSpPr>
          <p:cNvPr id="59405" name="Text Box 12"/>
          <p:cNvSpPr txBox="1">
            <a:spLocks noChangeArrowheads="1"/>
          </p:cNvSpPr>
          <p:nvPr>
            <p:custDataLst>
              <p:tags r:id="rId10"/>
            </p:custDataLst>
          </p:nvPr>
        </p:nvSpPr>
        <p:spPr bwMode="auto">
          <a:xfrm>
            <a:off x="2400300" y="6178550"/>
            <a:ext cx="6130925" cy="460375"/>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600"/>
              <a:t>Source:	Factset, Bloomberg, Wall Street research, companies’ financial reports and our calculations. Market data are as of 03/01/2007.</a:t>
            </a:r>
          </a:p>
          <a:p>
            <a:pPr marL="342900" indent="-342900" algn="l">
              <a:tabLst>
                <a:tab pos="342900" algn="l"/>
              </a:tabLst>
            </a:pPr>
            <a:r>
              <a:rPr lang="en-US" sz="600"/>
              <a:t>(1) 	Mean IBES estimate.</a:t>
            </a:r>
          </a:p>
          <a:p>
            <a:pPr marL="342900" indent="-342900" algn="l">
              <a:tabLst>
                <a:tab pos="342900" algn="l"/>
              </a:tabLst>
            </a:pPr>
            <a:r>
              <a:rPr lang="en-US" sz="600"/>
              <a:t>(2) 	Based on indicated amount.</a:t>
            </a:r>
          </a:p>
          <a:p>
            <a:pPr marL="342900" indent="-342900" algn="l">
              <a:tabLst>
                <a:tab pos="342900" algn="l"/>
              </a:tabLst>
            </a:pPr>
            <a:r>
              <a:rPr lang="en-US" sz="600"/>
              <a:t>(3) 	Last twelve months.</a:t>
            </a:r>
          </a:p>
          <a:p>
            <a:pPr marL="342900" indent="-342900" algn="l">
              <a:tabLst>
                <a:tab pos="342900" algn="l"/>
              </a:tabLst>
            </a:pPr>
            <a:r>
              <a:rPr lang="en-US" sz="600"/>
              <a:t>(4) 	% payout is calculated using payout amount divided by IBES next year’s earnings.</a:t>
            </a:r>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2"/>
          <p:cNvSpPr>
            <a:spLocks noGrp="1"/>
          </p:cNvSpPr>
          <p:nvPr>
            <p:ph type="sldNum" sz="quarter" idx="10"/>
          </p:nvPr>
        </p:nvSpPr>
        <p:spPr>
          <a:noFill/>
        </p:spPr>
        <p:txBody>
          <a:bodyPr/>
          <a:lstStyle/>
          <a:p>
            <a:pPr defTabSz="950913"/>
            <a:fld id="{54320404-B06C-4E7D-9E6D-8ECD2DAE820F}" type="slidenum">
              <a:rPr smtClean="0"/>
              <a:pPr defTabSz="950913"/>
              <a:t>53</a:t>
            </a:fld>
            <a:endParaRPr lang="en-US" smtClean="0"/>
          </a:p>
        </p:txBody>
      </p:sp>
      <p:pic>
        <p:nvPicPr>
          <p:cNvPr id="60419" name="Picture 2"/>
          <p:cNvPicPr>
            <a:picLocks noChangeAspect="1" noChangeArrowheads="1"/>
          </p:cNvPicPr>
          <p:nvPr/>
        </p:nvPicPr>
        <p:blipFill>
          <a:blip r:embed="rId17" cstate="print"/>
          <a:srcRect/>
          <a:stretch>
            <a:fillRect/>
          </a:stretch>
        </p:blipFill>
        <p:spPr bwMode="auto">
          <a:xfrm>
            <a:off x="4805363" y="3916363"/>
            <a:ext cx="3656012" cy="1501775"/>
          </a:xfrm>
          <a:prstGeom prst="rect">
            <a:avLst/>
          </a:prstGeom>
          <a:noFill/>
          <a:ln w="12700">
            <a:noFill/>
            <a:miter lim="800000"/>
            <a:headEnd/>
            <a:tailEnd/>
          </a:ln>
        </p:spPr>
      </p:pic>
      <p:pic>
        <p:nvPicPr>
          <p:cNvPr id="60420" name="Picture 3"/>
          <p:cNvPicPr>
            <a:picLocks noChangeAspect="1" noChangeArrowheads="1"/>
          </p:cNvPicPr>
          <p:nvPr/>
        </p:nvPicPr>
        <p:blipFill>
          <a:blip r:embed="rId18" cstate="print"/>
          <a:srcRect/>
          <a:stretch>
            <a:fillRect/>
          </a:stretch>
        </p:blipFill>
        <p:spPr bwMode="auto">
          <a:xfrm>
            <a:off x="684213" y="3908425"/>
            <a:ext cx="3656012" cy="1509713"/>
          </a:xfrm>
          <a:prstGeom prst="rect">
            <a:avLst/>
          </a:prstGeom>
          <a:noFill/>
          <a:ln w="12700">
            <a:noFill/>
            <a:miter lim="800000"/>
            <a:headEnd/>
            <a:tailEnd/>
          </a:ln>
        </p:spPr>
      </p:pic>
      <p:pic>
        <p:nvPicPr>
          <p:cNvPr id="60421" name="Picture 4"/>
          <p:cNvPicPr>
            <a:picLocks noChangeAspect="1" noChangeArrowheads="1"/>
          </p:cNvPicPr>
          <p:nvPr/>
        </p:nvPicPr>
        <p:blipFill>
          <a:blip r:embed="rId19" cstate="print"/>
          <a:srcRect/>
          <a:stretch>
            <a:fillRect/>
          </a:stretch>
        </p:blipFill>
        <p:spPr bwMode="auto">
          <a:xfrm>
            <a:off x="4805363" y="1441450"/>
            <a:ext cx="3656012" cy="1516063"/>
          </a:xfrm>
          <a:prstGeom prst="rect">
            <a:avLst/>
          </a:prstGeom>
          <a:noFill/>
          <a:ln w="12700">
            <a:noFill/>
            <a:miter lim="800000"/>
            <a:headEnd/>
            <a:tailEnd/>
          </a:ln>
        </p:spPr>
      </p:pic>
      <p:sp>
        <p:nvSpPr>
          <p:cNvPr id="60422" name="MASTER_ITEMObjectBox1"/>
          <p:cNvSpPr>
            <a:spLocks noChangeArrowheads="1"/>
          </p:cNvSpPr>
          <p:nvPr>
            <p:custDataLst>
              <p:tags r:id="rId2"/>
            </p:custDataLst>
          </p:nvPr>
        </p:nvSpPr>
        <p:spPr bwMode="auto">
          <a:xfrm>
            <a:off x="569913" y="1370013"/>
            <a:ext cx="3884612" cy="1763712"/>
          </a:xfrm>
          <a:prstGeom prst="rect">
            <a:avLst/>
          </a:prstGeom>
          <a:noFill/>
          <a:ln w="9525">
            <a:solidFill>
              <a:schemeClr val="tx1"/>
            </a:solidFill>
            <a:miter lim="800000"/>
            <a:headEnd/>
            <a:tailEnd/>
          </a:ln>
        </p:spPr>
        <p:txBody>
          <a:bodyPr lIns="45720" tIns="64008" rIns="45720" bIns="64008"/>
          <a:lstStyle/>
          <a:p>
            <a:pPr marL="228600" lvl="2" indent="-225425" algn="l" eaLnBrk="0" hangingPunct="0">
              <a:buClr>
                <a:schemeClr val="accent1"/>
              </a:buClr>
              <a:buSzPct val="85000"/>
              <a:buFont typeface="Wingdings 3" pitchFamily="18" charset="2"/>
              <a:buChar char=""/>
            </a:pPr>
            <a:r>
              <a:rPr lang="en-US" sz="1100"/>
              <a:t>Forward EPS projection (I/B/E/S) of $3.020</a:t>
            </a:r>
            <a:r>
              <a:rPr lang="en-US" sz="1100" baseline="50000"/>
              <a:t>(1)</a:t>
            </a:r>
          </a:p>
          <a:p>
            <a:pPr marL="228600" lvl="2" indent="-225425" algn="l" eaLnBrk="0" hangingPunct="0">
              <a:spcBef>
                <a:spcPct val="20000"/>
              </a:spcBef>
              <a:buClr>
                <a:schemeClr val="accent1"/>
              </a:buClr>
              <a:buSzPct val="85000"/>
              <a:buFont typeface="Wingdings 3" pitchFamily="18" charset="2"/>
              <a:buChar char=""/>
            </a:pPr>
            <a:r>
              <a:rPr lang="en-US" sz="1100"/>
              <a:t>Forward P/E of 26.5x (based on a stock price of $80.14)</a:t>
            </a:r>
          </a:p>
          <a:p>
            <a:pPr marL="228600" lvl="2" indent="-225425" algn="l" eaLnBrk="0" hangingPunct="0">
              <a:spcBef>
                <a:spcPct val="20000"/>
              </a:spcBef>
              <a:buClr>
                <a:schemeClr val="accent1"/>
              </a:buClr>
              <a:buSzPct val="85000"/>
              <a:buFont typeface="Wingdings 3" pitchFamily="18" charset="2"/>
              <a:buChar char=""/>
            </a:pPr>
            <a:r>
              <a:rPr lang="en-US" sz="1100"/>
              <a:t>Long-term EPS growth projection (I/B/E/S) of 27.3%</a:t>
            </a:r>
          </a:p>
          <a:p>
            <a:pPr marL="228600" lvl="2" indent="-225425" algn="l" eaLnBrk="0" hangingPunct="0">
              <a:spcBef>
                <a:spcPct val="20000"/>
              </a:spcBef>
              <a:buClr>
                <a:schemeClr val="accent1"/>
              </a:buClr>
              <a:buSzPct val="85000"/>
              <a:buFont typeface="Wingdings 3" pitchFamily="18" charset="2"/>
              <a:buChar char=""/>
            </a:pPr>
            <a:r>
              <a:rPr lang="en-US" sz="1100"/>
              <a:t>The Company’s cost of equity of 10.0%</a:t>
            </a:r>
          </a:p>
          <a:p>
            <a:pPr marL="457200" lvl="3" indent="-227013" algn="l" eaLnBrk="0" hangingPunct="0">
              <a:spcBef>
                <a:spcPct val="20000"/>
              </a:spcBef>
              <a:buClr>
                <a:schemeClr val="accent1"/>
              </a:buClr>
              <a:buSzPct val="110000"/>
              <a:buFont typeface="Wingdings" pitchFamily="2" charset="2"/>
              <a:buChar char="§"/>
            </a:pPr>
            <a:r>
              <a:rPr lang="en-US" sz="1100"/>
              <a:t>Risk free rate of 4.85%</a:t>
            </a:r>
            <a:r>
              <a:rPr lang="en-US" sz="1100" baseline="50000"/>
              <a:t>(2)</a:t>
            </a:r>
          </a:p>
          <a:p>
            <a:pPr marL="457200" lvl="3" indent="-227013" algn="l" eaLnBrk="0" hangingPunct="0">
              <a:spcBef>
                <a:spcPct val="20000"/>
              </a:spcBef>
              <a:buClr>
                <a:schemeClr val="accent1"/>
              </a:buClr>
              <a:buSzPct val="110000"/>
              <a:buFont typeface="Wingdings" pitchFamily="2" charset="2"/>
              <a:buChar char="§"/>
            </a:pPr>
            <a:r>
              <a:rPr lang="en-US" sz="1100"/>
              <a:t>Equity market risk premium of 5.5%</a:t>
            </a:r>
            <a:endParaRPr lang="en-US" sz="1100" baseline="30000"/>
          </a:p>
          <a:p>
            <a:pPr marL="457200" lvl="3" indent="-227013" algn="l" eaLnBrk="0" hangingPunct="0">
              <a:spcBef>
                <a:spcPct val="20000"/>
              </a:spcBef>
              <a:buClr>
                <a:schemeClr val="accent1"/>
              </a:buClr>
              <a:buSzPct val="110000"/>
              <a:buFont typeface="Wingdings" pitchFamily="2" charset="2"/>
              <a:buChar char="§"/>
            </a:pPr>
            <a:r>
              <a:rPr lang="en-US" sz="1100"/>
              <a:t>Predicted beta of 0.94</a:t>
            </a:r>
            <a:r>
              <a:rPr lang="en-US" sz="1100" baseline="50000"/>
              <a:t>(3)</a:t>
            </a:r>
          </a:p>
          <a:p>
            <a:pPr marL="228600" lvl="2" indent="-225425" algn="l" eaLnBrk="0" hangingPunct="0">
              <a:spcBef>
                <a:spcPct val="20000"/>
              </a:spcBef>
              <a:buClr>
                <a:schemeClr val="accent1"/>
              </a:buClr>
              <a:buSzPct val="85000"/>
              <a:buFont typeface="Wingdings 3" pitchFamily="18" charset="2"/>
              <a:buChar char=""/>
            </a:pPr>
            <a:r>
              <a:rPr lang="en-US" sz="1100"/>
              <a:t>Annual dividend of $0.00 per share</a:t>
            </a:r>
          </a:p>
        </p:txBody>
      </p:sp>
      <p:sp>
        <p:nvSpPr>
          <p:cNvPr id="60423" name="MASTER_ITEMObjectBox2"/>
          <p:cNvSpPr>
            <a:spLocks noChangeArrowheads="1"/>
          </p:cNvSpPr>
          <p:nvPr>
            <p:custDataLst>
              <p:tags r:id="rId3"/>
            </p:custDataLst>
          </p:nvPr>
        </p:nvSpPr>
        <p:spPr bwMode="auto">
          <a:xfrm>
            <a:off x="4691063" y="1370013"/>
            <a:ext cx="3884612" cy="176371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0424" name="MASTER_ITEMObjectBox3"/>
          <p:cNvSpPr>
            <a:spLocks noChangeArrowheads="1"/>
          </p:cNvSpPr>
          <p:nvPr>
            <p:custDataLst>
              <p:tags r:id="rId4"/>
            </p:custDataLst>
          </p:nvPr>
        </p:nvSpPr>
        <p:spPr bwMode="auto">
          <a:xfrm>
            <a:off x="569913" y="3843338"/>
            <a:ext cx="3884612" cy="17589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0425" name="MASTER_ITEMObjectBox4"/>
          <p:cNvSpPr>
            <a:spLocks noChangeArrowheads="1"/>
          </p:cNvSpPr>
          <p:nvPr>
            <p:custDataLst>
              <p:tags r:id="rId5"/>
            </p:custDataLst>
          </p:nvPr>
        </p:nvSpPr>
        <p:spPr bwMode="auto">
          <a:xfrm>
            <a:off x="4691063" y="3843338"/>
            <a:ext cx="3884612" cy="17589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0426" name="MASTER_ITEMTitle"/>
          <p:cNvSpPr>
            <a:spLocks noGrp="1" noChangeArrowheads="1"/>
          </p:cNvSpPr>
          <p:nvPr>
            <p:ph type="title"/>
            <p:custDataLst>
              <p:tags r:id="rId6"/>
            </p:custDataLst>
          </p:nvPr>
        </p:nvSpPr>
        <p:spPr>
          <a:xfrm>
            <a:off x="473075" y="44450"/>
            <a:ext cx="6726238" cy="822325"/>
          </a:xfrm>
        </p:spPr>
        <p:txBody>
          <a:bodyPr/>
          <a:lstStyle/>
          <a:p>
            <a:pPr eaLnBrk="1" hangingPunct="1"/>
            <a:r>
              <a:rPr lang="en-US" smtClean="0"/>
              <a:t>Rate of Return Analysis</a:t>
            </a:r>
          </a:p>
        </p:txBody>
      </p:sp>
      <p:sp>
        <p:nvSpPr>
          <p:cNvPr id="60427" name="MASTER_ITEMObjectTitle1"/>
          <p:cNvSpPr>
            <a:spLocks noChangeArrowheads="1"/>
          </p:cNvSpPr>
          <p:nvPr>
            <p:custDataLst>
              <p:tags r:id="rId7"/>
            </p:custDataLst>
          </p:nvPr>
        </p:nvSpPr>
        <p:spPr bwMode="ltGray">
          <a:xfrm>
            <a:off x="569913" y="1123950"/>
            <a:ext cx="3884612" cy="246063"/>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sz="1200" b="1">
                <a:solidFill>
                  <a:schemeClr val="bg1"/>
                </a:solidFill>
              </a:rPr>
              <a:t>Assumptions</a:t>
            </a:r>
            <a:endParaRPr lang="en-US" sz="1200" b="1">
              <a:solidFill>
                <a:schemeClr val="bg1"/>
              </a:solidFill>
              <a:cs typeface="Arial" pitchFamily="34" charset="0"/>
            </a:endParaRPr>
          </a:p>
        </p:txBody>
      </p:sp>
      <p:sp>
        <p:nvSpPr>
          <p:cNvPr id="60428" name="MASTER_ITEMObjectTitle2"/>
          <p:cNvSpPr>
            <a:spLocks noChangeArrowheads="1"/>
          </p:cNvSpPr>
          <p:nvPr>
            <p:custDataLst>
              <p:tags r:id="rId8"/>
            </p:custDataLst>
          </p:nvPr>
        </p:nvSpPr>
        <p:spPr bwMode="ltGray">
          <a:xfrm>
            <a:off x="4691063" y="1123950"/>
            <a:ext cx="3884612" cy="246063"/>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sz="1200" b="1">
                <a:solidFill>
                  <a:schemeClr val="bg1"/>
                </a:solidFill>
              </a:rPr>
              <a:t>Present Value of a Share Repurchase</a:t>
            </a:r>
            <a:endParaRPr lang="en-US" sz="1200" b="1">
              <a:solidFill>
                <a:schemeClr val="bg1"/>
              </a:solidFill>
              <a:cs typeface="Arial" pitchFamily="34" charset="0"/>
            </a:endParaRPr>
          </a:p>
        </p:txBody>
      </p:sp>
      <p:sp>
        <p:nvSpPr>
          <p:cNvPr id="60429" name="MASTER_ITEMObjectTitle3"/>
          <p:cNvSpPr>
            <a:spLocks noChangeArrowheads="1"/>
          </p:cNvSpPr>
          <p:nvPr>
            <p:custDataLst>
              <p:tags r:id="rId9"/>
            </p:custDataLst>
          </p:nvPr>
        </p:nvSpPr>
        <p:spPr bwMode="ltGray">
          <a:xfrm>
            <a:off x="569913" y="3597275"/>
            <a:ext cx="3884612" cy="246063"/>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sz="1200" b="1">
                <a:solidFill>
                  <a:schemeClr val="bg1"/>
                </a:solidFill>
              </a:rPr>
              <a:t>IRR </a:t>
            </a:r>
            <a:r>
              <a:rPr lang="en-US" sz="1200" b="1">
                <a:solidFill>
                  <a:schemeClr val="bg1"/>
                </a:solidFill>
                <a:cs typeface="Arial" pitchFamily="34" charset="0"/>
              </a:rPr>
              <a:t>—</a:t>
            </a:r>
            <a:r>
              <a:rPr lang="en-US" sz="1200" b="1">
                <a:solidFill>
                  <a:schemeClr val="bg1"/>
                </a:solidFill>
              </a:rPr>
              <a:t> Varying EPS Growth and P/E</a:t>
            </a:r>
          </a:p>
        </p:txBody>
      </p:sp>
      <p:sp>
        <p:nvSpPr>
          <p:cNvPr id="60430" name="MASTER_ITEMObjectTitle4"/>
          <p:cNvSpPr>
            <a:spLocks noChangeArrowheads="1"/>
          </p:cNvSpPr>
          <p:nvPr>
            <p:custDataLst>
              <p:tags r:id="rId10"/>
            </p:custDataLst>
          </p:nvPr>
        </p:nvSpPr>
        <p:spPr bwMode="ltGray">
          <a:xfrm>
            <a:off x="4691063" y="3597275"/>
            <a:ext cx="3884612" cy="246063"/>
          </a:xfrm>
          <a:prstGeom prst="rect">
            <a:avLst/>
          </a:prstGeom>
          <a:solidFill>
            <a:schemeClr val="accent1"/>
          </a:solidFill>
          <a:ln w="9525">
            <a:solidFill>
              <a:schemeClr val="tx1"/>
            </a:solidFill>
            <a:miter lim="800000"/>
            <a:headEnd/>
            <a:tailEnd/>
          </a:ln>
        </p:spPr>
        <p:txBody>
          <a:bodyPr lIns="45720" tIns="27432" rIns="45720" bIns="27432" anchor="b"/>
          <a:lstStyle/>
          <a:p>
            <a:pPr eaLnBrk="0" hangingPunct="0"/>
            <a:r>
              <a:rPr lang="en-US" sz="1200" b="1">
                <a:solidFill>
                  <a:schemeClr val="bg1"/>
                </a:solidFill>
              </a:rPr>
              <a:t>IRR </a:t>
            </a:r>
            <a:r>
              <a:rPr lang="en-US" sz="1200" b="1">
                <a:solidFill>
                  <a:schemeClr val="bg1"/>
                </a:solidFill>
                <a:cs typeface="Arial" pitchFamily="34" charset="0"/>
              </a:rPr>
              <a:t>—</a:t>
            </a:r>
            <a:r>
              <a:rPr lang="en-US" sz="1200" b="1">
                <a:solidFill>
                  <a:schemeClr val="bg1"/>
                </a:solidFill>
              </a:rPr>
              <a:t> Varying EPS Growth and Repurchase Price</a:t>
            </a:r>
          </a:p>
        </p:txBody>
      </p:sp>
      <p:sp>
        <p:nvSpPr>
          <p:cNvPr id="60431" name="Text Box 14"/>
          <p:cNvSpPr txBox="1">
            <a:spLocks noChangeArrowheads="1"/>
          </p:cNvSpPr>
          <p:nvPr>
            <p:custDataLst>
              <p:tags r:id="rId11"/>
            </p:custDataLst>
          </p:nvPr>
        </p:nvSpPr>
        <p:spPr bwMode="auto">
          <a:xfrm>
            <a:off x="604838" y="3178175"/>
            <a:ext cx="3824287" cy="319088"/>
          </a:xfrm>
          <a:prstGeom prst="rect">
            <a:avLst/>
          </a:prstGeom>
          <a:noFill/>
          <a:ln w="12700">
            <a:noFill/>
            <a:miter lim="800000"/>
            <a:headEnd/>
            <a:tailEnd/>
          </a:ln>
        </p:spPr>
        <p:txBody>
          <a:bodyPr lIns="0" tIns="0" rIns="0" bIns="0" anchor="b">
            <a:spAutoFit/>
          </a:bodyPr>
          <a:lstStyle/>
          <a:p>
            <a:pPr marL="174625" indent="-174625" algn="l">
              <a:tabLst>
                <a:tab pos="0" algn="l"/>
              </a:tabLst>
            </a:pPr>
            <a:r>
              <a:rPr lang="en-US" sz="700"/>
              <a:t>(1)  Next twelve months’ mean IBES estimate.</a:t>
            </a:r>
          </a:p>
          <a:p>
            <a:pPr marL="174625" indent="-174625" algn="l">
              <a:tabLst>
                <a:tab pos="0" algn="l"/>
              </a:tabLst>
            </a:pPr>
            <a:r>
              <a:rPr lang="en-US" sz="700"/>
              <a:t>(2)  30-year U.S. treasury.</a:t>
            </a:r>
          </a:p>
          <a:p>
            <a:pPr marL="174625" indent="-174625" algn="l">
              <a:tabLst>
                <a:tab pos="0" algn="l"/>
              </a:tabLst>
            </a:pPr>
            <a:r>
              <a:rPr lang="en-US" sz="700"/>
              <a:t>(3)  Peer median Barra predicted beta.</a:t>
            </a:r>
          </a:p>
        </p:txBody>
      </p:sp>
      <p:sp>
        <p:nvSpPr>
          <p:cNvPr id="60432" name="Text Box 15"/>
          <p:cNvSpPr txBox="1">
            <a:spLocks noChangeArrowheads="1"/>
          </p:cNvSpPr>
          <p:nvPr>
            <p:custDataLst>
              <p:tags r:id="rId12"/>
            </p:custDataLst>
          </p:nvPr>
        </p:nvSpPr>
        <p:spPr bwMode="auto">
          <a:xfrm>
            <a:off x="604838" y="5634038"/>
            <a:ext cx="2908300" cy="10636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Analysis assumes an average repurchase price of $80.14.</a:t>
            </a:r>
          </a:p>
        </p:txBody>
      </p:sp>
      <p:sp>
        <p:nvSpPr>
          <p:cNvPr id="60433" name="Text Box 16"/>
          <p:cNvSpPr txBox="1">
            <a:spLocks noChangeArrowheads="1"/>
          </p:cNvSpPr>
          <p:nvPr>
            <p:custDataLst>
              <p:tags r:id="rId13"/>
            </p:custDataLst>
          </p:nvPr>
        </p:nvSpPr>
        <p:spPr bwMode="auto">
          <a:xfrm>
            <a:off x="4738688" y="5634038"/>
            <a:ext cx="2908300" cy="10636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Assumes forward P/E multiple of 26.5x in 5 years.</a:t>
            </a:r>
          </a:p>
        </p:txBody>
      </p:sp>
      <p:sp>
        <p:nvSpPr>
          <p:cNvPr id="60434" name="MessageStatement"/>
          <p:cNvSpPr>
            <a:spLocks noChangeArrowheads="1"/>
          </p:cNvSpPr>
          <p:nvPr/>
        </p:nvSpPr>
        <p:spPr bwMode="gray">
          <a:xfrm>
            <a:off x="685800" y="5943600"/>
            <a:ext cx="7772400" cy="300038"/>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300" b="1">
                <a:solidFill>
                  <a:schemeClr val="bg1"/>
                </a:solidFill>
              </a:rPr>
              <a:t>Under reasonable assumptions, the Company’s shares represent an attractive investment.</a:t>
            </a:r>
          </a:p>
        </p:txBody>
      </p:sp>
      <p:sp>
        <p:nvSpPr>
          <p:cNvPr id="60435" name="Text Box 18"/>
          <p:cNvSpPr txBox="1">
            <a:spLocks noChangeArrowheads="1"/>
          </p:cNvSpPr>
          <p:nvPr>
            <p:custDataLst>
              <p:tags r:id="rId14"/>
            </p:custDataLst>
          </p:nvPr>
        </p:nvSpPr>
        <p:spPr bwMode="auto">
          <a:xfrm>
            <a:off x="4738688" y="3136900"/>
            <a:ext cx="3773487" cy="319088"/>
          </a:xfrm>
          <a:prstGeom prst="rect">
            <a:avLst/>
          </a:prstGeom>
          <a:noFill/>
          <a:ln w="12700">
            <a:noFill/>
            <a:miter lim="800000"/>
            <a:headEnd/>
            <a:tailEnd/>
          </a:ln>
        </p:spPr>
        <p:txBody>
          <a:bodyPr lIns="0" tIns="0" rIns="0" bIns="0" anchor="b">
            <a:spAutoFit/>
          </a:bodyPr>
          <a:lstStyle/>
          <a:p>
            <a:pPr marL="284163" indent="-284163" algn="l">
              <a:tabLst>
                <a:tab pos="0" algn="l"/>
              </a:tabLst>
            </a:pPr>
            <a:r>
              <a:rPr lang="en-US" sz="700"/>
              <a:t>Note:	The shaded area represents the various growth and P/E scenarios under which the Company’s shares would represent an attractive investment from a return on investment perspective.</a:t>
            </a:r>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ctrTitle"/>
          </p:nvPr>
        </p:nvSpPr>
        <p:spPr>
          <a:xfrm>
            <a:off x="4775200" y="2641600"/>
            <a:ext cx="3921125" cy="1443038"/>
          </a:xfrm>
        </p:spPr>
        <p:txBody>
          <a:bodyPr/>
          <a:lstStyle/>
          <a:p>
            <a:r>
              <a:rPr lang="en-US" sz="2800" b="0" smtClean="0"/>
              <a:t>Stock Price Effect of Corporate Actions</a:t>
            </a:r>
          </a:p>
        </p:txBody>
      </p:sp>
      <p:sp>
        <p:nvSpPr>
          <p:cNvPr id="61443" name="Slide Number Placeholder 2"/>
          <p:cNvSpPr>
            <a:spLocks noGrp="1"/>
          </p:cNvSpPr>
          <p:nvPr>
            <p:ph type="sldNum" sz="quarter" idx="10"/>
          </p:nvPr>
        </p:nvSpPr>
        <p:spPr>
          <a:noFill/>
        </p:spPr>
        <p:txBody>
          <a:bodyPr/>
          <a:lstStyle/>
          <a:p>
            <a:fld id="{3105E4C1-3EA4-485C-8EC2-C6F0FB0DFAB9}" type="slidenum">
              <a:rPr smtClean="0"/>
              <a:pPr/>
              <a:t>54</a:t>
            </a:fld>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0"/>
          </p:nvPr>
        </p:nvSpPr>
        <p:spPr>
          <a:noFill/>
        </p:spPr>
        <p:txBody>
          <a:bodyPr/>
          <a:lstStyle/>
          <a:p>
            <a:pPr defTabSz="950913"/>
            <a:fld id="{69661C4F-C916-40B2-8A25-9DC539D46BE9}" type="slidenum">
              <a:rPr smtClean="0"/>
              <a:pPr defTabSz="950913"/>
              <a:t>55</a:t>
            </a:fld>
            <a:endParaRPr lang="en-US" smtClean="0"/>
          </a:p>
        </p:txBody>
      </p:sp>
      <p:pic>
        <p:nvPicPr>
          <p:cNvPr id="62467" name="Picture 2"/>
          <p:cNvPicPr>
            <a:picLocks noChangeAspect="1" noChangeArrowheads="1"/>
          </p:cNvPicPr>
          <p:nvPr/>
        </p:nvPicPr>
        <p:blipFill>
          <a:blip r:embed="rId9" cstate="print"/>
          <a:srcRect/>
          <a:stretch>
            <a:fillRect/>
          </a:stretch>
        </p:blipFill>
        <p:spPr bwMode="auto">
          <a:xfrm>
            <a:off x="730250" y="1262063"/>
            <a:ext cx="7769225" cy="3683000"/>
          </a:xfrm>
          <a:prstGeom prst="rect">
            <a:avLst/>
          </a:prstGeom>
          <a:noFill/>
          <a:ln w="12700">
            <a:noFill/>
            <a:miter lim="800000"/>
            <a:headEnd/>
            <a:tailEnd/>
          </a:ln>
        </p:spPr>
      </p:pic>
      <p:sp>
        <p:nvSpPr>
          <p:cNvPr id="62468" name="MASTER_ITEMTitle"/>
          <p:cNvSpPr>
            <a:spLocks noGrp="1" noChangeArrowheads="1"/>
          </p:cNvSpPr>
          <p:nvPr>
            <p:ph type="title"/>
            <p:custDataLst>
              <p:tags r:id="rId2"/>
            </p:custDataLst>
          </p:nvPr>
        </p:nvSpPr>
        <p:spPr>
          <a:xfrm>
            <a:off x="473075" y="44450"/>
            <a:ext cx="6996113" cy="822325"/>
          </a:xfrm>
        </p:spPr>
        <p:txBody>
          <a:bodyPr/>
          <a:lstStyle/>
          <a:p>
            <a:pPr eaLnBrk="1" hangingPunct="1"/>
            <a:r>
              <a:rPr lang="en-US" smtClean="0"/>
              <a:t>Cumulative Excess Market Returns Over Time</a:t>
            </a:r>
          </a:p>
        </p:txBody>
      </p:sp>
      <p:sp>
        <p:nvSpPr>
          <p:cNvPr id="62469" name="MessageStatement"/>
          <p:cNvSpPr>
            <a:spLocks noChangeArrowheads="1"/>
          </p:cNvSpPr>
          <p:nvPr>
            <p:custDataLst>
              <p:tags r:id="rId3"/>
            </p:custDataLst>
          </p:nvPr>
        </p:nvSpPr>
        <p:spPr bwMode="gray">
          <a:xfrm>
            <a:off x="688975" y="5770563"/>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On average, it takes a stock anywhere between one month to one quarter following issuance to rebound to its pre-issue level.</a:t>
            </a:r>
          </a:p>
        </p:txBody>
      </p:sp>
      <p:sp>
        <p:nvSpPr>
          <p:cNvPr id="62470" name="MASTER_ITEMObjectBox1"/>
          <p:cNvSpPr>
            <a:spLocks noChangeArrowheads="1"/>
          </p:cNvSpPr>
          <p:nvPr>
            <p:custDataLst>
              <p:tags r:id="rId4"/>
            </p:custDataLst>
          </p:nvPr>
        </p:nvSpPr>
        <p:spPr bwMode="auto">
          <a:xfrm>
            <a:off x="688975" y="1398588"/>
            <a:ext cx="7766050" cy="36496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62471" name="Text Box 6"/>
          <p:cNvSpPr txBox="1">
            <a:spLocks noChangeArrowheads="1"/>
          </p:cNvSpPr>
          <p:nvPr>
            <p:custDataLst>
              <p:tags r:id="rId5"/>
            </p:custDataLst>
          </p:nvPr>
        </p:nvSpPr>
        <p:spPr bwMode="auto">
          <a:xfrm>
            <a:off x="714375" y="5102225"/>
            <a:ext cx="7766050" cy="43021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Bloomberg, Factset and our calculations.  Data exclude IPOs.</a:t>
            </a:r>
          </a:p>
          <a:p>
            <a:pPr marL="342900" indent="-342900" algn="l">
              <a:tabLst>
                <a:tab pos="342900" algn="l"/>
              </a:tabLst>
            </a:pPr>
            <a:r>
              <a:rPr lang="en-US" sz="700"/>
              <a:t>Note:	Excess market returns is calculated against the S&amp;P 500 index.  Analysis excludes companies whose credit rating declined by more than 3 notches within one year of the announcement and follow-ons where size of the issue is is greater than 75% of the market cap before issuance.  S&amp;P rating is the Issuer rating for the quarter prior to announcement day, as per Factset.  Analysis includes 246 ‘BBB’ category, 229 ‘BB’ category and 117 ‘B’ category follow-ons in the U.S. since 2000.</a:t>
            </a:r>
          </a:p>
        </p:txBody>
      </p:sp>
      <p:sp>
        <p:nvSpPr>
          <p:cNvPr id="62472" name="MASTER_ITEMObjectTitle1"/>
          <p:cNvSpPr>
            <a:spLocks noChangeArrowheads="1"/>
          </p:cNvSpPr>
          <p:nvPr>
            <p:custDataLst>
              <p:tags r:id="rId6"/>
            </p:custDataLst>
          </p:nvPr>
        </p:nvSpPr>
        <p:spPr bwMode="ltGray">
          <a:xfrm>
            <a:off x="690563" y="1122363"/>
            <a:ext cx="77644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Median Cumulative Excess Market Return for Follow-Ons, Jan ’00 to Oct ’05</a:t>
            </a:r>
          </a:p>
        </p:txBody>
      </p:sp>
      <p:sp>
        <p:nvSpPr>
          <p:cNvPr id="62473" name="Line 8"/>
          <p:cNvSpPr>
            <a:spLocks noChangeShapeType="1"/>
          </p:cNvSpPr>
          <p:nvPr/>
        </p:nvSpPr>
        <p:spPr bwMode="auto">
          <a:xfrm flipH="1" flipV="1">
            <a:off x="2647950" y="3402013"/>
            <a:ext cx="290513" cy="161925"/>
          </a:xfrm>
          <a:prstGeom prst="line">
            <a:avLst/>
          </a:prstGeom>
          <a:noFill/>
          <a:ln w="12700">
            <a:solidFill>
              <a:schemeClr val="tx1"/>
            </a:solidFill>
            <a:round/>
            <a:headEnd/>
            <a:tailEnd type="triangle" w="sm" len="sm"/>
          </a:ln>
        </p:spPr>
        <p:txBody>
          <a:bodyPr wrap="none" anchor="ctr"/>
          <a:lstStyle/>
          <a:p>
            <a:endParaRPr lang="en-US"/>
          </a:p>
        </p:txBody>
      </p:sp>
      <p:sp>
        <p:nvSpPr>
          <p:cNvPr id="62474" name="Text Box 9"/>
          <p:cNvSpPr txBox="1">
            <a:spLocks noChangeArrowheads="1"/>
          </p:cNvSpPr>
          <p:nvPr/>
        </p:nvSpPr>
        <p:spPr bwMode="auto">
          <a:xfrm>
            <a:off x="2874963" y="3452813"/>
            <a:ext cx="1057275" cy="336550"/>
          </a:xfrm>
          <a:prstGeom prst="rect">
            <a:avLst/>
          </a:prstGeom>
          <a:noFill/>
          <a:ln w="12700">
            <a:noFill/>
            <a:miter lim="800000"/>
            <a:headEnd/>
            <a:tailEnd/>
          </a:ln>
        </p:spPr>
        <p:txBody>
          <a:bodyPr>
            <a:spAutoFit/>
          </a:bodyPr>
          <a:lstStyle/>
          <a:p>
            <a:pPr>
              <a:spcBef>
                <a:spcPct val="50000"/>
              </a:spcBef>
            </a:pPr>
            <a:r>
              <a:rPr lang="en-US" sz="800"/>
              <a:t>Cumulative Median Excess = 0%</a:t>
            </a:r>
          </a:p>
        </p:txBody>
      </p:sp>
      <p:sp>
        <p:nvSpPr>
          <p:cNvPr id="62475" name="Oval 10"/>
          <p:cNvSpPr>
            <a:spLocks noChangeArrowheads="1"/>
          </p:cNvSpPr>
          <p:nvPr/>
        </p:nvSpPr>
        <p:spPr bwMode="auto">
          <a:xfrm>
            <a:off x="2155825" y="2979738"/>
            <a:ext cx="636588" cy="450850"/>
          </a:xfrm>
          <a:prstGeom prst="ellipse">
            <a:avLst/>
          </a:prstGeom>
          <a:noFill/>
          <a:ln w="19050">
            <a:solidFill>
              <a:srgbClr val="14DC52"/>
            </a:solidFill>
            <a:prstDash val="dash"/>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p:cNvSpPr>
            <a:spLocks noGrp="1"/>
          </p:cNvSpPr>
          <p:nvPr>
            <p:ph type="sldNum" sz="quarter" idx="10"/>
          </p:nvPr>
        </p:nvSpPr>
        <p:spPr>
          <a:noFill/>
        </p:spPr>
        <p:txBody>
          <a:bodyPr/>
          <a:lstStyle/>
          <a:p>
            <a:pPr defTabSz="950913"/>
            <a:fld id="{5AEA64F6-7B4D-488F-8A83-9CFF3299E78E}" type="slidenum">
              <a:rPr smtClean="0"/>
              <a:pPr defTabSz="950913"/>
              <a:t>56</a:t>
            </a:fld>
            <a:endParaRPr lang="en-US" smtClean="0"/>
          </a:p>
        </p:txBody>
      </p:sp>
      <p:pic>
        <p:nvPicPr>
          <p:cNvPr id="63491" name="Picture 2"/>
          <p:cNvPicPr>
            <a:picLocks noChangeAspect="1" noChangeArrowheads="1"/>
          </p:cNvPicPr>
          <p:nvPr/>
        </p:nvPicPr>
        <p:blipFill>
          <a:blip r:embed="rId10" cstate="print"/>
          <a:srcRect/>
          <a:stretch>
            <a:fillRect/>
          </a:stretch>
        </p:blipFill>
        <p:spPr bwMode="auto">
          <a:xfrm>
            <a:off x="4171950" y="1952625"/>
            <a:ext cx="4752975" cy="3128963"/>
          </a:xfrm>
          <a:prstGeom prst="rect">
            <a:avLst/>
          </a:prstGeom>
          <a:noFill/>
          <a:ln w="12700">
            <a:noFill/>
            <a:miter lim="800000"/>
            <a:headEnd/>
            <a:tailEnd/>
          </a:ln>
        </p:spPr>
      </p:pic>
      <p:pic>
        <p:nvPicPr>
          <p:cNvPr id="63492" name="Picture 3"/>
          <p:cNvPicPr>
            <a:picLocks noChangeAspect="1" noChangeArrowheads="1"/>
          </p:cNvPicPr>
          <p:nvPr/>
        </p:nvPicPr>
        <p:blipFill>
          <a:blip r:embed="rId11" cstate="print"/>
          <a:srcRect/>
          <a:stretch>
            <a:fillRect/>
          </a:stretch>
        </p:blipFill>
        <p:spPr bwMode="auto">
          <a:xfrm>
            <a:off x="66675" y="1952625"/>
            <a:ext cx="4752975" cy="3127375"/>
          </a:xfrm>
          <a:prstGeom prst="rect">
            <a:avLst/>
          </a:prstGeom>
          <a:noFill/>
          <a:ln w="12700">
            <a:noFill/>
            <a:miter lim="800000"/>
            <a:headEnd/>
            <a:tailEnd/>
          </a:ln>
        </p:spPr>
      </p:pic>
      <p:sp>
        <p:nvSpPr>
          <p:cNvPr id="63493" name="MASTER_ITEMTitle"/>
          <p:cNvSpPr>
            <a:spLocks noGrp="1" noChangeArrowheads="1"/>
          </p:cNvSpPr>
          <p:nvPr>
            <p:ph type="title"/>
            <p:custDataLst>
              <p:tags r:id="rId2"/>
            </p:custDataLst>
          </p:nvPr>
        </p:nvSpPr>
        <p:spPr>
          <a:xfrm>
            <a:off x="463550" y="44450"/>
            <a:ext cx="7100888" cy="822325"/>
          </a:xfrm>
        </p:spPr>
        <p:txBody>
          <a:bodyPr/>
          <a:lstStyle/>
          <a:p>
            <a:pPr eaLnBrk="1" hangingPunct="1"/>
            <a:r>
              <a:rPr lang="en-US" sz="2200" smtClean="0"/>
              <a:t>Stock Price Reaction to Convertible Bond Issuance</a:t>
            </a:r>
            <a:br>
              <a:rPr lang="en-US" sz="2200" smtClean="0"/>
            </a:br>
            <a:r>
              <a:rPr lang="en-US" sz="2200" smtClean="0"/>
              <a:t>with Concurrent Share Repurchase</a:t>
            </a:r>
          </a:p>
        </p:txBody>
      </p:sp>
      <p:sp>
        <p:nvSpPr>
          <p:cNvPr id="63494" name="MASTER_ITEMObjectBox1"/>
          <p:cNvSpPr>
            <a:spLocks noChangeArrowheads="1"/>
          </p:cNvSpPr>
          <p:nvPr>
            <p:custDataLst>
              <p:tags r:id="rId3"/>
            </p:custDataLst>
          </p:nvPr>
        </p:nvSpPr>
        <p:spPr bwMode="auto">
          <a:xfrm>
            <a:off x="4638675" y="1895475"/>
            <a:ext cx="4010025" cy="326548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3495" name="MASTER_ITEMObjectTitle1"/>
          <p:cNvSpPr>
            <a:spLocks noChangeArrowheads="1"/>
          </p:cNvSpPr>
          <p:nvPr>
            <p:custDataLst>
              <p:tags r:id="rId4"/>
            </p:custDataLst>
          </p:nvPr>
        </p:nvSpPr>
        <p:spPr bwMode="ltGray">
          <a:xfrm>
            <a:off x="4638675" y="1617663"/>
            <a:ext cx="4010025" cy="276225"/>
          </a:xfrm>
          <a:prstGeom prst="rect">
            <a:avLst/>
          </a:prstGeom>
          <a:solidFill>
            <a:schemeClr val="accent1"/>
          </a:solidFill>
          <a:ln w="9525">
            <a:solidFill>
              <a:schemeClr val="tx1"/>
            </a:solidFill>
            <a:miter lim="800000"/>
            <a:headEnd/>
            <a:tailEnd/>
          </a:ln>
        </p:spPr>
        <p:txBody>
          <a:bodyPr lIns="100584" tIns="27432" rIns="100584" bIns="27432" anchor="ctr" anchorCtr="1">
            <a:spAutoFit/>
          </a:bodyPr>
          <a:lstStyle/>
          <a:p>
            <a:pPr eaLnBrk="0" hangingPunct="0"/>
            <a:r>
              <a:rPr lang="en-US" b="1">
                <a:solidFill>
                  <a:schemeClr val="bg1"/>
                </a:solidFill>
              </a:rPr>
              <a:t>Average Excess Stock Return</a:t>
            </a:r>
          </a:p>
        </p:txBody>
      </p:sp>
      <p:sp>
        <p:nvSpPr>
          <p:cNvPr id="63496" name="Text Box 7"/>
          <p:cNvSpPr txBox="1">
            <a:spLocks noChangeArrowheads="1"/>
          </p:cNvSpPr>
          <p:nvPr>
            <p:custDataLst>
              <p:tags r:id="rId5"/>
            </p:custDataLst>
          </p:nvPr>
        </p:nvSpPr>
        <p:spPr bwMode="auto">
          <a:xfrm>
            <a:off x="569913" y="5183188"/>
            <a:ext cx="8039100" cy="215900"/>
          </a:xfrm>
          <a:prstGeom prst="rect">
            <a:avLst/>
          </a:prstGeom>
          <a:noFill/>
          <a:ln w="12700">
            <a:noFill/>
            <a:miter lim="800000"/>
            <a:headEnd/>
            <a:tailEnd/>
          </a:ln>
        </p:spPr>
        <p:txBody>
          <a:bodyPr lIns="0" tIns="0" rIns="0" bIns="0" anchor="b">
            <a:spAutoFit/>
          </a:bodyPr>
          <a:lstStyle/>
          <a:p>
            <a:pPr marL="341313" indent="-341313" algn="l">
              <a:tabLst>
                <a:tab pos="342900" algn="l"/>
              </a:tabLst>
            </a:pPr>
            <a:r>
              <a:rPr lang="en-US" sz="700"/>
              <a:t>Source:	Factset.</a:t>
            </a:r>
          </a:p>
          <a:p>
            <a:pPr marL="341313" indent="-341313" algn="l">
              <a:tabLst>
                <a:tab pos="342900" algn="l"/>
              </a:tabLst>
            </a:pPr>
            <a:r>
              <a:rPr lang="en-US" sz="700"/>
              <a:t>Note:	Study includes convertible bond issues since 1/1/2003 (633 observations), of which part of the proceeds were used to repurchase equity in 79 cases.  Returns are in excess of S&amp;P 500.</a:t>
            </a:r>
          </a:p>
        </p:txBody>
      </p:sp>
      <p:sp>
        <p:nvSpPr>
          <p:cNvPr id="63497" name="MessageStatement"/>
          <p:cNvSpPr>
            <a:spLocks noChangeArrowheads="1"/>
          </p:cNvSpPr>
          <p:nvPr/>
        </p:nvSpPr>
        <p:spPr bwMode="gray">
          <a:xfrm>
            <a:off x="520700" y="5543550"/>
            <a:ext cx="8128000" cy="73977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On average, both initially and over the long run, convert issues where part of the proceeds is used to buy back shares tend to exhibit better stock price performance compared to an average convertible issue.</a:t>
            </a:r>
          </a:p>
        </p:txBody>
      </p:sp>
      <p:sp>
        <p:nvSpPr>
          <p:cNvPr id="63498" name="MASTER_ITEMObjectBox1"/>
          <p:cNvSpPr>
            <a:spLocks noChangeArrowheads="1"/>
          </p:cNvSpPr>
          <p:nvPr>
            <p:custDataLst>
              <p:tags r:id="rId6"/>
            </p:custDataLst>
          </p:nvPr>
        </p:nvSpPr>
        <p:spPr bwMode="auto">
          <a:xfrm>
            <a:off x="520700" y="1895475"/>
            <a:ext cx="4010025" cy="326548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3499" name="MASTER_ITEMObjectTitle1"/>
          <p:cNvSpPr>
            <a:spLocks noChangeArrowheads="1"/>
          </p:cNvSpPr>
          <p:nvPr>
            <p:custDataLst>
              <p:tags r:id="rId7"/>
            </p:custDataLst>
          </p:nvPr>
        </p:nvSpPr>
        <p:spPr bwMode="ltGray">
          <a:xfrm>
            <a:off x="520700" y="1617663"/>
            <a:ext cx="4010025" cy="276225"/>
          </a:xfrm>
          <a:prstGeom prst="rect">
            <a:avLst/>
          </a:prstGeom>
          <a:solidFill>
            <a:schemeClr val="accent1"/>
          </a:solidFill>
          <a:ln w="9525">
            <a:solidFill>
              <a:schemeClr val="tx1"/>
            </a:solidFill>
            <a:miter lim="800000"/>
            <a:headEnd/>
            <a:tailEnd/>
          </a:ln>
        </p:spPr>
        <p:txBody>
          <a:bodyPr lIns="100584" tIns="27432" rIns="100584" bIns="27432" anchor="ctr" anchorCtr="1">
            <a:spAutoFit/>
          </a:bodyPr>
          <a:lstStyle/>
          <a:p>
            <a:pPr eaLnBrk="0" hangingPunct="0"/>
            <a:r>
              <a:rPr lang="en-US" b="1">
                <a:solidFill>
                  <a:schemeClr val="bg1"/>
                </a:solidFill>
              </a:rPr>
              <a:t>Median Excess Stock Return</a:t>
            </a:r>
          </a:p>
        </p:txBody>
      </p:sp>
      <p:sp>
        <p:nvSpPr>
          <p:cNvPr id="63500" name="Text Box 11"/>
          <p:cNvSpPr txBox="1">
            <a:spLocks noChangeArrowheads="1"/>
          </p:cNvSpPr>
          <p:nvPr/>
        </p:nvSpPr>
        <p:spPr bwMode="auto">
          <a:xfrm>
            <a:off x="436563" y="1152525"/>
            <a:ext cx="6597650" cy="274638"/>
          </a:xfrm>
          <a:prstGeom prst="rect">
            <a:avLst/>
          </a:prstGeom>
          <a:noFill/>
          <a:ln w="12700">
            <a:noFill/>
            <a:miter lim="800000"/>
            <a:headEnd/>
            <a:tailEnd/>
          </a:ln>
        </p:spPr>
        <p:txBody>
          <a:bodyPr wrap="none">
            <a:spAutoFit/>
          </a:bodyPr>
          <a:lstStyle/>
          <a:p>
            <a:r>
              <a:rPr lang="en-US" sz="1200" b="1">
                <a:solidFill>
                  <a:schemeClr val="accent1"/>
                </a:solidFill>
              </a:rPr>
              <a:t>Market Adjusted Stock Price Reaction to the Announcement of a Convertible Bond Issue</a:t>
            </a:r>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p:cNvSpPr>
            <a:spLocks noGrp="1"/>
          </p:cNvSpPr>
          <p:nvPr>
            <p:ph type="sldNum" sz="quarter" idx="10"/>
          </p:nvPr>
        </p:nvSpPr>
        <p:spPr>
          <a:noFill/>
        </p:spPr>
        <p:txBody>
          <a:bodyPr/>
          <a:lstStyle/>
          <a:p>
            <a:pPr defTabSz="950913"/>
            <a:fld id="{9097D431-E5A0-48BF-8AFB-F5A2EAC4B7CA}" type="slidenum">
              <a:rPr smtClean="0"/>
              <a:pPr defTabSz="950913"/>
              <a:t>57</a:t>
            </a:fld>
            <a:endParaRPr lang="en-US" smtClean="0"/>
          </a:p>
        </p:txBody>
      </p:sp>
      <p:pic>
        <p:nvPicPr>
          <p:cNvPr id="64515" name="Picture 2"/>
          <p:cNvPicPr>
            <a:picLocks noChangeAspect="1" noChangeArrowheads="1"/>
          </p:cNvPicPr>
          <p:nvPr/>
        </p:nvPicPr>
        <p:blipFill>
          <a:blip r:embed="rId14" cstate="print"/>
          <a:srcRect/>
          <a:stretch>
            <a:fillRect/>
          </a:stretch>
        </p:blipFill>
        <p:spPr bwMode="auto">
          <a:xfrm>
            <a:off x="619125" y="1211263"/>
            <a:ext cx="3976688" cy="2198687"/>
          </a:xfrm>
          <a:prstGeom prst="rect">
            <a:avLst/>
          </a:prstGeom>
          <a:noFill/>
          <a:ln w="12700">
            <a:noFill/>
            <a:miter lim="800000"/>
            <a:headEnd/>
            <a:tailEnd/>
          </a:ln>
        </p:spPr>
      </p:pic>
      <p:pic>
        <p:nvPicPr>
          <p:cNvPr id="64516" name="Picture 3"/>
          <p:cNvPicPr>
            <a:picLocks noChangeAspect="1" noChangeArrowheads="1"/>
          </p:cNvPicPr>
          <p:nvPr/>
        </p:nvPicPr>
        <p:blipFill>
          <a:blip r:embed="rId15" cstate="print"/>
          <a:srcRect/>
          <a:stretch>
            <a:fillRect/>
          </a:stretch>
        </p:blipFill>
        <p:spPr bwMode="auto">
          <a:xfrm>
            <a:off x="4562475" y="3698875"/>
            <a:ext cx="3976688" cy="2198688"/>
          </a:xfrm>
          <a:prstGeom prst="rect">
            <a:avLst/>
          </a:prstGeom>
          <a:noFill/>
          <a:ln w="12700">
            <a:noFill/>
            <a:miter lim="800000"/>
            <a:headEnd/>
            <a:tailEnd/>
          </a:ln>
        </p:spPr>
      </p:pic>
      <p:pic>
        <p:nvPicPr>
          <p:cNvPr id="64517" name="Picture 4"/>
          <p:cNvPicPr>
            <a:picLocks noChangeAspect="1" noChangeArrowheads="1"/>
          </p:cNvPicPr>
          <p:nvPr/>
        </p:nvPicPr>
        <p:blipFill>
          <a:blip r:embed="rId16" cstate="print"/>
          <a:srcRect/>
          <a:stretch>
            <a:fillRect/>
          </a:stretch>
        </p:blipFill>
        <p:spPr bwMode="auto">
          <a:xfrm>
            <a:off x="603250" y="3694113"/>
            <a:ext cx="3976688" cy="2198687"/>
          </a:xfrm>
          <a:prstGeom prst="rect">
            <a:avLst/>
          </a:prstGeom>
          <a:noFill/>
          <a:ln w="12700">
            <a:noFill/>
            <a:miter lim="800000"/>
            <a:headEnd/>
            <a:tailEnd/>
          </a:ln>
        </p:spPr>
      </p:pic>
      <p:pic>
        <p:nvPicPr>
          <p:cNvPr id="64518" name="Picture 5"/>
          <p:cNvPicPr>
            <a:picLocks noChangeAspect="1" noChangeArrowheads="1"/>
          </p:cNvPicPr>
          <p:nvPr/>
        </p:nvPicPr>
        <p:blipFill>
          <a:blip r:embed="rId17" cstate="print"/>
          <a:srcRect/>
          <a:stretch>
            <a:fillRect/>
          </a:stretch>
        </p:blipFill>
        <p:spPr bwMode="auto">
          <a:xfrm>
            <a:off x="4625975" y="1203325"/>
            <a:ext cx="3976688" cy="2198688"/>
          </a:xfrm>
          <a:prstGeom prst="rect">
            <a:avLst/>
          </a:prstGeom>
          <a:noFill/>
          <a:ln w="12700">
            <a:noFill/>
            <a:miter lim="800000"/>
            <a:headEnd/>
            <a:tailEnd/>
          </a:ln>
        </p:spPr>
      </p:pic>
      <p:sp>
        <p:nvSpPr>
          <p:cNvPr id="64519" name="MASTER_ITEMTitle"/>
          <p:cNvSpPr>
            <a:spLocks noGrp="1" noChangeArrowheads="1"/>
          </p:cNvSpPr>
          <p:nvPr>
            <p:ph type="title"/>
            <p:custDataLst>
              <p:tags r:id="rId2"/>
            </p:custDataLst>
          </p:nvPr>
        </p:nvSpPr>
        <p:spPr>
          <a:xfrm>
            <a:off x="455613" y="44450"/>
            <a:ext cx="7099300" cy="822325"/>
          </a:xfrm>
        </p:spPr>
        <p:txBody>
          <a:bodyPr/>
          <a:lstStyle/>
          <a:p>
            <a:pPr eaLnBrk="1" hangingPunct="1"/>
            <a:r>
              <a:rPr lang="en-US" smtClean="0"/>
              <a:t>Impact of Spin-Offs: Stock Price Reaction and Volume Traded</a:t>
            </a:r>
          </a:p>
        </p:txBody>
      </p:sp>
      <p:sp>
        <p:nvSpPr>
          <p:cNvPr id="64520" name="Text Box 7"/>
          <p:cNvSpPr txBox="1">
            <a:spLocks noChangeArrowheads="1"/>
          </p:cNvSpPr>
          <p:nvPr>
            <p:custDataLst>
              <p:tags r:id="rId3"/>
            </p:custDataLst>
          </p:nvPr>
        </p:nvSpPr>
        <p:spPr bwMode="auto">
          <a:xfrm>
            <a:off x="2247900" y="6327775"/>
            <a:ext cx="6367463" cy="460375"/>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600"/>
              <a:t>(1)	Defined as the average excess cumulative total return, including dividends reinvested on the ex-date, over the S&amp;P 500, starting 3 days before the announcement date for the parent company; and on the effective date of the spin-off for the spun-off company.</a:t>
            </a:r>
          </a:p>
          <a:p>
            <a:pPr marL="342900" indent="-342900" algn="l">
              <a:tabLst>
                <a:tab pos="342900" algn="l"/>
              </a:tabLst>
            </a:pPr>
            <a:r>
              <a:rPr lang="en-US" sz="600"/>
              <a:t>(2)	The reference period for the parent is the 6 months preceding the announcement date of the spin-off.  For the spun-off company, the reference period is the 6 months following the effective date of the spin-off.  </a:t>
            </a:r>
          </a:p>
          <a:p>
            <a:pPr marL="342900" indent="-342900" algn="l">
              <a:tabLst>
                <a:tab pos="342900" algn="l"/>
              </a:tabLst>
            </a:pPr>
            <a:r>
              <a:rPr lang="en-US" sz="600"/>
              <a:t>Source:	SDC, Factset as of Q1 2006.  Sample set includes 113 spin-offs from 1996 to 2005, valued at at least $75 mm at the time of spin-off.</a:t>
            </a:r>
          </a:p>
        </p:txBody>
      </p:sp>
      <p:sp>
        <p:nvSpPr>
          <p:cNvPr id="64521" name="MASTER_ITEMObjectBox1"/>
          <p:cNvSpPr>
            <a:spLocks noChangeArrowheads="1"/>
          </p:cNvSpPr>
          <p:nvPr>
            <p:custDataLst>
              <p:tags r:id="rId4"/>
            </p:custDataLst>
          </p:nvPr>
        </p:nvSpPr>
        <p:spPr bwMode="auto">
          <a:xfrm>
            <a:off x="4624388" y="1257300"/>
            <a:ext cx="3917950" cy="2165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4522" name="MASTER_ITEMObjectTitle1"/>
          <p:cNvSpPr>
            <a:spLocks noChangeArrowheads="1"/>
          </p:cNvSpPr>
          <p:nvPr>
            <p:custDataLst>
              <p:tags r:id="rId5"/>
            </p:custDataLst>
          </p:nvPr>
        </p:nvSpPr>
        <p:spPr bwMode="ltGray">
          <a:xfrm>
            <a:off x="4624388" y="1011238"/>
            <a:ext cx="3917950"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Spin-Off: Return Following Spin-Off</a:t>
            </a:r>
            <a:r>
              <a:rPr lang="en-US" sz="1200" baseline="30000">
                <a:solidFill>
                  <a:schemeClr val="bg1"/>
                </a:solidFill>
              </a:rPr>
              <a:t>(1)</a:t>
            </a:r>
          </a:p>
        </p:txBody>
      </p:sp>
      <p:sp>
        <p:nvSpPr>
          <p:cNvPr id="64523" name="MASTER_ITEMObjectBox1"/>
          <p:cNvSpPr>
            <a:spLocks noChangeArrowheads="1"/>
          </p:cNvSpPr>
          <p:nvPr>
            <p:custDataLst>
              <p:tags r:id="rId6"/>
            </p:custDataLst>
          </p:nvPr>
        </p:nvSpPr>
        <p:spPr bwMode="auto">
          <a:xfrm>
            <a:off x="601663" y="1257300"/>
            <a:ext cx="3927475" cy="2165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4524" name="MASTER_ITEMObjectTitle1"/>
          <p:cNvSpPr>
            <a:spLocks noChangeArrowheads="1"/>
          </p:cNvSpPr>
          <p:nvPr>
            <p:custDataLst>
              <p:tags r:id="rId7"/>
            </p:custDataLst>
          </p:nvPr>
        </p:nvSpPr>
        <p:spPr bwMode="ltGray">
          <a:xfrm>
            <a:off x="601663" y="1011238"/>
            <a:ext cx="3927475"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Impact of Announcement</a:t>
            </a:r>
            <a:r>
              <a:rPr lang="en-US" sz="1200" baseline="30000">
                <a:solidFill>
                  <a:schemeClr val="bg1"/>
                </a:solidFill>
              </a:rPr>
              <a:t>(1)</a:t>
            </a:r>
          </a:p>
        </p:txBody>
      </p:sp>
      <p:sp>
        <p:nvSpPr>
          <p:cNvPr id="64525" name="Text Box 12"/>
          <p:cNvSpPr txBox="1">
            <a:spLocks noChangeArrowheads="1"/>
          </p:cNvSpPr>
          <p:nvPr/>
        </p:nvSpPr>
        <p:spPr bwMode="auto">
          <a:xfrm>
            <a:off x="1112838" y="2535238"/>
            <a:ext cx="914400" cy="349250"/>
          </a:xfrm>
          <a:prstGeom prst="rect">
            <a:avLst/>
          </a:prstGeom>
          <a:solidFill>
            <a:schemeClr val="accent2"/>
          </a:solidFill>
          <a:ln w="12700">
            <a:solidFill>
              <a:schemeClr val="tx1"/>
            </a:solidFill>
            <a:miter lim="800000"/>
            <a:headEnd/>
            <a:tailEnd/>
          </a:ln>
        </p:spPr>
        <p:txBody>
          <a:bodyPr>
            <a:spAutoFit/>
          </a:bodyPr>
          <a:lstStyle/>
          <a:p>
            <a:pPr>
              <a:spcBef>
                <a:spcPct val="50000"/>
              </a:spcBef>
            </a:pPr>
            <a:r>
              <a:rPr lang="en-US" sz="800"/>
              <a:t>Announcement Date</a:t>
            </a:r>
          </a:p>
        </p:txBody>
      </p:sp>
      <p:sp>
        <p:nvSpPr>
          <p:cNvPr id="64526" name="Line 13"/>
          <p:cNvSpPr>
            <a:spLocks noChangeShapeType="1"/>
          </p:cNvSpPr>
          <p:nvPr/>
        </p:nvSpPr>
        <p:spPr bwMode="auto">
          <a:xfrm flipH="1" flipV="1">
            <a:off x="966788" y="1968500"/>
            <a:ext cx="269875" cy="563563"/>
          </a:xfrm>
          <a:prstGeom prst="line">
            <a:avLst/>
          </a:prstGeom>
          <a:noFill/>
          <a:ln w="12700">
            <a:solidFill>
              <a:schemeClr val="tx1"/>
            </a:solidFill>
            <a:round/>
            <a:headEnd/>
            <a:tailEnd type="triangle" w="med" len="med"/>
          </a:ln>
        </p:spPr>
        <p:txBody>
          <a:bodyPr wrap="none" anchor="ctr"/>
          <a:lstStyle/>
          <a:p>
            <a:endParaRPr lang="en-US"/>
          </a:p>
        </p:txBody>
      </p:sp>
      <p:sp>
        <p:nvSpPr>
          <p:cNvPr id="64527" name="MASTER_ITEMObjectBox1"/>
          <p:cNvSpPr>
            <a:spLocks noChangeArrowheads="1"/>
          </p:cNvSpPr>
          <p:nvPr>
            <p:custDataLst>
              <p:tags r:id="rId8"/>
            </p:custDataLst>
          </p:nvPr>
        </p:nvSpPr>
        <p:spPr bwMode="auto">
          <a:xfrm>
            <a:off x="4624388" y="3733800"/>
            <a:ext cx="3917950" cy="21383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4528" name="MASTER_ITEMObjectTitle1"/>
          <p:cNvSpPr>
            <a:spLocks noChangeArrowheads="1"/>
          </p:cNvSpPr>
          <p:nvPr>
            <p:custDataLst>
              <p:tags r:id="rId9"/>
            </p:custDataLst>
          </p:nvPr>
        </p:nvSpPr>
        <p:spPr bwMode="ltGray">
          <a:xfrm>
            <a:off x="4624388" y="3487738"/>
            <a:ext cx="3917950"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Spin-Off: Median Volume Traded</a:t>
            </a:r>
            <a:r>
              <a:rPr lang="en-US" sz="1200" baseline="30000">
                <a:solidFill>
                  <a:schemeClr val="bg1"/>
                </a:solidFill>
              </a:rPr>
              <a:t>(2)</a:t>
            </a:r>
            <a:endParaRPr lang="en-US" sz="1200" b="1">
              <a:solidFill>
                <a:schemeClr val="bg1"/>
              </a:solidFill>
            </a:endParaRPr>
          </a:p>
        </p:txBody>
      </p:sp>
      <p:sp>
        <p:nvSpPr>
          <p:cNvPr id="64529" name="MASTER_ITEMObjectBox1"/>
          <p:cNvSpPr>
            <a:spLocks noChangeArrowheads="1"/>
          </p:cNvSpPr>
          <p:nvPr>
            <p:custDataLst>
              <p:tags r:id="rId10"/>
            </p:custDataLst>
          </p:nvPr>
        </p:nvSpPr>
        <p:spPr bwMode="auto">
          <a:xfrm>
            <a:off x="601663" y="3738563"/>
            <a:ext cx="3927475" cy="21383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4530" name="MASTER_ITEMObjectTitle1"/>
          <p:cNvSpPr>
            <a:spLocks noChangeArrowheads="1"/>
          </p:cNvSpPr>
          <p:nvPr>
            <p:custDataLst>
              <p:tags r:id="rId11"/>
            </p:custDataLst>
          </p:nvPr>
        </p:nvSpPr>
        <p:spPr bwMode="ltGray">
          <a:xfrm>
            <a:off x="601663" y="3492500"/>
            <a:ext cx="39274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Median Volume Traded</a:t>
            </a:r>
            <a:r>
              <a:rPr lang="en-US" sz="1200" baseline="30000">
                <a:solidFill>
                  <a:schemeClr val="bg1"/>
                </a:solidFill>
              </a:rPr>
              <a:t>(2)</a:t>
            </a:r>
          </a:p>
        </p:txBody>
      </p:sp>
      <p:sp>
        <p:nvSpPr>
          <p:cNvPr id="64531" name="Text Box 18"/>
          <p:cNvSpPr txBox="1">
            <a:spLocks noChangeArrowheads="1"/>
          </p:cNvSpPr>
          <p:nvPr/>
        </p:nvSpPr>
        <p:spPr bwMode="auto">
          <a:xfrm>
            <a:off x="1477963" y="3871913"/>
            <a:ext cx="914400" cy="227012"/>
          </a:xfrm>
          <a:prstGeom prst="rect">
            <a:avLst/>
          </a:prstGeom>
          <a:solidFill>
            <a:schemeClr val="accent2"/>
          </a:solidFill>
          <a:ln w="12700">
            <a:solidFill>
              <a:schemeClr val="tx1"/>
            </a:solidFill>
            <a:miter lim="800000"/>
            <a:headEnd/>
            <a:tailEnd/>
          </a:ln>
        </p:spPr>
        <p:txBody>
          <a:bodyPr>
            <a:spAutoFit/>
          </a:bodyPr>
          <a:lstStyle/>
          <a:p>
            <a:pPr>
              <a:spcBef>
                <a:spcPct val="50000"/>
              </a:spcBef>
            </a:pPr>
            <a:r>
              <a:rPr lang="en-US" sz="800"/>
              <a:t>Effective Date</a:t>
            </a:r>
          </a:p>
        </p:txBody>
      </p:sp>
      <p:sp>
        <p:nvSpPr>
          <p:cNvPr id="64532" name="Line 19"/>
          <p:cNvSpPr>
            <a:spLocks noChangeShapeType="1"/>
          </p:cNvSpPr>
          <p:nvPr/>
        </p:nvSpPr>
        <p:spPr bwMode="auto">
          <a:xfrm>
            <a:off x="1978025" y="4100513"/>
            <a:ext cx="703263" cy="228600"/>
          </a:xfrm>
          <a:prstGeom prst="line">
            <a:avLst/>
          </a:prstGeom>
          <a:noFill/>
          <a:ln w="12700">
            <a:solidFill>
              <a:schemeClr val="tx1"/>
            </a:solidFill>
            <a:round/>
            <a:headEnd/>
            <a:tailEnd type="triangle" w="med" len="med"/>
          </a:ln>
        </p:spPr>
        <p:txBody>
          <a:bodyPr wrap="none" anchor="ctr"/>
          <a:lstStyle/>
          <a:p>
            <a:endParaRPr lang="en-US"/>
          </a:p>
        </p:txBody>
      </p:sp>
      <p:sp>
        <p:nvSpPr>
          <p:cNvPr id="64533" name="Line 20"/>
          <p:cNvSpPr>
            <a:spLocks noChangeShapeType="1"/>
          </p:cNvSpPr>
          <p:nvPr/>
        </p:nvSpPr>
        <p:spPr bwMode="auto">
          <a:xfrm>
            <a:off x="1090613" y="4641850"/>
            <a:ext cx="3297237" cy="0"/>
          </a:xfrm>
          <a:prstGeom prst="line">
            <a:avLst/>
          </a:prstGeom>
          <a:noFill/>
          <a:ln w="12700">
            <a:solidFill>
              <a:schemeClr val="tx1"/>
            </a:solidFill>
            <a:prstDash val="dash"/>
            <a:round/>
            <a:headEnd/>
            <a:tailEnd/>
          </a:ln>
        </p:spPr>
        <p:txBody>
          <a:bodyPr wrap="none" anchor="ctr"/>
          <a:lstStyle/>
          <a:p>
            <a:endParaRPr lang="en-US"/>
          </a:p>
        </p:txBody>
      </p:sp>
      <p:sp>
        <p:nvSpPr>
          <p:cNvPr id="64534" name="MessageStatement"/>
          <p:cNvSpPr>
            <a:spLocks noChangeArrowheads="1"/>
          </p:cNvSpPr>
          <p:nvPr/>
        </p:nvSpPr>
        <p:spPr bwMode="gray">
          <a:xfrm>
            <a:off x="685800" y="5961063"/>
            <a:ext cx="77724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Both the parent and the spun-off companies, on average, outperform the broader market.</a:t>
            </a:r>
          </a:p>
        </p:txBody>
      </p:sp>
      <p:sp>
        <p:nvSpPr>
          <p:cNvPr id="64535" name="Line 22"/>
          <p:cNvSpPr>
            <a:spLocks noChangeShapeType="1"/>
          </p:cNvSpPr>
          <p:nvPr/>
        </p:nvSpPr>
        <p:spPr bwMode="auto">
          <a:xfrm flipV="1">
            <a:off x="5111750" y="5056188"/>
            <a:ext cx="3240088" cy="9525"/>
          </a:xfrm>
          <a:prstGeom prst="line">
            <a:avLst/>
          </a:prstGeom>
          <a:noFill/>
          <a:ln w="12700">
            <a:solidFill>
              <a:schemeClr val="tx1"/>
            </a:solidFill>
            <a:prstDash val="dash"/>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0"/>
          </p:nvPr>
        </p:nvSpPr>
        <p:spPr>
          <a:noFill/>
        </p:spPr>
        <p:txBody>
          <a:bodyPr/>
          <a:lstStyle/>
          <a:p>
            <a:pPr defTabSz="950913"/>
            <a:fld id="{B3C4E022-7733-4F94-A522-072B8503E0F8}" type="slidenum">
              <a:rPr smtClean="0"/>
              <a:pPr defTabSz="950913"/>
              <a:t>58</a:t>
            </a:fld>
            <a:endParaRPr lang="en-US" smtClean="0"/>
          </a:p>
        </p:txBody>
      </p:sp>
      <p:sp>
        <p:nvSpPr>
          <p:cNvPr id="65539" name="MASTER_ITEMTitle"/>
          <p:cNvSpPr>
            <a:spLocks noGrp="1" noChangeArrowheads="1"/>
          </p:cNvSpPr>
          <p:nvPr>
            <p:ph type="title"/>
            <p:custDataLst>
              <p:tags r:id="rId2"/>
            </p:custDataLst>
          </p:nvPr>
        </p:nvSpPr>
        <p:spPr/>
        <p:txBody>
          <a:bodyPr/>
          <a:lstStyle/>
          <a:p>
            <a:pPr eaLnBrk="1" hangingPunct="1"/>
            <a:r>
              <a:rPr lang="en-US" smtClean="0"/>
              <a:t>Optimal Price Considerations</a:t>
            </a:r>
            <a:endParaRPr lang="en-US" sz="1400" smtClean="0"/>
          </a:p>
        </p:txBody>
      </p:sp>
      <p:sp>
        <p:nvSpPr>
          <p:cNvPr id="65540" name="MessageStatement"/>
          <p:cNvSpPr>
            <a:spLocks noChangeArrowheads="1"/>
          </p:cNvSpPr>
          <p:nvPr>
            <p:custDataLst>
              <p:tags r:id="rId3"/>
            </p:custDataLst>
          </p:nvPr>
        </p:nvSpPr>
        <p:spPr bwMode="gray">
          <a:xfrm>
            <a:off x="688975" y="5918200"/>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Most stock splits result in a post-split stock price between $20-$40.</a:t>
            </a:r>
          </a:p>
        </p:txBody>
      </p:sp>
      <p:sp>
        <p:nvSpPr>
          <p:cNvPr id="65541" name="Text Box 4"/>
          <p:cNvSpPr txBox="1">
            <a:spLocks noChangeArrowheads="1"/>
          </p:cNvSpPr>
          <p:nvPr>
            <p:custDataLst>
              <p:tags r:id="rId4"/>
            </p:custDataLst>
          </p:nvPr>
        </p:nvSpPr>
        <p:spPr bwMode="auto">
          <a:xfrm>
            <a:off x="698500" y="1092200"/>
            <a:ext cx="7772400" cy="384175"/>
          </a:xfrm>
          <a:prstGeom prst="rect">
            <a:avLst/>
          </a:prstGeom>
          <a:noFill/>
          <a:ln w="12700">
            <a:noFill/>
            <a:miter lim="800000"/>
            <a:headEnd/>
            <a:tailEnd/>
          </a:ln>
        </p:spPr>
        <p:txBody>
          <a:bodyPr lIns="0" tIns="0" rIns="0" bIns="18288">
            <a:spAutoFit/>
          </a:bodyPr>
          <a:lstStyle/>
          <a:p>
            <a:pPr algn="l"/>
            <a:r>
              <a:rPr lang="en-US" b="1"/>
              <a:t>Pre and Post-Split Stock Prices</a:t>
            </a:r>
          </a:p>
          <a:p>
            <a:pPr marL="0" lvl="1" algn="l"/>
            <a:r>
              <a:rPr lang="en-US" sz="1000"/>
              <a:t>Since 2000</a:t>
            </a:r>
          </a:p>
        </p:txBody>
      </p:sp>
      <p:sp>
        <p:nvSpPr>
          <p:cNvPr id="65542" name="Text Box 5"/>
          <p:cNvSpPr txBox="1">
            <a:spLocks noChangeArrowheads="1"/>
          </p:cNvSpPr>
          <p:nvPr>
            <p:custDataLst>
              <p:tags r:id="rId5"/>
            </p:custDataLst>
          </p:nvPr>
        </p:nvSpPr>
        <p:spPr bwMode="auto">
          <a:xfrm>
            <a:off x="711200" y="5578475"/>
            <a:ext cx="7766050" cy="212725"/>
          </a:xfrm>
          <a:prstGeom prst="rect">
            <a:avLst/>
          </a:prstGeom>
          <a:noFill/>
          <a:ln w="12700">
            <a:noFill/>
            <a:miter lim="800000"/>
            <a:headEnd/>
            <a:tailEnd/>
          </a:ln>
        </p:spPr>
        <p:txBody>
          <a:bodyPr lIns="0" tIns="0" rIns="0" bIns="0">
            <a:spAutoFit/>
          </a:bodyPr>
          <a:lstStyle/>
          <a:p>
            <a:pPr marL="342900" indent="-342900" algn="l"/>
            <a:r>
              <a:rPr lang="en-US" sz="700"/>
              <a:t>Note:  	Includes forward splits with market capitalizations greater than $100 million since 2000.</a:t>
            </a:r>
          </a:p>
          <a:p>
            <a:pPr marL="342900" indent="-342900" algn="l"/>
            <a:r>
              <a:rPr lang="en-US" sz="700"/>
              <a:t>Source:	FactSet and Bloomberg. </a:t>
            </a:r>
          </a:p>
        </p:txBody>
      </p:sp>
      <p:pic>
        <p:nvPicPr>
          <p:cNvPr id="65543" name="Picture 6"/>
          <p:cNvPicPr>
            <a:picLocks noChangeAspect="1" noChangeArrowheads="1"/>
          </p:cNvPicPr>
          <p:nvPr/>
        </p:nvPicPr>
        <p:blipFill>
          <a:blip r:embed="rId8" cstate="print"/>
          <a:srcRect/>
          <a:stretch>
            <a:fillRect/>
          </a:stretch>
        </p:blipFill>
        <p:spPr bwMode="auto">
          <a:xfrm>
            <a:off x="914400" y="1527175"/>
            <a:ext cx="7313613" cy="4111625"/>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ctrTitle"/>
          </p:nvPr>
        </p:nvSpPr>
        <p:spPr>
          <a:xfrm>
            <a:off x="4775200" y="2641600"/>
            <a:ext cx="3921125" cy="1443038"/>
          </a:xfrm>
        </p:spPr>
        <p:txBody>
          <a:bodyPr/>
          <a:lstStyle/>
          <a:p>
            <a:r>
              <a:rPr lang="en-US" sz="2800" b="0" smtClean="0"/>
              <a:t>Foreign Exchange Exposure Management</a:t>
            </a:r>
          </a:p>
        </p:txBody>
      </p:sp>
      <p:sp>
        <p:nvSpPr>
          <p:cNvPr id="66563" name="Slide Number Placeholder 2"/>
          <p:cNvSpPr>
            <a:spLocks noGrp="1"/>
          </p:cNvSpPr>
          <p:nvPr>
            <p:ph type="sldNum" sz="quarter" idx="10"/>
          </p:nvPr>
        </p:nvSpPr>
        <p:spPr>
          <a:noFill/>
        </p:spPr>
        <p:txBody>
          <a:bodyPr/>
          <a:lstStyle/>
          <a:p>
            <a:fld id="{681A4AE8-F886-4DC6-9C85-F01AAD3E1F7B}" type="slidenum">
              <a:rPr smtClean="0"/>
              <a:pPr/>
              <a:t>59</a:t>
            </a:fld>
            <a:endParaRPr lang="en-US"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2"/>
          <p:cNvSpPr>
            <a:spLocks noGrp="1"/>
          </p:cNvSpPr>
          <p:nvPr>
            <p:ph type="sldNum" sz="quarter" idx="10"/>
          </p:nvPr>
        </p:nvSpPr>
        <p:spPr>
          <a:noFill/>
        </p:spPr>
        <p:txBody>
          <a:bodyPr/>
          <a:lstStyle/>
          <a:p>
            <a:pPr defTabSz="950913"/>
            <a:fld id="{7DBB64CB-85B6-4797-A384-A385C9943157}" type="slidenum">
              <a:rPr smtClean="0"/>
              <a:pPr defTabSz="950913"/>
              <a:t>60</a:t>
            </a:fld>
            <a:endParaRPr lang="en-US" smtClean="0"/>
          </a:p>
        </p:txBody>
      </p:sp>
      <p:sp>
        <p:nvSpPr>
          <p:cNvPr id="581634" name="Oval 2"/>
          <p:cNvSpPr>
            <a:spLocks noChangeArrowheads="1"/>
          </p:cNvSpPr>
          <p:nvPr/>
        </p:nvSpPr>
        <p:spPr bwMode="gray">
          <a:xfrm>
            <a:off x="2484438" y="1573213"/>
            <a:ext cx="1930400" cy="1454150"/>
          </a:xfrm>
          <a:prstGeom prst="ellipse">
            <a:avLst/>
          </a:prstGeom>
          <a:gradFill rotWithShape="0">
            <a:gsLst>
              <a:gs pos="0">
                <a:schemeClr val="accent1"/>
              </a:gs>
              <a:gs pos="100000">
                <a:schemeClr val="accent1">
                  <a:gamma/>
                  <a:shade val="46275"/>
                  <a:invGamma/>
                </a:schemeClr>
              </a:gs>
            </a:gsLst>
            <a:lin ang="5400000" scaled="1"/>
          </a:gradFill>
          <a:ln w="12700">
            <a:solidFill>
              <a:schemeClr val="accent1"/>
            </a:solidFill>
            <a:round/>
            <a:headEnd/>
            <a:tailEnd/>
          </a:ln>
          <a:effectLst>
            <a:outerShdw dist="107763" dir="2700000" algn="ctr" rotWithShape="0">
              <a:schemeClr val="bg2"/>
            </a:outerShdw>
          </a:effectLst>
        </p:spPr>
        <p:txBody>
          <a:bodyPr anchor="ctr"/>
          <a:lstStyle/>
          <a:p>
            <a:pPr>
              <a:defRPr/>
            </a:pPr>
            <a:r>
              <a:rPr lang="en-US" sz="1500" b="1">
                <a:solidFill>
                  <a:schemeClr val="bg1"/>
                </a:solidFill>
              </a:rPr>
              <a:t>IBM Japan -</a:t>
            </a:r>
          </a:p>
          <a:p>
            <a:pPr>
              <a:defRPr/>
            </a:pPr>
            <a:r>
              <a:rPr lang="en-US" sz="1500" b="1">
                <a:solidFill>
                  <a:schemeClr val="bg1"/>
                </a:solidFill>
              </a:rPr>
              <a:t> ¥ Functional Currency</a:t>
            </a:r>
          </a:p>
        </p:txBody>
      </p:sp>
      <p:sp>
        <p:nvSpPr>
          <p:cNvPr id="67588" name="MASTER_ITEMObjectBox1"/>
          <p:cNvSpPr>
            <a:spLocks noChangeArrowheads="1"/>
          </p:cNvSpPr>
          <p:nvPr>
            <p:custDataLst>
              <p:tags r:id="rId2"/>
            </p:custDataLst>
          </p:nvPr>
        </p:nvSpPr>
        <p:spPr bwMode="auto">
          <a:xfrm>
            <a:off x="295275" y="1416050"/>
            <a:ext cx="4183063" cy="48164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7589" name="MASTER_ITEMObjectBox2"/>
          <p:cNvSpPr>
            <a:spLocks noChangeArrowheads="1"/>
          </p:cNvSpPr>
          <p:nvPr>
            <p:custDataLst>
              <p:tags r:id="rId3"/>
            </p:custDataLst>
          </p:nvPr>
        </p:nvSpPr>
        <p:spPr bwMode="auto">
          <a:xfrm>
            <a:off x="4691063" y="1416050"/>
            <a:ext cx="4194175" cy="48164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67590" name="MASTER_ITEMTitle"/>
          <p:cNvSpPr>
            <a:spLocks noGrp="1" noChangeArrowheads="1"/>
          </p:cNvSpPr>
          <p:nvPr>
            <p:ph type="title"/>
            <p:custDataLst>
              <p:tags r:id="rId4"/>
            </p:custDataLst>
          </p:nvPr>
        </p:nvSpPr>
        <p:spPr>
          <a:xfrm>
            <a:off x="473075" y="44450"/>
            <a:ext cx="6399213" cy="822325"/>
          </a:xfrm>
        </p:spPr>
        <p:txBody>
          <a:bodyPr/>
          <a:lstStyle/>
          <a:p>
            <a:pPr eaLnBrk="1" hangingPunct="1"/>
            <a:r>
              <a:rPr lang="en-US" smtClean="0"/>
              <a:t>Two Opposing Accounting Strategies</a:t>
            </a:r>
          </a:p>
        </p:txBody>
      </p:sp>
      <p:sp>
        <p:nvSpPr>
          <p:cNvPr id="67591" name="MASTER_ITEMObjectTitle1"/>
          <p:cNvSpPr>
            <a:spLocks noChangeArrowheads="1"/>
          </p:cNvSpPr>
          <p:nvPr>
            <p:custDataLst>
              <p:tags r:id="rId5"/>
            </p:custDataLst>
          </p:nvPr>
        </p:nvSpPr>
        <p:spPr bwMode="ltGray">
          <a:xfrm>
            <a:off x="295275" y="1141413"/>
            <a:ext cx="4183063"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IBM’s Strategy</a:t>
            </a:r>
            <a:endParaRPr lang="en-US" b="1">
              <a:solidFill>
                <a:schemeClr val="bg1"/>
              </a:solidFill>
              <a:cs typeface="Arial" pitchFamily="34" charset="0"/>
            </a:endParaRPr>
          </a:p>
        </p:txBody>
      </p:sp>
      <p:sp>
        <p:nvSpPr>
          <p:cNvPr id="67592" name="MASTER_ITEMObjectTitle2"/>
          <p:cNvSpPr>
            <a:spLocks noChangeArrowheads="1"/>
          </p:cNvSpPr>
          <p:nvPr>
            <p:custDataLst>
              <p:tags r:id="rId6"/>
            </p:custDataLst>
          </p:nvPr>
        </p:nvSpPr>
        <p:spPr bwMode="ltGray">
          <a:xfrm>
            <a:off x="4691063" y="1138238"/>
            <a:ext cx="4195762" cy="27781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Merck’s Strategy</a:t>
            </a:r>
            <a:endParaRPr lang="en-US" b="1">
              <a:solidFill>
                <a:schemeClr val="bg1"/>
              </a:solidFill>
              <a:cs typeface="Arial" pitchFamily="34" charset="0"/>
            </a:endParaRPr>
          </a:p>
        </p:txBody>
      </p:sp>
      <p:sp>
        <p:nvSpPr>
          <p:cNvPr id="581640" name="Oval 8"/>
          <p:cNvSpPr>
            <a:spLocks noChangeArrowheads="1"/>
          </p:cNvSpPr>
          <p:nvPr/>
        </p:nvSpPr>
        <p:spPr bwMode="gray">
          <a:xfrm>
            <a:off x="388938" y="1566863"/>
            <a:ext cx="1938337" cy="1454150"/>
          </a:xfrm>
          <a:prstGeom prst="ellipse">
            <a:avLst/>
          </a:prstGeom>
          <a:gradFill rotWithShape="0">
            <a:gsLst>
              <a:gs pos="0">
                <a:schemeClr val="accent1"/>
              </a:gs>
              <a:gs pos="100000">
                <a:schemeClr val="accent1">
                  <a:gamma/>
                  <a:shade val="46275"/>
                  <a:invGamma/>
                </a:schemeClr>
              </a:gs>
            </a:gsLst>
            <a:lin ang="5400000" scaled="1"/>
          </a:gradFill>
          <a:ln w="12700">
            <a:solidFill>
              <a:schemeClr val="accent1"/>
            </a:solidFill>
            <a:round/>
            <a:headEnd/>
            <a:tailEnd/>
          </a:ln>
          <a:effectLst>
            <a:outerShdw dist="107763" dir="2700000" algn="ctr" rotWithShape="0">
              <a:schemeClr val="bg2"/>
            </a:outerShdw>
          </a:effectLst>
        </p:spPr>
        <p:txBody>
          <a:bodyPr anchor="ctr"/>
          <a:lstStyle/>
          <a:p>
            <a:pPr>
              <a:defRPr/>
            </a:pPr>
            <a:r>
              <a:rPr lang="en-US" sz="1500" b="1">
                <a:solidFill>
                  <a:schemeClr val="bg1"/>
                </a:solidFill>
              </a:rPr>
              <a:t>IBM Europe -</a:t>
            </a:r>
          </a:p>
          <a:p>
            <a:pPr>
              <a:defRPr/>
            </a:pPr>
            <a:r>
              <a:rPr lang="en-US" sz="1500" b="1">
                <a:solidFill>
                  <a:schemeClr val="bg1"/>
                </a:solidFill>
              </a:rPr>
              <a:t>€ Functional Currency</a:t>
            </a:r>
          </a:p>
        </p:txBody>
      </p:sp>
      <p:sp>
        <p:nvSpPr>
          <p:cNvPr id="581641" name="Oval 9"/>
          <p:cNvSpPr>
            <a:spLocks noChangeArrowheads="1"/>
          </p:cNvSpPr>
          <p:nvPr/>
        </p:nvSpPr>
        <p:spPr bwMode="gray">
          <a:xfrm>
            <a:off x="1379538" y="3065463"/>
            <a:ext cx="1951037" cy="1454150"/>
          </a:xfrm>
          <a:prstGeom prst="ellipse">
            <a:avLst/>
          </a:prstGeom>
          <a:gradFill rotWithShape="0">
            <a:gsLst>
              <a:gs pos="0">
                <a:schemeClr val="accent1"/>
              </a:gs>
              <a:gs pos="100000">
                <a:schemeClr val="accent1">
                  <a:gamma/>
                  <a:shade val="46275"/>
                  <a:invGamma/>
                </a:schemeClr>
              </a:gs>
            </a:gsLst>
            <a:lin ang="5400000" scaled="1"/>
          </a:gradFill>
          <a:ln w="12700">
            <a:solidFill>
              <a:schemeClr val="accent1"/>
            </a:solidFill>
            <a:round/>
            <a:headEnd/>
            <a:tailEnd/>
          </a:ln>
          <a:effectLst>
            <a:outerShdw dist="107763" dir="2700000" algn="ctr" rotWithShape="0">
              <a:schemeClr val="bg2"/>
            </a:outerShdw>
          </a:effectLst>
        </p:spPr>
        <p:txBody>
          <a:bodyPr anchor="ctr"/>
          <a:lstStyle/>
          <a:p>
            <a:pPr>
              <a:defRPr/>
            </a:pPr>
            <a:r>
              <a:rPr lang="en-US" sz="1500" b="1">
                <a:solidFill>
                  <a:schemeClr val="bg1"/>
                </a:solidFill>
              </a:rPr>
              <a:t>IBM US - </a:t>
            </a:r>
          </a:p>
          <a:p>
            <a:pPr>
              <a:defRPr/>
            </a:pPr>
            <a:r>
              <a:rPr lang="en-US" sz="1500" b="1">
                <a:solidFill>
                  <a:schemeClr val="bg1"/>
                </a:solidFill>
              </a:rPr>
              <a:t>$ Functional Currency</a:t>
            </a:r>
          </a:p>
        </p:txBody>
      </p:sp>
      <p:sp>
        <p:nvSpPr>
          <p:cNvPr id="581642" name="AutoShape 10"/>
          <p:cNvSpPr>
            <a:spLocks noChangeArrowheads="1"/>
          </p:cNvSpPr>
          <p:nvPr/>
        </p:nvSpPr>
        <p:spPr bwMode="auto">
          <a:xfrm>
            <a:off x="2006600" y="4787900"/>
            <a:ext cx="673100" cy="647700"/>
          </a:xfrm>
          <a:prstGeom prst="downArrow">
            <a:avLst>
              <a:gd name="adj1" fmla="val 50000"/>
              <a:gd name="adj2" fmla="val 25000"/>
            </a:avLst>
          </a:prstGeom>
          <a:gradFill rotWithShape="0">
            <a:gsLst>
              <a:gs pos="0">
                <a:schemeClr val="accent2">
                  <a:gamma/>
                  <a:shade val="46275"/>
                  <a:invGamma/>
                </a:schemeClr>
              </a:gs>
              <a:gs pos="50000">
                <a:schemeClr val="accent2"/>
              </a:gs>
              <a:gs pos="100000">
                <a:schemeClr val="accent2">
                  <a:gamma/>
                  <a:shade val="46275"/>
                  <a:invGamma/>
                </a:schemeClr>
              </a:gs>
            </a:gsLst>
            <a:lin ang="0" scaled="1"/>
          </a:gradFill>
          <a:ln w="12700">
            <a:solidFill>
              <a:schemeClr val="tx1"/>
            </a:solidFill>
            <a:miter lim="800000"/>
            <a:headEnd/>
            <a:tailEnd/>
          </a:ln>
          <a:effectLst/>
        </p:spPr>
        <p:txBody>
          <a:bodyPr wrap="none" anchor="ctr"/>
          <a:lstStyle/>
          <a:p>
            <a:pPr>
              <a:defRPr/>
            </a:pPr>
            <a:endParaRPr lang="en-US" sz="1200"/>
          </a:p>
        </p:txBody>
      </p:sp>
      <p:sp>
        <p:nvSpPr>
          <p:cNvPr id="581643" name="Text Box 11"/>
          <p:cNvSpPr txBox="1">
            <a:spLocks noChangeArrowheads="1"/>
          </p:cNvSpPr>
          <p:nvPr/>
        </p:nvSpPr>
        <p:spPr bwMode="auto">
          <a:xfrm>
            <a:off x="1536700" y="5626100"/>
            <a:ext cx="1574800" cy="349250"/>
          </a:xfrm>
          <a:prstGeom prst="rect">
            <a:avLst/>
          </a:prstGeom>
          <a:solidFill>
            <a:srgbClr val="FF9900"/>
          </a:solidFill>
          <a:ln w="12700">
            <a:solidFill>
              <a:schemeClr val="tx1"/>
            </a:solidFill>
            <a:miter lim="800000"/>
            <a:headEnd/>
            <a:tailEnd/>
          </a:ln>
          <a:effectLst>
            <a:outerShdw dist="107763" dir="2700000" algn="ctr" rotWithShape="0">
              <a:schemeClr val="bg2"/>
            </a:outerShdw>
          </a:effectLst>
        </p:spPr>
        <p:txBody>
          <a:bodyPr>
            <a:spAutoFit/>
          </a:bodyPr>
          <a:lstStyle/>
          <a:p>
            <a:pPr>
              <a:spcBef>
                <a:spcPct val="50000"/>
              </a:spcBef>
              <a:defRPr/>
            </a:pPr>
            <a:r>
              <a:rPr lang="en-US" sz="1600" b="1">
                <a:solidFill>
                  <a:schemeClr val="bg1"/>
                </a:solidFill>
              </a:rPr>
              <a:t>Consolidate</a:t>
            </a:r>
          </a:p>
        </p:txBody>
      </p:sp>
      <p:sp>
        <p:nvSpPr>
          <p:cNvPr id="581644" name="Oval 12"/>
          <p:cNvSpPr>
            <a:spLocks noChangeArrowheads="1"/>
          </p:cNvSpPr>
          <p:nvPr/>
        </p:nvSpPr>
        <p:spPr bwMode="gray">
          <a:xfrm>
            <a:off x="4784725" y="1566863"/>
            <a:ext cx="1968500" cy="1454150"/>
          </a:xfrm>
          <a:prstGeom prst="ellipse">
            <a:avLst/>
          </a:prstGeom>
          <a:gradFill rotWithShape="0">
            <a:gsLst>
              <a:gs pos="0">
                <a:schemeClr val="accent1"/>
              </a:gs>
              <a:gs pos="100000">
                <a:schemeClr val="accent1">
                  <a:gamma/>
                  <a:shade val="46275"/>
                  <a:invGamma/>
                </a:schemeClr>
              </a:gs>
            </a:gsLst>
            <a:lin ang="5400000" scaled="1"/>
          </a:gradFill>
          <a:ln w="12700">
            <a:solidFill>
              <a:schemeClr val="accent1"/>
            </a:solidFill>
            <a:round/>
            <a:headEnd/>
            <a:tailEnd/>
          </a:ln>
          <a:effectLst>
            <a:outerShdw dist="107763" dir="2700000" algn="ctr" rotWithShape="0">
              <a:schemeClr val="bg2"/>
            </a:outerShdw>
          </a:effectLst>
        </p:spPr>
        <p:txBody>
          <a:bodyPr lIns="0" rIns="0" anchor="ctr"/>
          <a:lstStyle/>
          <a:p>
            <a:pPr>
              <a:defRPr/>
            </a:pPr>
            <a:r>
              <a:rPr lang="en-US" sz="1500" b="1">
                <a:solidFill>
                  <a:schemeClr val="bg1"/>
                </a:solidFill>
              </a:rPr>
              <a:t>Merck Europe -  </a:t>
            </a:r>
          </a:p>
          <a:p>
            <a:pPr>
              <a:defRPr/>
            </a:pPr>
            <a:r>
              <a:rPr lang="en-US" sz="1500" b="1">
                <a:solidFill>
                  <a:schemeClr val="bg1"/>
                </a:solidFill>
              </a:rPr>
              <a:t>$ Functional Currency</a:t>
            </a:r>
          </a:p>
        </p:txBody>
      </p:sp>
      <p:sp>
        <p:nvSpPr>
          <p:cNvPr id="581645" name="Oval 13"/>
          <p:cNvSpPr>
            <a:spLocks noChangeArrowheads="1"/>
          </p:cNvSpPr>
          <p:nvPr/>
        </p:nvSpPr>
        <p:spPr bwMode="gray">
          <a:xfrm>
            <a:off x="6929438" y="1566863"/>
            <a:ext cx="1874837" cy="1454150"/>
          </a:xfrm>
          <a:prstGeom prst="ellipse">
            <a:avLst/>
          </a:prstGeom>
          <a:gradFill rotWithShape="0">
            <a:gsLst>
              <a:gs pos="0">
                <a:schemeClr val="accent1"/>
              </a:gs>
              <a:gs pos="100000">
                <a:schemeClr val="accent1">
                  <a:gamma/>
                  <a:shade val="46275"/>
                  <a:invGamma/>
                </a:schemeClr>
              </a:gs>
            </a:gsLst>
            <a:lin ang="5400000" scaled="1"/>
          </a:gradFill>
          <a:ln w="12700">
            <a:solidFill>
              <a:schemeClr val="accent1"/>
            </a:solidFill>
            <a:round/>
            <a:headEnd/>
            <a:tailEnd/>
          </a:ln>
          <a:effectLst>
            <a:outerShdw dist="107763" dir="2700000" algn="ctr" rotWithShape="0">
              <a:schemeClr val="bg2"/>
            </a:outerShdw>
          </a:effectLst>
        </p:spPr>
        <p:txBody>
          <a:bodyPr lIns="0" rIns="0" anchor="ctr"/>
          <a:lstStyle/>
          <a:p>
            <a:pPr>
              <a:defRPr/>
            </a:pPr>
            <a:r>
              <a:rPr lang="en-US" sz="1500" b="1">
                <a:solidFill>
                  <a:schemeClr val="bg1"/>
                </a:solidFill>
              </a:rPr>
              <a:t>Merck Japan - </a:t>
            </a:r>
          </a:p>
          <a:p>
            <a:pPr>
              <a:defRPr/>
            </a:pPr>
            <a:r>
              <a:rPr lang="en-US" sz="1500" b="1">
                <a:solidFill>
                  <a:schemeClr val="bg1"/>
                </a:solidFill>
              </a:rPr>
              <a:t>$ Functional Currency</a:t>
            </a:r>
          </a:p>
        </p:txBody>
      </p:sp>
      <p:sp>
        <p:nvSpPr>
          <p:cNvPr id="581646" name="Oval 14"/>
          <p:cNvSpPr>
            <a:spLocks noChangeArrowheads="1"/>
          </p:cNvSpPr>
          <p:nvPr/>
        </p:nvSpPr>
        <p:spPr bwMode="gray">
          <a:xfrm>
            <a:off x="5913438" y="3065463"/>
            <a:ext cx="1963737" cy="1454150"/>
          </a:xfrm>
          <a:prstGeom prst="ellipse">
            <a:avLst/>
          </a:prstGeom>
          <a:gradFill rotWithShape="0">
            <a:gsLst>
              <a:gs pos="0">
                <a:schemeClr val="accent1"/>
              </a:gs>
              <a:gs pos="100000">
                <a:schemeClr val="accent1">
                  <a:gamma/>
                  <a:shade val="46275"/>
                  <a:invGamma/>
                </a:schemeClr>
              </a:gs>
            </a:gsLst>
            <a:lin ang="5400000" scaled="1"/>
          </a:gradFill>
          <a:ln w="12700">
            <a:solidFill>
              <a:schemeClr val="accent1"/>
            </a:solidFill>
            <a:round/>
            <a:headEnd/>
            <a:tailEnd/>
          </a:ln>
          <a:effectLst>
            <a:outerShdw dist="107763" dir="2700000" algn="ctr" rotWithShape="0">
              <a:schemeClr val="bg2"/>
            </a:outerShdw>
          </a:effectLst>
        </p:spPr>
        <p:txBody>
          <a:bodyPr anchor="ctr"/>
          <a:lstStyle/>
          <a:p>
            <a:pPr>
              <a:defRPr/>
            </a:pPr>
            <a:r>
              <a:rPr lang="en-US" sz="1500" b="1">
                <a:solidFill>
                  <a:schemeClr val="bg1"/>
                </a:solidFill>
              </a:rPr>
              <a:t>Merck US -</a:t>
            </a:r>
          </a:p>
          <a:p>
            <a:pPr>
              <a:defRPr/>
            </a:pPr>
            <a:r>
              <a:rPr lang="en-US" sz="1500" b="1">
                <a:solidFill>
                  <a:schemeClr val="bg1"/>
                </a:solidFill>
              </a:rPr>
              <a:t>$ Functional Currency</a:t>
            </a:r>
          </a:p>
        </p:txBody>
      </p:sp>
      <p:sp>
        <p:nvSpPr>
          <p:cNvPr id="581647" name="AutoShape 15"/>
          <p:cNvSpPr>
            <a:spLocks noChangeArrowheads="1"/>
          </p:cNvSpPr>
          <p:nvPr/>
        </p:nvSpPr>
        <p:spPr bwMode="auto">
          <a:xfrm>
            <a:off x="6578600" y="4787900"/>
            <a:ext cx="673100" cy="647700"/>
          </a:xfrm>
          <a:prstGeom prst="downArrow">
            <a:avLst>
              <a:gd name="adj1" fmla="val 50000"/>
              <a:gd name="adj2" fmla="val 25000"/>
            </a:avLst>
          </a:prstGeom>
          <a:gradFill rotWithShape="0">
            <a:gsLst>
              <a:gs pos="0">
                <a:schemeClr val="accent2">
                  <a:gamma/>
                  <a:shade val="46275"/>
                  <a:invGamma/>
                </a:schemeClr>
              </a:gs>
              <a:gs pos="50000">
                <a:schemeClr val="accent2"/>
              </a:gs>
              <a:gs pos="100000">
                <a:schemeClr val="accent2">
                  <a:gamma/>
                  <a:shade val="46275"/>
                  <a:invGamma/>
                </a:schemeClr>
              </a:gs>
            </a:gsLst>
            <a:lin ang="0" scaled="1"/>
          </a:gradFill>
          <a:ln w="12700">
            <a:solidFill>
              <a:schemeClr val="tx1"/>
            </a:solidFill>
            <a:miter lim="800000"/>
            <a:headEnd/>
            <a:tailEnd/>
          </a:ln>
          <a:effectLst/>
        </p:spPr>
        <p:txBody>
          <a:bodyPr wrap="none" anchor="ctr"/>
          <a:lstStyle/>
          <a:p>
            <a:pPr>
              <a:defRPr/>
            </a:pPr>
            <a:endParaRPr lang="en-US" sz="1200"/>
          </a:p>
        </p:txBody>
      </p:sp>
      <p:sp>
        <p:nvSpPr>
          <p:cNvPr id="581648" name="Text Box 16"/>
          <p:cNvSpPr txBox="1">
            <a:spLocks noChangeArrowheads="1"/>
          </p:cNvSpPr>
          <p:nvPr/>
        </p:nvSpPr>
        <p:spPr bwMode="auto">
          <a:xfrm>
            <a:off x="6108700" y="5626100"/>
            <a:ext cx="1574800" cy="349250"/>
          </a:xfrm>
          <a:prstGeom prst="rect">
            <a:avLst/>
          </a:prstGeom>
          <a:solidFill>
            <a:srgbClr val="FF9900"/>
          </a:solidFill>
          <a:ln w="12700">
            <a:solidFill>
              <a:schemeClr val="tx1"/>
            </a:solidFill>
            <a:miter lim="800000"/>
            <a:headEnd/>
            <a:tailEnd/>
          </a:ln>
          <a:effectLst>
            <a:outerShdw dist="107763" dir="2700000" algn="ctr" rotWithShape="0">
              <a:schemeClr val="bg2"/>
            </a:outerShdw>
          </a:effectLst>
        </p:spPr>
        <p:txBody>
          <a:bodyPr>
            <a:spAutoFit/>
          </a:bodyPr>
          <a:lstStyle/>
          <a:p>
            <a:pPr>
              <a:spcBef>
                <a:spcPct val="50000"/>
              </a:spcBef>
              <a:defRPr/>
            </a:pPr>
            <a:r>
              <a:rPr lang="en-US" sz="1600" b="1">
                <a:solidFill>
                  <a:schemeClr val="bg1"/>
                </a:solidFill>
              </a:rPr>
              <a:t>Consolidate</a:t>
            </a:r>
          </a:p>
        </p:txBody>
      </p:sp>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3"/>
          <p:cNvSpPr>
            <a:spLocks noGrp="1"/>
          </p:cNvSpPr>
          <p:nvPr>
            <p:ph type="sldNum" sz="quarter" idx="10"/>
          </p:nvPr>
        </p:nvSpPr>
        <p:spPr>
          <a:noFill/>
        </p:spPr>
        <p:txBody>
          <a:bodyPr/>
          <a:lstStyle/>
          <a:p>
            <a:pPr defTabSz="950913"/>
            <a:fld id="{B8A7609C-CDCB-4F11-908F-215AA119D52B}" type="slidenum">
              <a:rPr smtClean="0"/>
              <a:pPr defTabSz="950913"/>
              <a:t>61</a:t>
            </a:fld>
            <a:endParaRPr lang="en-US" smtClean="0"/>
          </a:p>
        </p:txBody>
      </p:sp>
      <p:graphicFrame>
        <p:nvGraphicFramePr>
          <p:cNvPr id="5122" name="Object 2"/>
          <p:cNvGraphicFramePr>
            <a:graphicFrameLocks noChangeAspect="1"/>
          </p:cNvGraphicFramePr>
          <p:nvPr/>
        </p:nvGraphicFramePr>
        <p:xfrm>
          <a:off x="1022350" y="1570038"/>
          <a:ext cx="6570663" cy="3632200"/>
        </p:xfrm>
        <a:graphic>
          <a:graphicData uri="http://schemas.openxmlformats.org/presentationml/2006/ole">
            <p:oleObj spid="_x0000_s5122" name="Chart" r:id="rId7" imgW="11632680" imgH="5580000" progId="Excel.Sheet.8">
              <p:embed/>
            </p:oleObj>
          </a:graphicData>
        </a:graphic>
      </p:graphicFrame>
      <p:sp>
        <p:nvSpPr>
          <p:cNvPr id="5124" name="MessageStatement"/>
          <p:cNvSpPr>
            <a:spLocks noChangeArrowheads="1"/>
          </p:cNvSpPr>
          <p:nvPr>
            <p:custDataLst>
              <p:tags r:id="rId3"/>
            </p:custDataLst>
          </p:nvPr>
        </p:nvSpPr>
        <p:spPr bwMode="gray">
          <a:xfrm>
            <a:off x="701675" y="5765800"/>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Foreign exchange risk is the most frequently hedged.</a:t>
            </a:r>
          </a:p>
        </p:txBody>
      </p:sp>
      <p:sp>
        <p:nvSpPr>
          <p:cNvPr id="5125" name="Text Box 4"/>
          <p:cNvSpPr txBox="1">
            <a:spLocks noChangeArrowheads="1"/>
          </p:cNvSpPr>
          <p:nvPr/>
        </p:nvSpPr>
        <p:spPr bwMode="auto">
          <a:xfrm>
            <a:off x="2336800" y="1905000"/>
            <a:ext cx="4127500" cy="274638"/>
          </a:xfrm>
          <a:prstGeom prst="rect">
            <a:avLst/>
          </a:prstGeom>
          <a:noFill/>
          <a:ln w="12700">
            <a:noFill/>
            <a:miter lim="800000"/>
            <a:headEnd/>
            <a:tailEnd/>
          </a:ln>
        </p:spPr>
        <p:txBody>
          <a:bodyPr>
            <a:spAutoFit/>
          </a:bodyPr>
          <a:lstStyle/>
          <a:p>
            <a:pPr>
              <a:spcBef>
                <a:spcPct val="50000"/>
              </a:spcBef>
            </a:pPr>
            <a:r>
              <a:rPr lang="en-US" sz="1200"/>
              <a:t>Percentage of Sample That Hedges Risk</a:t>
            </a:r>
          </a:p>
        </p:txBody>
      </p:sp>
      <p:sp>
        <p:nvSpPr>
          <p:cNvPr id="5126" name="Text Box 5"/>
          <p:cNvSpPr txBox="1">
            <a:spLocks noChangeArrowheads="1"/>
          </p:cNvSpPr>
          <p:nvPr>
            <p:custDataLst>
              <p:tags r:id="rId4"/>
            </p:custDataLst>
          </p:nvPr>
        </p:nvSpPr>
        <p:spPr bwMode="auto">
          <a:xfrm>
            <a:off x="698500" y="5353050"/>
            <a:ext cx="7810500" cy="212725"/>
          </a:xfrm>
          <a:prstGeom prst="rect">
            <a:avLst/>
          </a:prstGeom>
          <a:noFill/>
          <a:ln w="12700">
            <a:noFill/>
            <a:miter lim="800000"/>
            <a:headEnd/>
            <a:tailEnd/>
          </a:ln>
        </p:spPr>
        <p:txBody>
          <a:bodyPr lIns="0" tIns="0" rIns="0" bIns="0">
            <a:spAutoFit/>
          </a:bodyPr>
          <a:lstStyle/>
          <a:p>
            <a:pPr marL="177800" indent="-177800" algn="l">
              <a:buFontTx/>
              <a:buAutoNum type="arabicParenBoth"/>
              <a:tabLst>
                <a:tab pos="342900" algn="l"/>
              </a:tabLst>
            </a:pPr>
            <a:r>
              <a:rPr lang="en-US" sz="700"/>
              <a:t>The “1998 Survey of Derivatives by U.S Non-Financial Firms,” The Weiss Center for International Financial Research at the Wharton School of Business, University of Pennsylvania.</a:t>
            </a:r>
          </a:p>
          <a:p>
            <a:pPr marL="177800" indent="-177800" algn="l">
              <a:buFontTx/>
              <a:buAutoNum type="arabicParenBoth"/>
              <a:tabLst>
                <a:tab pos="342900" algn="l"/>
              </a:tabLst>
            </a:pPr>
            <a:r>
              <a:rPr lang="en-US" sz="700"/>
              <a:t>Examples of equity risk commonly hedged include using collars as part of a share repurchase program, or using total return swaps to monetize equity positions in other companies.</a:t>
            </a:r>
          </a:p>
        </p:txBody>
      </p:sp>
      <p:sp>
        <p:nvSpPr>
          <p:cNvPr id="5127" name="Text Box 6"/>
          <p:cNvSpPr txBox="1">
            <a:spLocks noChangeArrowheads="1"/>
          </p:cNvSpPr>
          <p:nvPr/>
        </p:nvSpPr>
        <p:spPr bwMode="auto">
          <a:xfrm>
            <a:off x="2187575" y="4837113"/>
            <a:ext cx="647700" cy="198437"/>
          </a:xfrm>
          <a:prstGeom prst="rect">
            <a:avLst/>
          </a:prstGeom>
          <a:noFill/>
          <a:ln w="12700">
            <a:noFill/>
            <a:miter lim="800000"/>
            <a:headEnd/>
            <a:tailEnd/>
          </a:ln>
        </p:spPr>
        <p:txBody>
          <a:bodyPr>
            <a:spAutoFit/>
          </a:bodyPr>
          <a:lstStyle/>
          <a:p>
            <a:pPr>
              <a:spcBef>
                <a:spcPct val="50000"/>
              </a:spcBef>
            </a:pPr>
            <a:r>
              <a:rPr lang="en-US" sz="700"/>
              <a:t>(2)</a:t>
            </a:r>
          </a:p>
        </p:txBody>
      </p:sp>
      <p:sp>
        <p:nvSpPr>
          <p:cNvPr id="5128" name="Rectangle 7"/>
          <p:cNvSpPr>
            <a:spLocks noGrp="1" noChangeArrowheads="1"/>
          </p:cNvSpPr>
          <p:nvPr>
            <p:ph type="title"/>
          </p:nvPr>
        </p:nvSpPr>
        <p:spPr>
          <a:xfrm>
            <a:off x="455613" y="44450"/>
            <a:ext cx="7148512" cy="822325"/>
          </a:xfrm>
        </p:spPr>
        <p:txBody>
          <a:bodyPr/>
          <a:lstStyle/>
          <a:p>
            <a:pPr eaLnBrk="1" hangingPunct="1"/>
            <a:r>
              <a:rPr lang="en-US" smtClean="0"/>
              <a:t>What Sources of Risk Are Commonly Hedged?</a:t>
            </a:r>
          </a:p>
        </p:txBody>
      </p:sp>
      <p:sp>
        <p:nvSpPr>
          <p:cNvPr id="5129" name="Rectangle 8"/>
          <p:cNvSpPr>
            <a:spLocks noGrp="1" noChangeArrowheads="1"/>
          </p:cNvSpPr>
          <p:nvPr>
            <p:ph type="body" idx="1"/>
          </p:nvPr>
        </p:nvSpPr>
        <p:spPr/>
        <p:txBody>
          <a:bodyPr/>
          <a:lstStyle/>
          <a:p>
            <a:pPr lvl="2"/>
            <a:r>
              <a:rPr lang="en-US" sz="1200" smtClean="0"/>
              <a:t>A 1998 Wharton business survey on corporate risk management revealed that foreign exchange was the most commonly managed risk by non-financial corporations</a:t>
            </a:r>
          </a:p>
        </p:txBody>
      </p:sp>
      <p:sp>
        <p:nvSpPr>
          <p:cNvPr id="5130" name="Text Box 9"/>
          <p:cNvSpPr txBox="1">
            <a:spLocks noChangeArrowheads="1"/>
          </p:cNvSpPr>
          <p:nvPr/>
        </p:nvSpPr>
        <p:spPr bwMode="auto">
          <a:xfrm>
            <a:off x="4483100" y="1281113"/>
            <a:ext cx="307975" cy="214312"/>
          </a:xfrm>
          <a:prstGeom prst="rect">
            <a:avLst/>
          </a:prstGeom>
          <a:noFill/>
          <a:ln w="12700">
            <a:noFill/>
            <a:miter lim="800000"/>
            <a:headEnd/>
            <a:tailEnd/>
          </a:ln>
        </p:spPr>
        <p:txBody>
          <a:bodyPr wrap="none">
            <a:spAutoFit/>
          </a:bodyPr>
          <a:lstStyle/>
          <a:p>
            <a:r>
              <a:rPr lang="en-US" sz="800"/>
              <a:t>(1)</a:t>
            </a:r>
          </a:p>
        </p:txBody>
      </p:sp>
    </p:spTree>
    <p:custDataLst>
      <p:tags r:id="rId2"/>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Number Placeholder 3"/>
          <p:cNvSpPr>
            <a:spLocks noGrp="1"/>
          </p:cNvSpPr>
          <p:nvPr>
            <p:ph type="sldNum" sz="quarter" idx="10"/>
          </p:nvPr>
        </p:nvSpPr>
        <p:spPr>
          <a:noFill/>
        </p:spPr>
        <p:txBody>
          <a:bodyPr/>
          <a:lstStyle/>
          <a:p>
            <a:pPr defTabSz="950913"/>
            <a:fld id="{AD5653B9-A67A-4A2D-8CBC-F090C9A02C9C}" type="slidenum">
              <a:rPr smtClean="0"/>
              <a:pPr defTabSz="950913"/>
              <a:t>62</a:t>
            </a:fld>
            <a:endParaRPr lang="en-US" smtClean="0"/>
          </a:p>
        </p:txBody>
      </p:sp>
      <p:sp>
        <p:nvSpPr>
          <p:cNvPr id="6148" name="MASTER_ITEMTitle"/>
          <p:cNvSpPr>
            <a:spLocks noGrp="1" noChangeArrowheads="1"/>
          </p:cNvSpPr>
          <p:nvPr>
            <p:ph type="title"/>
            <p:custDataLst>
              <p:tags r:id="rId3"/>
            </p:custDataLst>
          </p:nvPr>
        </p:nvSpPr>
        <p:spPr>
          <a:xfrm>
            <a:off x="455613" y="44450"/>
            <a:ext cx="7250112" cy="822325"/>
          </a:xfrm>
        </p:spPr>
        <p:txBody>
          <a:bodyPr/>
          <a:lstStyle/>
          <a:p>
            <a:pPr eaLnBrk="1" hangingPunct="1"/>
            <a:r>
              <a:rPr lang="en-US" smtClean="0"/>
              <a:t>What Do Most Companies Hedge?</a:t>
            </a:r>
          </a:p>
        </p:txBody>
      </p:sp>
      <p:sp>
        <p:nvSpPr>
          <p:cNvPr id="6149" name="MASTER_ITEMText1"/>
          <p:cNvSpPr>
            <a:spLocks noGrp="1" noChangeArrowheads="1"/>
          </p:cNvSpPr>
          <p:nvPr>
            <p:ph type="body" idx="1"/>
            <p:custDataLst>
              <p:tags r:id="rId4"/>
            </p:custDataLst>
          </p:nvPr>
        </p:nvSpPr>
        <p:spPr>
          <a:xfrm>
            <a:off x="688975" y="1139825"/>
            <a:ext cx="7766050" cy="2051050"/>
          </a:xfrm>
        </p:spPr>
        <p:txBody>
          <a:bodyPr/>
          <a:lstStyle/>
          <a:p>
            <a:pPr lvl="2"/>
            <a:r>
              <a:rPr lang="en-US" sz="1200" smtClean="0"/>
              <a:t>85% of corporations hedge anticipated transactions under 1 year, whereas 57% hedge anticipated transactions over 1 year</a:t>
            </a:r>
          </a:p>
          <a:p>
            <a:pPr lvl="2"/>
            <a:r>
              <a:rPr lang="en-US" sz="1200" smtClean="0"/>
              <a:t>Few hedge translation risk</a:t>
            </a:r>
          </a:p>
        </p:txBody>
      </p:sp>
      <p:sp>
        <p:nvSpPr>
          <p:cNvPr id="6150" name="MessageStatement"/>
          <p:cNvSpPr>
            <a:spLocks noChangeArrowheads="1"/>
          </p:cNvSpPr>
          <p:nvPr>
            <p:custDataLst>
              <p:tags r:id="rId5"/>
            </p:custDataLst>
          </p:nvPr>
        </p:nvSpPr>
        <p:spPr bwMode="gray">
          <a:xfrm>
            <a:off x="688975" y="5892800"/>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Most companies hedge transaction risk more regularly than translation or economic risk.</a:t>
            </a:r>
          </a:p>
        </p:txBody>
      </p:sp>
      <p:sp>
        <p:nvSpPr>
          <p:cNvPr id="6151" name="Text Box 5"/>
          <p:cNvSpPr txBox="1">
            <a:spLocks noChangeArrowheads="1"/>
          </p:cNvSpPr>
          <p:nvPr>
            <p:custDataLst>
              <p:tags r:id="rId6"/>
            </p:custDataLst>
          </p:nvPr>
        </p:nvSpPr>
        <p:spPr bwMode="auto">
          <a:xfrm>
            <a:off x="685800" y="5607050"/>
            <a:ext cx="7810500" cy="10636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(1) The “1998 Survey of Derivatives by U.S Non-Financial Firms,” The Weiss Center for International Financial Research at the Wharton School of Business, University of Pennsylvania.</a:t>
            </a:r>
          </a:p>
        </p:txBody>
      </p:sp>
      <p:graphicFrame>
        <p:nvGraphicFramePr>
          <p:cNvPr id="6146" name="Object 6"/>
          <p:cNvGraphicFramePr>
            <a:graphicFrameLocks noChangeAspect="1"/>
          </p:cNvGraphicFramePr>
          <p:nvPr/>
        </p:nvGraphicFramePr>
        <p:xfrm>
          <a:off x="635000" y="1879600"/>
          <a:ext cx="8039100" cy="3644900"/>
        </p:xfrm>
        <a:graphic>
          <a:graphicData uri="http://schemas.openxmlformats.org/presentationml/2006/ole">
            <p:oleObj spid="_x0000_s6146" name="Worksheet" r:id="rId9" imgW="9371160" imgH="3903840" progId="Excel.Sheet.8">
              <p:embed/>
            </p:oleObj>
          </a:graphicData>
        </a:graphic>
      </p:graphicFrame>
      <p:sp>
        <p:nvSpPr>
          <p:cNvPr id="6152" name="Rectangle 7"/>
          <p:cNvSpPr>
            <a:spLocks noChangeArrowheads="1"/>
          </p:cNvSpPr>
          <p:nvPr/>
        </p:nvSpPr>
        <p:spPr bwMode="auto">
          <a:xfrm>
            <a:off x="2959100" y="2032000"/>
            <a:ext cx="1943100" cy="3213100"/>
          </a:xfrm>
          <a:prstGeom prst="rect">
            <a:avLst/>
          </a:prstGeom>
          <a:noFill/>
          <a:ln w="12700">
            <a:solidFill>
              <a:schemeClr val="tx1"/>
            </a:solidFill>
            <a:miter lim="800000"/>
            <a:headEnd/>
            <a:tailEnd/>
          </a:ln>
        </p:spPr>
        <p:txBody>
          <a:bodyPr wrap="none" anchor="ctr"/>
          <a:lstStyle/>
          <a:p>
            <a:endParaRPr lang="en-US" sz="1200"/>
          </a:p>
        </p:txBody>
      </p:sp>
      <p:sp>
        <p:nvSpPr>
          <p:cNvPr id="6153" name="Text Box 8"/>
          <p:cNvSpPr txBox="1">
            <a:spLocks noChangeArrowheads="1"/>
          </p:cNvSpPr>
          <p:nvPr/>
        </p:nvSpPr>
        <p:spPr bwMode="auto">
          <a:xfrm>
            <a:off x="1614488" y="1281113"/>
            <a:ext cx="307975" cy="214312"/>
          </a:xfrm>
          <a:prstGeom prst="rect">
            <a:avLst/>
          </a:prstGeom>
          <a:noFill/>
          <a:ln w="12700">
            <a:noFill/>
            <a:miter lim="800000"/>
            <a:headEnd/>
            <a:tailEnd/>
          </a:ln>
        </p:spPr>
        <p:txBody>
          <a:bodyPr wrap="none">
            <a:spAutoFit/>
          </a:bodyPr>
          <a:lstStyle/>
          <a:p>
            <a:r>
              <a:rPr lang="en-US" sz="800"/>
              <a:t>(1)</a:t>
            </a:r>
          </a:p>
        </p:txBody>
      </p:sp>
    </p:spTree>
    <p:custDataLst>
      <p:tags r:id="rId2"/>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p:cNvSpPr>
            <a:spLocks noGrp="1"/>
          </p:cNvSpPr>
          <p:nvPr>
            <p:ph type="sldNum" sz="quarter" idx="10"/>
          </p:nvPr>
        </p:nvSpPr>
        <p:spPr>
          <a:noFill/>
        </p:spPr>
        <p:txBody>
          <a:bodyPr/>
          <a:lstStyle/>
          <a:p>
            <a:pPr defTabSz="950913"/>
            <a:fld id="{78DCED7A-AC56-49FB-9FE2-88AB6B5F628A}" type="slidenum">
              <a:rPr smtClean="0"/>
              <a:pPr defTabSz="950913"/>
              <a:t>63</a:t>
            </a:fld>
            <a:endParaRPr lang="en-US" smtClean="0"/>
          </a:p>
        </p:txBody>
      </p:sp>
      <p:sp>
        <p:nvSpPr>
          <p:cNvPr id="68611" name="MASTER_ITEMTitle"/>
          <p:cNvSpPr>
            <a:spLocks noGrp="1" noChangeArrowheads="1"/>
          </p:cNvSpPr>
          <p:nvPr>
            <p:ph type="title"/>
            <p:custDataLst>
              <p:tags r:id="rId2"/>
            </p:custDataLst>
          </p:nvPr>
        </p:nvSpPr>
        <p:spPr/>
        <p:txBody>
          <a:bodyPr/>
          <a:lstStyle/>
          <a:p>
            <a:pPr eaLnBrk="1" hangingPunct="1"/>
            <a:r>
              <a:rPr lang="en-US" smtClean="0"/>
              <a:t>Partial Hedging is Prevalent</a:t>
            </a:r>
          </a:p>
        </p:txBody>
      </p:sp>
      <p:sp>
        <p:nvSpPr>
          <p:cNvPr id="68612" name="MessageStatement"/>
          <p:cNvSpPr>
            <a:spLocks noChangeArrowheads="1"/>
          </p:cNvSpPr>
          <p:nvPr>
            <p:custDataLst>
              <p:tags r:id="rId3"/>
            </p:custDataLst>
          </p:nvPr>
        </p:nvSpPr>
        <p:spPr bwMode="gray">
          <a:xfrm>
            <a:off x="688975" y="5892800"/>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Corporations tend to partially hedge their exposures. </a:t>
            </a:r>
          </a:p>
        </p:txBody>
      </p:sp>
      <p:sp>
        <p:nvSpPr>
          <p:cNvPr id="68613" name="MASTER_ITEMText1"/>
          <p:cNvSpPr>
            <a:spLocks noGrp="1" noChangeArrowheads="1"/>
          </p:cNvSpPr>
          <p:nvPr>
            <p:ph type="body" idx="1"/>
            <p:custDataLst>
              <p:tags r:id="rId4"/>
            </p:custDataLst>
          </p:nvPr>
        </p:nvSpPr>
        <p:spPr>
          <a:xfrm>
            <a:off x="650875" y="768350"/>
            <a:ext cx="7766050" cy="1066800"/>
          </a:xfrm>
          <a:noFill/>
        </p:spPr>
        <p:txBody>
          <a:bodyPr/>
          <a:lstStyle/>
          <a:p>
            <a:pPr lvl="1" indent="0"/>
            <a:endParaRPr lang="en-US" sz="1200" smtClean="0"/>
          </a:p>
          <a:p>
            <a:pPr lvl="2"/>
            <a:r>
              <a:rPr lang="en-US" sz="1200" smtClean="0"/>
              <a:t>The majority of corporations hedge less than 25% of their perceived exposure, regardless of its source</a:t>
            </a:r>
          </a:p>
          <a:p>
            <a:pPr lvl="2"/>
            <a:r>
              <a:rPr lang="en-US" sz="1200" smtClean="0"/>
              <a:t>The more easily identifiable the risk, the higher proportion is hedged</a:t>
            </a:r>
          </a:p>
          <a:p>
            <a:pPr lvl="3"/>
            <a:r>
              <a:rPr lang="en-US" sz="1200" smtClean="0"/>
              <a:t>For example, an average of only 7% of economic risk and competitive exposure is hedged</a:t>
            </a:r>
          </a:p>
          <a:p>
            <a:pPr lvl="2"/>
            <a:endParaRPr lang="en-US" sz="1200" smtClean="0"/>
          </a:p>
        </p:txBody>
      </p:sp>
      <p:sp>
        <p:nvSpPr>
          <p:cNvPr id="68614" name="Text Box 5"/>
          <p:cNvSpPr txBox="1">
            <a:spLocks noChangeArrowheads="1"/>
          </p:cNvSpPr>
          <p:nvPr>
            <p:custDataLst>
              <p:tags r:id="rId5"/>
            </p:custDataLst>
          </p:nvPr>
        </p:nvSpPr>
        <p:spPr bwMode="auto">
          <a:xfrm>
            <a:off x="711200" y="5632450"/>
            <a:ext cx="7810500" cy="106363"/>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(1) The “1998 Survey of Derivatives by U.S Non-Financial Firms,” The Weiss Center for International Financial Research at the Wharton School of Business, University of Pennsylvania.</a:t>
            </a:r>
          </a:p>
        </p:txBody>
      </p:sp>
      <p:sp>
        <p:nvSpPr>
          <p:cNvPr id="68615" name="Text Box 6"/>
          <p:cNvSpPr txBox="1">
            <a:spLocks noChangeArrowheads="1"/>
          </p:cNvSpPr>
          <p:nvPr/>
        </p:nvSpPr>
        <p:spPr bwMode="auto">
          <a:xfrm>
            <a:off x="7689850" y="966788"/>
            <a:ext cx="307975" cy="214312"/>
          </a:xfrm>
          <a:prstGeom prst="rect">
            <a:avLst/>
          </a:prstGeom>
          <a:noFill/>
          <a:ln w="12700">
            <a:noFill/>
            <a:miter lim="800000"/>
            <a:headEnd/>
            <a:tailEnd/>
          </a:ln>
        </p:spPr>
        <p:txBody>
          <a:bodyPr wrap="none">
            <a:spAutoFit/>
          </a:bodyPr>
          <a:lstStyle/>
          <a:p>
            <a:r>
              <a:rPr lang="en-US" sz="800"/>
              <a:t>(1)</a:t>
            </a:r>
          </a:p>
        </p:txBody>
      </p:sp>
      <p:pic>
        <p:nvPicPr>
          <p:cNvPr id="68616" name="Picture 7"/>
          <p:cNvPicPr>
            <a:picLocks noChangeAspect="1" noChangeArrowheads="1"/>
          </p:cNvPicPr>
          <p:nvPr/>
        </p:nvPicPr>
        <p:blipFill>
          <a:blip r:embed="rId8" cstate="print"/>
          <a:srcRect/>
          <a:stretch>
            <a:fillRect/>
          </a:stretch>
        </p:blipFill>
        <p:spPr bwMode="auto">
          <a:xfrm>
            <a:off x="1482725" y="2525713"/>
            <a:ext cx="6167438" cy="2741612"/>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0"/>
          </p:nvPr>
        </p:nvSpPr>
        <p:spPr>
          <a:noFill/>
        </p:spPr>
        <p:txBody>
          <a:bodyPr/>
          <a:lstStyle/>
          <a:p>
            <a:pPr defTabSz="950913"/>
            <a:fld id="{71647CDA-E0AC-4094-8E0B-80F6159CE5DB}" type="slidenum">
              <a:rPr smtClean="0"/>
              <a:pPr defTabSz="950913"/>
              <a:t>64</a:t>
            </a:fld>
            <a:endParaRPr lang="en-US" smtClean="0"/>
          </a:p>
        </p:txBody>
      </p:sp>
      <p:sp>
        <p:nvSpPr>
          <p:cNvPr id="69635" name="MASTER_ITEMObjectTitle1"/>
          <p:cNvSpPr>
            <a:spLocks noChangeArrowheads="1"/>
          </p:cNvSpPr>
          <p:nvPr>
            <p:custDataLst>
              <p:tags r:id="rId2"/>
            </p:custDataLst>
          </p:nvPr>
        </p:nvSpPr>
        <p:spPr bwMode="ltGray">
          <a:xfrm>
            <a:off x="690563" y="1912938"/>
            <a:ext cx="77644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Dollar Return vs. Risk of Emerging Market Countries</a:t>
            </a:r>
            <a:endParaRPr lang="en-US" b="1">
              <a:solidFill>
                <a:schemeClr val="bg1"/>
              </a:solidFill>
              <a:cs typeface="Arial" pitchFamily="34" charset="0"/>
            </a:endParaRPr>
          </a:p>
        </p:txBody>
      </p:sp>
      <p:sp>
        <p:nvSpPr>
          <p:cNvPr id="69636" name="MASTER_ITEMTitle"/>
          <p:cNvSpPr>
            <a:spLocks noGrp="1" noChangeArrowheads="1"/>
          </p:cNvSpPr>
          <p:nvPr>
            <p:ph type="title"/>
            <p:custDataLst>
              <p:tags r:id="rId3"/>
            </p:custDataLst>
          </p:nvPr>
        </p:nvSpPr>
        <p:spPr/>
        <p:txBody>
          <a:bodyPr/>
          <a:lstStyle/>
          <a:p>
            <a:pPr eaLnBrk="1" hangingPunct="1"/>
            <a:r>
              <a:rPr lang="en-US" smtClean="0"/>
              <a:t>Dollar Return vs. Risk of Emerging Market Countries</a:t>
            </a:r>
          </a:p>
        </p:txBody>
      </p:sp>
      <p:sp>
        <p:nvSpPr>
          <p:cNvPr id="69637" name="MASTER_ITEMText1"/>
          <p:cNvSpPr>
            <a:spLocks noGrp="1" noChangeArrowheads="1"/>
          </p:cNvSpPr>
          <p:nvPr>
            <p:ph type="body" idx="1"/>
            <p:custDataLst>
              <p:tags r:id="rId4"/>
            </p:custDataLst>
          </p:nvPr>
        </p:nvSpPr>
        <p:spPr>
          <a:xfrm>
            <a:off x="688975" y="1038225"/>
            <a:ext cx="7766050" cy="806450"/>
          </a:xfrm>
        </p:spPr>
        <p:txBody>
          <a:bodyPr/>
          <a:lstStyle/>
          <a:p>
            <a:pPr lvl="2"/>
            <a:r>
              <a:rPr lang="en-US" smtClean="0"/>
              <a:t>We examine the monthly returns of a strategy of borrowing in US$, converting the proceeds into selected currencies, investing in the selected country, and then converting the proceeds back to US$</a:t>
            </a:r>
          </a:p>
        </p:txBody>
      </p:sp>
      <p:sp>
        <p:nvSpPr>
          <p:cNvPr id="69638" name="MessageStatement"/>
          <p:cNvSpPr>
            <a:spLocks noChangeArrowheads="1"/>
          </p:cNvSpPr>
          <p:nvPr>
            <p:custDataLst>
              <p:tags r:id="rId5"/>
            </p:custDataLst>
          </p:nvPr>
        </p:nvSpPr>
        <p:spPr bwMode="gray">
          <a:xfrm>
            <a:off x="688975" y="568007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Borrowing in US$ and investing in emerging markets seems to have positive excess returns, at the expense of significant volatility.</a:t>
            </a:r>
          </a:p>
        </p:txBody>
      </p:sp>
      <p:sp>
        <p:nvSpPr>
          <p:cNvPr id="69639" name="MASTER_ITEMObjectBox1"/>
          <p:cNvSpPr>
            <a:spLocks noChangeArrowheads="1"/>
          </p:cNvSpPr>
          <p:nvPr>
            <p:custDataLst>
              <p:tags r:id="rId6"/>
            </p:custDataLst>
          </p:nvPr>
        </p:nvSpPr>
        <p:spPr bwMode="auto">
          <a:xfrm>
            <a:off x="688975" y="2189163"/>
            <a:ext cx="7766050" cy="32178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b="1">
              <a:solidFill>
                <a:schemeClr val="accent1"/>
              </a:solidFill>
            </a:endParaRPr>
          </a:p>
        </p:txBody>
      </p:sp>
      <p:sp>
        <p:nvSpPr>
          <p:cNvPr id="69640" name="Text Box 7"/>
          <p:cNvSpPr txBox="1">
            <a:spLocks noChangeArrowheads="1"/>
          </p:cNvSpPr>
          <p:nvPr>
            <p:custDataLst>
              <p:tags r:id="rId7"/>
            </p:custDataLst>
          </p:nvPr>
        </p:nvSpPr>
        <p:spPr bwMode="auto">
          <a:xfrm>
            <a:off x="695325" y="5462588"/>
            <a:ext cx="6756400" cy="10795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IMF, our calculation.</a:t>
            </a:r>
          </a:p>
        </p:txBody>
      </p:sp>
      <p:pic>
        <p:nvPicPr>
          <p:cNvPr id="69641" name="Picture 8"/>
          <p:cNvPicPr>
            <a:picLocks noChangeAspect="1" noChangeArrowheads="1"/>
          </p:cNvPicPr>
          <p:nvPr/>
        </p:nvPicPr>
        <p:blipFill>
          <a:blip r:embed="rId10" cstate="print"/>
          <a:srcRect/>
          <a:stretch>
            <a:fillRect/>
          </a:stretch>
        </p:blipFill>
        <p:spPr bwMode="auto">
          <a:xfrm>
            <a:off x="1193800" y="1598613"/>
            <a:ext cx="6762750" cy="3808412"/>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2"/>
          <p:cNvSpPr>
            <a:spLocks noGrp="1"/>
          </p:cNvSpPr>
          <p:nvPr>
            <p:ph type="sldNum" sz="quarter" idx="10"/>
          </p:nvPr>
        </p:nvSpPr>
        <p:spPr>
          <a:noFill/>
        </p:spPr>
        <p:txBody>
          <a:bodyPr/>
          <a:lstStyle/>
          <a:p>
            <a:pPr defTabSz="950913"/>
            <a:fld id="{BCEDBF47-0921-4834-B8E0-0831C7B5862D}" type="slidenum">
              <a:rPr smtClean="0"/>
              <a:pPr defTabSz="950913"/>
              <a:t>65</a:t>
            </a:fld>
            <a:endParaRPr lang="en-US" smtClean="0"/>
          </a:p>
        </p:txBody>
      </p:sp>
      <p:sp>
        <p:nvSpPr>
          <p:cNvPr id="70659" name="MASTER_ITEMTitle"/>
          <p:cNvSpPr>
            <a:spLocks noGrp="1" noChangeArrowheads="1"/>
          </p:cNvSpPr>
          <p:nvPr>
            <p:ph type="title"/>
            <p:custDataLst>
              <p:tags r:id="rId2"/>
            </p:custDataLst>
          </p:nvPr>
        </p:nvSpPr>
        <p:spPr>
          <a:xfrm>
            <a:off x="495300" y="0"/>
            <a:ext cx="7059613" cy="822325"/>
          </a:xfrm>
        </p:spPr>
        <p:txBody>
          <a:bodyPr/>
          <a:lstStyle/>
          <a:p>
            <a:pPr eaLnBrk="1" hangingPunct="1"/>
            <a:r>
              <a:rPr lang="en-US" smtClean="0"/>
              <a:t>Purchasing Power Parity: The Empirical Evidence</a:t>
            </a:r>
          </a:p>
        </p:txBody>
      </p:sp>
      <p:sp>
        <p:nvSpPr>
          <p:cNvPr id="70660" name="Text Box 3"/>
          <p:cNvSpPr txBox="1">
            <a:spLocks noChangeArrowheads="1"/>
          </p:cNvSpPr>
          <p:nvPr/>
        </p:nvSpPr>
        <p:spPr bwMode="auto">
          <a:xfrm>
            <a:off x="500063" y="5634038"/>
            <a:ext cx="8250237" cy="212725"/>
          </a:xfrm>
          <a:prstGeom prst="rect">
            <a:avLst/>
          </a:prstGeom>
          <a:noFill/>
          <a:ln w="9525">
            <a:noFill/>
            <a:miter lim="800000"/>
            <a:headEnd/>
            <a:tailEnd/>
          </a:ln>
        </p:spPr>
        <p:txBody>
          <a:bodyPr lIns="0" tIns="0" rIns="0" bIns="0">
            <a:spAutoFit/>
          </a:bodyPr>
          <a:lstStyle/>
          <a:p>
            <a:pPr marL="406400" indent="-406400" algn="l" eaLnBrk="0" hangingPunct="0">
              <a:spcBef>
                <a:spcPct val="50000"/>
              </a:spcBef>
              <a:buClr>
                <a:schemeClr val="accent1"/>
              </a:buClr>
              <a:buSzPct val="85000"/>
              <a:buFont typeface="Wingdings 3" pitchFamily="18" charset="2"/>
              <a:buNone/>
            </a:pPr>
            <a:r>
              <a:rPr lang="en-US" sz="700" i="1"/>
              <a:t>Source:  	IMF.  PPP reflects the initial exchange rate multiplied by the relative price levels. For instance, the PPP implied FX level for the Mexican Peso is the initial actual exchange rate (Peso/$ in 1955) multiplied by (Mexico price level/ US price level).</a:t>
            </a:r>
          </a:p>
        </p:txBody>
      </p:sp>
      <p:sp>
        <p:nvSpPr>
          <p:cNvPr id="70661" name="MessageStatement"/>
          <p:cNvSpPr>
            <a:spLocks noChangeArrowheads="1"/>
          </p:cNvSpPr>
          <p:nvPr>
            <p:custDataLst>
              <p:tags r:id="rId3"/>
            </p:custDataLst>
          </p:nvPr>
        </p:nvSpPr>
        <p:spPr bwMode="gray">
          <a:xfrm>
            <a:off x="458788" y="5937250"/>
            <a:ext cx="8301037"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Purchasing Power Parity seems to hold particularly for high-inflationary economies.</a:t>
            </a:r>
          </a:p>
        </p:txBody>
      </p:sp>
      <p:sp>
        <p:nvSpPr>
          <p:cNvPr id="70662" name="MASTER_ITEMObjectTitle3"/>
          <p:cNvSpPr>
            <a:spLocks noChangeArrowheads="1"/>
          </p:cNvSpPr>
          <p:nvPr>
            <p:custDataLst>
              <p:tags r:id="rId4"/>
            </p:custDataLst>
          </p:nvPr>
        </p:nvSpPr>
        <p:spPr bwMode="ltGray">
          <a:xfrm>
            <a:off x="4756150" y="1073150"/>
            <a:ext cx="386556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Chile, 1950 - 2004</a:t>
            </a:r>
          </a:p>
        </p:txBody>
      </p:sp>
      <p:sp>
        <p:nvSpPr>
          <p:cNvPr id="70663" name="Rectangle 6"/>
          <p:cNvSpPr>
            <a:spLocks noChangeArrowheads="1"/>
          </p:cNvSpPr>
          <p:nvPr/>
        </p:nvSpPr>
        <p:spPr bwMode="auto">
          <a:xfrm>
            <a:off x="4756150" y="1316038"/>
            <a:ext cx="3863975" cy="1990725"/>
          </a:xfrm>
          <a:prstGeom prst="rect">
            <a:avLst/>
          </a:prstGeom>
          <a:noFill/>
          <a:ln w="12700">
            <a:solidFill>
              <a:schemeClr val="tx1"/>
            </a:solidFill>
            <a:miter lim="800000"/>
            <a:headEnd/>
            <a:tailEnd/>
          </a:ln>
        </p:spPr>
        <p:txBody>
          <a:bodyPr wrap="none" anchor="ctr"/>
          <a:lstStyle/>
          <a:p>
            <a:endParaRPr lang="en-US" sz="1200"/>
          </a:p>
        </p:txBody>
      </p:sp>
      <p:sp>
        <p:nvSpPr>
          <p:cNvPr id="70664" name="MASTER_ITEMObjectTitle3"/>
          <p:cNvSpPr>
            <a:spLocks noChangeArrowheads="1"/>
          </p:cNvSpPr>
          <p:nvPr>
            <p:custDataLst>
              <p:tags r:id="rId5"/>
            </p:custDataLst>
          </p:nvPr>
        </p:nvSpPr>
        <p:spPr bwMode="ltGray">
          <a:xfrm>
            <a:off x="4756150" y="3387725"/>
            <a:ext cx="386556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Mexico, 1955 - 2004</a:t>
            </a:r>
          </a:p>
        </p:txBody>
      </p:sp>
      <p:sp>
        <p:nvSpPr>
          <p:cNvPr id="70665" name="Rectangle 8"/>
          <p:cNvSpPr>
            <a:spLocks noChangeArrowheads="1"/>
          </p:cNvSpPr>
          <p:nvPr/>
        </p:nvSpPr>
        <p:spPr bwMode="auto">
          <a:xfrm>
            <a:off x="4756150" y="3630613"/>
            <a:ext cx="3863975" cy="1952625"/>
          </a:xfrm>
          <a:prstGeom prst="rect">
            <a:avLst/>
          </a:prstGeom>
          <a:noFill/>
          <a:ln w="12700">
            <a:solidFill>
              <a:schemeClr val="tx1"/>
            </a:solidFill>
            <a:miter lim="800000"/>
            <a:headEnd/>
            <a:tailEnd/>
          </a:ln>
        </p:spPr>
        <p:txBody>
          <a:bodyPr wrap="none" anchor="ctr"/>
          <a:lstStyle/>
          <a:p>
            <a:endParaRPr lang="en-US" sz="1200"/>
          </a:p>
        </p:txBody>
      </p:sp>
      <p:sp>
        <p:nvSpPr>
          <p:cNvPr id="70666" name="MASTER_ITEMObjectTitle3"/>
          <p:cNvSpPr>
            <a:spLocks noChangeArrowheads="1"/>
          </p:cNvSpPr>
          <p:nvPr>
            <p:custDataLst>
              <p:tags r:id="rId6"/>
            </p:custDataLst>
          </p:nvPr>
        </p:nvSpPr>
        <p:spPr bwMode="ltGray">
          <a:xfrm>
            <a:off x="554038" y="1085850"/>
            <a:ext cx="3833812"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Argentina, 1950 - 2004</a:t>
            </a:r>
          </a:p>
        </p:txBody>
      </p:sp>
      <p:sp>
        <p:nvSpPr>
          <p:cNvPr id="70667" name="Rectangle 10"/>
          <p:cNvSpPr>
            <a:spLocks noChangeArrowheads="1"/>
          </p:cNvSpPr>
          <p:nvPr/>
        </p:nvSpPr>
        <p:spPr bwMode="auto">
          <a:xfrm>
            <a:off x="554038" y="1328738"/>
            <a:ext cx="3832225" cy="1978025"/>
          </a:xfrm>
          <a:prstGeom prst="rect">
            <a:avLst/>
          </a:prstGeom>
          <a:noFill/>
          <a:ln w="12700">
            <a:solidFill>
              <a:schemeClr val="tx1"/>
            </a:solidFill>
            <a:miter lim="800000"/>
            <a:headEnd/>
            <a:tailEnd/>
          </a:ln>
        </p:spPr>
        <p:txBody>
          <a:bodyPr wrap="none" anchor="ctr"/>
          <a:lstStyle/>
          <a:p>
            <a:endParaRPr lang="en-US" sz="1200"/>
          </a:p>
        </p:txBody>
      </p:sp>
      <p:sp>
        <p:nvSpPr>
          <p:cNvPr id="70668" name="MASTER_ITEMObjectTitle3"/>
          <p:cNvSpPr>
            <a:spLocks noChangeArrowheads="1"/>
          </p:cNvSpPr>
          <p:nvPr>
            <p:custDataLst>
              <p:tags r:id="rId7"/>
            </p:custDataLst>
          </p:nvPr>
        </p:nvSpPr>
        <p:spPr bwMode="ltGray">
          <a:xfrm>
            <a:off x="552450" y="3387725"/>
            <a:ext cx="383381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Brazil, 1950 - 2004</a:t>
            </a:r>
          </a:p>
        </p:txBody>
      </p:sp>
      <p:sp>
        <p:nvSpPr>
          <p:cNvPr id="70669" name="Rectangle 12"/>
          <p:cNvSpPr>
            <a:spLocks noChangeArrowheads="1"/>
          </p:cNvSpPr>
          <p:nvPr/>
        </p:nvSpPr>
        <p:spPr bwMode="auto">
          <a:xfrm>
            <a:off x="555625" y="3627438"/>
            <a:ext cx="3832225" cy="1965325"/>
          </a:xfrm>
          <a:prstGeom prst="rect">
            <a:avLst/>
          </a:prstGeom>
          <a:noFill/>
          <a:ln w="12700">
            <a:solidFill>
              <a:schemeClr val="tx1"/>
            </a:solidFill>
            <a:miter lim="800000"/>
            <a:headEnd/>
            <a:tailEnd/>
          </a:ln>
        </p:spPr>
        <p:txBody>
          <a:bodyPr wrap="none" anchor="ctr"/>
          <a:lstStyle/>
          <a:p>
            <a:endParaRPr lang="en-US" sz="1200"/>
          </a:p>
        </p:txBody>
      </p:sp>
      <p:pic>
        <p:nvPicPr>
          <p:cNvPr id="70670" name="Picture 13"/>
          <p:cNvPicPr>
            <a:picLocks noChangeAspect="1" noChangeArrowheads="1"/>
          </p:cNvPicPr>
          <p:nvPr/>
        </p:nvPicPr>
        <p:blipFill>
          <a:blip r:embed="rId10" cstate="print"/>
          <a:srcRect/>
          <a:stretch>
            <a:fillRect/>
          </a:stretch>
        </p:blipFill>
        <p:spPr bwMode="auto">
          <a:xfrm>
            <a:off x="698500" y="1350963"/>
            <a:ext cx="3473450" cy="1944687"/>
          </a:xfrm>
          <a:prstGeom prst="rect">
            <a:avLst/>
          </a:prstGeom>
          <a:noFill/>
          <a:ln w="12700">
            <a:noFill/>
            <a:miter lim="800000"/>
            <a:headEnd/>
            <a:tailEnd/>
          </a:ln>
        </p:spPr>
      </p:pic>
      <p:pic>
        <p:nvPicPr>
          <p:cNvPr id="70671" name="Picture 14"/>
          <p:cNvPicPr>
            <a:picLocks noChangeAspect="1" noChangeArrowheads="1"/>
          </p:cNvPicPr>
          <p:nvPr/>
        </p:nvPicPr>
        <p:blipFill>
          <a:blip r:embed="rId11" cstate="print"/>
          <a:srcRect/>
          <a:stretch>
            <a:fillRect/>
          </a:stretch>
        </p:blipFill>
        <p:spPr bwMode="auto">
          <a:xfrm>
            <a:off x="4953000" y="1393825"/>
            <a:ext cx="3473450" cy="1858963"/>
          </a:xfrm>
          <a:prstGeom prst="rect">
            <a:avLst/>
          </a:prstGeom>
          <a:noFill/>
          <a:ln w="12700">
            <a:noFill/>
            <a:miter lim="800000"/>
            <a:headEnd/>
            <a:tailEnd/>
          </a:ln>
        </p:spPr>
      </p:pic>
      <p:pic>
        <p:nvPicPr>
          <p:cNvPr id="70672" name="Picture 15"/>
          <p:cNvPicPr>
            <a:picLocks noChangeAspect="1" noChangeArrowheads="1"/>
          </p:cNvPicPr>
          <p:nvPr/>
        </p:nvPicPr>
        <p:blipFill>
          <a:blip r:embed="rId12" cstate="print"/>
          <a:srcRect/>
          <a:stretch>
            <a:fillRect/>
          </a:stretch>
        </p:blipFill>
        <p:spPr bwMode="auto">
          <a:xfrm>
            <a:off x="4978400" y="3705225"/>
            <a:ext cx="3473450" cy="1858963"/>
          </a:xfrm>
          <a:prstGeom prst="rect">
            <a:avLst/>
          </a:prstGeom>
          <a:noFill/>
          <a:ln w="12700">
            <a:noFill/>
            <a:miter lim="800000"/>
            <a:headEnd/>
            <a:tailEnd/>
          </a:ln>
        </p:spPr>
      </p:pic>
      <p:pic>
        <p:nvPicPr>
          <p:cNvPr id="70673" name="Picture 16"/>
          <p:cNvPicPr>
            <a:picLocks noChangeAspect="1" noChangeArrowheads="1"/>
          </p:cNvPicPr>
          <p:nvPr/>
        </p:nvPicPr>
        <p:blipFill>
          <a:blip r:embed="rId13" cstate="print"/>
          <a:srcRect/>
          <a:stretch>
            <a:fillRect/>
          </a:stretch>
        </p:blipFill>
        <p:spPr bwMode="auto">
          <a:xfrm>
            <a:off x="698500" y="3717925"/>
            <a:ext cx="3473450" cy="1858963"/>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2"/>
          <p:cNvSpPr>
            <a:spLocks noGrp="1"/>
          </p:cNvSpPr>
          <p:nvPr>
            <p:ph type="sldNum" sz="quarter" idx="10"/>
          </p:nvPr>
        </p:nvSpPr>
        <p:spPr>
          <a:noFill/>
        </p:spPr>
        <p:txBody>
          <a:bodyPr/>
          <a:lstStyle/>
          <a:p>
            <a:pPr defTabSz="950913"/>
            <a:fld id="{C1A2F6AC-070A-4B23-B9A2-724F1233CFB1}" type="slidenum">
              <a:rPr smtClean="0"/>
              <a:pPr defTabSz="950913"/>
              <a:t>66</a:t>
            </a:fld>
            <a:endParaRPr lang="en-US" smtClean="0"/>
          </a:p>
        </p:txBody>
      </p:sp>
      <p:sp>
        <p:nvSpPr>
          <p:cNvPr id="71683" name="MASTER_ITEMTitle"/>
          <p:cNvSpPr>
            <a:spLocks noGrp="1" noChangeArrowheads="1"/>
          </p:cNvSpPr>
          <p:nvPr>
            <p:ph type="title"/>
            <p:custDataLst>
              <p:tags r:id="rId2"/>
            </p:custDataLst>
          </p:nvPr>
        </p:nvSpPr>
        <p:spPr>
          <a:xfrm>
            <a:off x="495300" y="0"/>
            <a:ext cx="7059613" cy="822325"/>
          </a:xfrm>
        </p:spPr>
        <p:txBody>
          <a:bodyPr/>
          <a:lstStyle/>
          <a:p>
            <a:pPr eaLnBrk="1" hangingPunct="1"/>
            <a:r>
              <a:rPr lang="en-US" smtClean="0"/>
              <a:t>Purchasing Power Parity: The Empirical Evidence</a:t>
            </a:r>
          </a:p>
        </p:txBody>
      </p:sp>
      <p:sp>
        <p:nvSpPr>
          <p:cNvPr id="71684" name="Text Box 3"/>
          <p:cNvSpPr txBox="1">
            <a:spLocks noChangeArrowheads="1"/>
          </p:cNvSpPr>
          <p:nvPr/>
        </p:nvSpPr>
        <p:spPr bwMode="auto">
          <a:xfrm>
            <a:off x="500063" y="5634038"/>
            <a:ext cx="8250237" cy="212725"/>
          </a:xfrm>
          <a:prstGeom prst="rect">
            <a:avLst/>
          </a:prstGeom>
          <a:noFill/>
          <a:ln w="9525">
            <a:noFill/>
            <a:miter lim="800000"/>
            <a:headEnd/>
            <a:tailEnd/>
          </a:ln>
        </p:spPr>
        <p:txBody>
          <a:bodyPr lIns="0" tIns="0" rIns="0" bIns="0">
            <a:spAutoFit/>
          </a:bodyPr>
          <a:lstStyle/>
          <a:p>
            <a:pPr marL="406400" indent="-406400" algn="l" eaLnBrk="0" hangingPunct="0">
              <a:spcBef>
                <a:spcPct val="50000"/>
              </a:spcBef>
              <a:buClr>
                <a:schemeClr val="accent1"/>
              </a:buClr>
              <a:buSzPct val="85000"/>
              <a:buFont typeface="Wingdings 3" pitchFamily="18" charset="2"/>
              <a:buNone/>
            </a:pPr>
            <a:r>
              <a:rPr lang="en-US" sz="700" i="1"/>
              <a:t>Source:  	IMF.  PPP reflects the initial exchange rate multiplied by the relative price levels. For instance, the PPP implied FX level for the Mexican Peso is the initial actual exchange rate (Peso/$ in 1955) multiplied by (Mexico price level/ US price level).</a:t>
            </a:r>
          </a:p>
        </p:txBody>
      </p:sp>
      <p:sp>
        <p:nvSpPr>
          <p:cNvPr id="71685" name="MessageStatement"/>
          <p:cNvSpPr>
            <a:spLocks noChangeArrowheads="1"/>
          </p:cNvSpPr>
          <p:nvPr>
            <p:custDataLst>
              <p:tags r:id="rId3"/>
            </p:custDataLst>
          </p:nvPr>
        </p:nvSpPr>
        <p:spPr bwMode="gray">
          <a:xfrm>
            <a:off x="458788" y="5937250"/>
            <a:ext cx="8301037"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Purchasing Power Parity seems to hold particularly for high-inflationary economies.</a:t>
            </a:r>
          </a:p>
        </p:txBody>
      </p:sp>
      <p:sp>
        <p:nvSpPr>
          <p:cNvPr id="71686" name="MASTER_ITEMObjectTitle3"/>
          <p:cNvSpPr>
            <a:spLocks noChangeArrowheads="1"/>
          </p:cNvSpPr>
          <p:nvPr>
            <p:custDataLst>
              <p:tags r:id="rId4"/>
            </p:custDataLst>
          </p:nvPr>
        </p:nvSpPr>
        <p:spPr bwMode="ltGray">
          <a:xfrm>
            <a:off x="4756150" y="1073150"/>
            <a:ext cx="386556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India, 1950 - 2004</a:t>
            </a:r>
          </a:p>
        </p:txBody>
      </p:sp>
      <p:sp>
        <p:nvSpPr>
          <p:cNvPr id="71687" name="Rectangle 6"/>
          <p:cNvSpPr>
            <a:spLocks noChangeArrowheads="1"/>
          </p:cNvSpPr>
          <p:nvPr/>
        </p:nvSpPr>
        <p:spPr bwMode="auto">
          <a:xfrm>
            <a:off x="4756150" y="1316038"/>
            <a:ext cx="3863975" cy="1990725"/>
          </a:xfrm>
          <a:prstGeom prst="rect">
            <a:avLst/>
          </a:prstGeom>
          <a:noFill/>
          <a:ln w="12700">
            <a:solidFill>
              <a:schemeClr val="tx1"/>
            </a:solidFill>
            <a:miter lim="800000"/>
            <a:headEnd/>
            <a:tailEnd/>
          </a:ln>
        </p:spPr>
        <p:txBody>
          <a:bodyPr wrap="none" anchor="ctr"/>
          <a:lstStyle/>
          <a:p>
            <a:endParaRPr lang="en-US" sz="1200"/>
          </a:p>
        </p:txBody>
      </p:sp>
      <p:sp>
        <p:nvSpPr>
          <p:cNvPr id="71688" name="MASTER_ITEMObjectTitle3"/>
          <p:cNvSpPr>
            <a:spLocks noChangeArrowheads="1"/>
          </p:cNvSpPr>
          <p:nvPr>
            <p:custDataLst>
              <p:tags r:id="rId5"/>
            </p:custDataLst>
          </p:nvPr>
        </p:nvSpPr>
        <p:spPr bwMode="ltGray">
          <a:xfrm>
            <a:off x="4756150" y="3387725"/>
            <a:ext cx="386556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Israel, 1950 - 2004</a:t>
            </a:r>
          </a:p>
        </p:txBody>
      </p:sp>
      <p:sp>
        <p:nvSpPr>
          <p:cNvPr id="71689" name="Rectangle 8"/>
          <p:cNvSpPr>
            <a:spLocks noChangeArrowheads="1"/>
          </p:cNvSpPr>
          <p:nvPr/>
        </p:nvSpPr>
        <p:spPr bwMode="auto">
          <a:xfrm>
            <a:off x="4756150" y="3630613"/>
            <a:ext cx="3863975" cy="1952625"/>
          </a:xfrm>
          <a:prstGeom prst="rect">
            <a:avLst/>
          </a:prstGeom>
          <a:noFill/>
          <a:ln w="12700">
            <a:solidFill>
              <a:schemeClr val="tx1"/>
            </a:solidFill>
            <a:miter lim="800000"/>
            <a:headEnd/>
            <a:tailEnd/>
          </a:ln>
        </p:spPr>
        <p:txBody>
          <a:bodyPr wrap="none" anchor="ctr"/>
          <a:lstStyle/>
          <a:p>
            <a:endParaRPr lang="en-US" sz="1200"/>
          </a:p>
        </p:txBody>
      </p:sp>
      <p:sp>
        <p:nvSpPr>
          <p:cNvPr id="71690" name="MASTER_ITEMObjectTitle3"/>
          <p:cNvSpPr>
            <a:spLocks noChangeArrowheads="1"/>
          </p:cNvSpPr>
          <p:nvPr>
            <p:custDataLst>
              <p:tags r:id="rId6"/>
            </p:custDataLst>
          </p:nvPr>
        </p:nvSpPr>
        <p:spPr bwMode="ltGray">
          <a:xfrm>
            <a:off x="554038" y="1085850"/>
            <a:ext cx="3833812"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Colombia, 1950 - 2004</a:t>
            </a:r>
          </a:p>
        </p:txBody>
      </p:sp>
      <p:sp>
        <p:nvSpPr>
          <p:cNvPr id="71691" name="Rectangle 10"/>
          <p:cNvSpPr>
            <a:spLocks noChangeArrowheads="1"/>
          </p:cNvSpPr>
          <p:nvPr/>
        </p:nvSpPr>
        <p:spPr bwMode="auto">
          <a:xfrm>
            <a:off x="554038" y="1328738"/>
            <a:ext cx="3832225" cy="1978025"/>
          </a:xfrm>
          <a:prstGeom prst="rect">
            <a:avLst/>
          </a:prstGeom>
          <a:noFill/>
          <a:ln w="12700">
            <a:solidFill>
              <a:schemeClr val="tx1"/>
            </a:solidFill>
            <a:miter lim="800000"/>
            <a:headEnd/>
            <a:tailEnd/>
          </a:ln>
        </p:spPr>
        <p:txBody>
          <a:bodyPr wrap="none" anchor="ctr"/>
          <a:lstStyle/>
          <a:p>
            <a:endParaRPr lang="en-US" sz="1200"/>
          </a:p>
        </p:txBody>
      </p:sp>
      <p:sp>
        <p:nvSpPr>
          <p:cNvPr id="71692" name="MASTER_ITEMObjectTitle3"/>
          <p:cNvSpPr>
            <a:spLocks noChangeArrowheads="1"/>
          </p:cNvSpPr>
          <p:nvPr>
            <p:custDataLst>
              <p:tags r:id="rId7"/>
            </p:custDataLst>
          </p:nvPr>
        </p:nvSpPr>
        <p:spPr bwMode="ltGray">
          <a:xfrm>
            <a:off x="552450" y="3387725"/>
            <a:ext cx="3833813"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Turkey, 1955 - 2004</a:t>
            </a:r>
          </a:p>
        </p:txBody>
      </p:sp>
      <p:sp>
        <p:nvSpPr>
          <p:cNvPr id="71693" name="Rectangle 12"/>
          <p:cNvSpPr>
            <a:spLocks noChangeArrowheads="1"/>
          </p:cNvSpPr>
          <p:nvPr/>
        </p:nvSpPr>
        <p:spPr bwMode="auto">
          <a:xfrm>
            <a:off x="555625" y="3627438"/>
            <a:ext cx="3832225" cy="1965325"/>
          </a:xfrm>
          <a:prstGeom prst="rect">
            <a:avLst/>
          </a:prstGeom>
          <a:noFill/>
          <a:ln w="12700">
            <a:solidFill>
              <a:schemeClr val="tx1"/>
            </a:solidFill>
            <a:miter lim="800000"/>
            <a:headEnd/>
            <a:tailEnd/>
          </a:ln>
        </p:spPr>
        <p:txBody>
          <a:bodyPr wrap="none" anchor="ctr"/>
          <a:lstStyle/>
          <a:p>
            <a:endParaRPr lang="en-US" sz="1200"/>
          </a:p>
        </p:txBody>
      </p:sp>
      <p:pic>
        <p:nvPicPr>
          <p:cNvPr id="71694" name="Picture 13"/>
          <p:cNvPicPr>
            <a:picLocks noChangeAspect="1" noChangeArrowheads="1"/>
          </p:cNvPicPr>
          <p:nvPr/>
        </p:nvPicPr>
        <p:blipFill>
          <a:blip r:embed="rId10" cstate="print"/>
          <a:srcRect/>
          <a:stretch>
            <a:fillRect/>
          </a:stretch>
        </p:blipFill>
        <p:spPr bwMode="auto">
          <a:xfrm>
            <a:off x="774700" y="1381125"/>
            <a:ext cx="3473450" cy="1858963"/>
          </a:xfrm>
          <a:prstGeom prst="rect">
            <a:avLst/>
          </a:prstGeom>
          <a:noFill/>
          <a:ln w="12700">
            <a:noFill/>
            <a:miter lim="800000"/>
            <a:headEnd/>
            <a:tailEnd/>
          </a:ln>
        </p:spPr>
      </p:pic>
      <p:pic>
        <p:nvPicPr>
          <p:cNvPr id="71695" name="Picture 14"/>
          <p:cNvPicPr>
            <a:picLocks noChangeAspect="1" noChangeArrowheads="1"/>
          </p:cNvPicPr>
          <p:nvPr/>
        </p:nvPicPr>
        <p:blipFill>
          <a:blip r:embed="rId11" cstate="print"/>
          <a:srcRect/>
          <a:stretch>
            <a:fillRect/>
          </a:stretch>
        </p:blipFill>
        <p:spPr bwMode="auto">
          <a:xfrm>
            <a:off x="762000" y="3698875"/>
            <a:ext cx="3473450" cy="1858963"/>
          </a:xfrm>
          <a:prstGeom prst="rect">
            <a:avLst/>
          </a:prstGeom>
          <a:noFill/>
          <a:ln w="12700">
            <a:noFill/>
            <a:miter lim="800000"/>
            <a:headEnd/>
            <a:tailEnd/>
          </a:ln>
        </p:spPr>
      </p:pic>
      <p:pic>
        <p:nvPicPr>
          <p:cNvPr id="71696" name="Picture 15"/>
          <p:cNvPicPr>
            <a:picLocks noChangeAspect="1" noChangeArrowheads="1"/>
          </p:cNvPicPr>
          <p:nvPr/>
        </p:nvPicPr>
        <p:blipFill>
          <a:blip r:embed="rId12" cstate="print"/>
          <a:srcRect/>
          <a:stretch>
            <a:fillRect/>
          </a:stretch>
        </p:blipFill>
        <p:spPr bwMode="auto">
          <a:xfrm>
            <a:off x="4978400" y="1349375"/>
            <a:ext cx="3473450" cy="1858963"/>
          </a:xfrm>
          <a:prstGeom prst="rect">
            <a:avLst/>
          </a:prstGeom>
          <a:noFill/>
          <a:ln w="12700">
            <a:noFill/>
            <a:miter lim="800000"/>
            <a:headEnd/>
            <a:tailEnd/>
          </a:ln>
        </p:spPr>
      </p:pic>
      <p:pic>
        <p:nvPicPr>
          <p:cNvPr id="71697" name="Picture 16"/>
          <p:cNvPicPr>
            <a:picLocks noChangeAspect="1" noChangeArrowheads="1"/>
          </p:cNvPicPr>
          <p:nvPr/>
        </p:nvPicPr>
        <p:blipFill>
          <a:blip r:embed="rId13" cstate="print"/>
          <a:srcRect/>
          <a:stretch>
            <a:fillRect/>
          </a:stretch>
        </p:blipFill>
        <p:spPr bwMode="auto">
          <a:xfrm>
            <a:off x="4978400" y="3673475"/>
            <a:ext cx="3473450" cy="1858963"/>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ctrTitle"/>
          </p:nvPr>
        </p:nvSpPr>
        <p:spPr>
          <a:xfrm>
            <a:off x="4775200" y="2641600"/>
            <a:ext cx="3921125" cy="1443038"/>
          </a:xfrm>
        </p:spPr>
        <p:txBody>
          <a:bodyPr/>
          <a:lstStyle/>
          <a:p>
            <a:r>
              <a:rPr lang="en-US" sz="2800" b="0" smtClean="0"/>
              <a:t>Cost of Capital</a:t>
            </a:r>
          </a:p>
        </p:txBody>
      </p:sp>
      <p:sp>
        <p:nvSpPr>
          <p:cNvPr id="72707" name="Slide Number Placeholder 2"/>
          <p:cNvSpPr>
            <a:spLocks noGrp="1"/>
          </p:cNvSpPr>
          <p:nvPr>
            <p:ph type="sldNum" sz="quarter" idx="10"/>
          </p:nvPr>
        </p:nvSpPr>
        <p:spPr>
          <a:noFill/>
        </p:spPr>
        <p:txBody>
          <a:bodyPr/>
          <a:lstStyle/>
          <a:p>
            <a:fld id="{14C86ECE-125F-410B-AFE2-BFA23416A6B3}" type="slidenum">
              <a:rPr smtClean="0"/>
              <a:pPr/>
              <a:t>67</a:t>
            </a:fld>
            <a:endParaRPr lang="en-US"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2"/>
          <p:cNvSpPr>
            <a:spLocks noGrp="1"/>
          </p:cNvSpPr>
          <p:nvPr>
            <p:ph type="sldNum" sz="quarter" idx="10"/>
          </p:nvPr>
        </p:nvSpPr>
        <p:spPr>
          <a:noFill/>
        </p:spPr>
        <p:txBody>
          <a:bodyPr/>
          <a:lstStyle/>
          <a:p>
            <a:pPr defTabSz="950913"/>
            <a:fld id="{B6DE8EC3-1D4E-4D7A-B2AA-57A13C694FB6}" type="slidenum">
              <a:rPr smtClean="0"/>
              <a:pPr defTabSz="950913"/>
              <a:t>68</a:t>
            </a:fld>
            <a:endParaRPr lang="en-US" smtClean="0"/>
          </a:p>
        </p:txBody>
      </p:sp>
      <p:pic>
        <p:nvPicPr>
          <p:cNvPr id="73731" name="Picture 2"/>
          <p:cNvPicPr>
            <a:picLocks noChangeAspect="1" noChangeArrowheads="1"/>
          </p:cNvPicPr>
          <p:nvPr/>
        </p:nvPicPr>
        <p:blipFill>
          <a:blip r:embed="rId16" cstate="print"/>
          <a:srcRect/>
          <a:stretch>
            <a:fillRect/>
          </a:stretch>
        </p:blipFill>
        <p:spPr bwMode="auto">
          <a:xfrm>
            <a:off x="4740275" y="3305175"/>
            <a:ext cx="3656013" cy="1635125"/>
          </a:xfrm>
          <a:prstGeom prst="rect">
            <a:avLst/>
          </a:prstGeom>
          <a:noFill/>
          <a:ln w="12700">
            <a:noFill/>
            <a:miter lim="800000"/>
            <a:headEnd/>
            <a:tailEnd/>
          </a:ln>
        </p:spPr>
      </p:pic>
      <p:pic>
        <p:nvPicPr>
          <p:cNvPr id="73732" name="Picture 3"/>
          <p:cNvPicPr>
            <a:picLocks noChangeAspect="1" noChangeArrowheads="1"/>
          </p:cNvPicPr>
          <p:nvPr/>
        </p:nvPicPr>
        <p:blipFill>
          <a:blip r:embed="rId17" cstate="print"/>
          <a:srcRect/>
          <a:stretch>
            <a:fillRect/>
          </a:stretch>
        </p:blipFill>
        <p:spPr bwMode="auto">
          <a:xfrm>
            <a:off x="717550" y="3305175"/>
            <a:ext cx="3656013" cy="1635125"/>
          </a:xfrm>
          <a:prstGeom prst="rect">
            <a:avLst/>
          </a:prstGeom>
          <a:noFill/>
          <a:ln w="12700">
            <a:noFill/>
            <a:miter lim="800000"/>
            <a:headEnd/>
            <a:tailEnd/>
          </a:ln>
        </p:spPr>
      </p:pic>
      <p:pic>
        <p:nvPicPr>
          <p:cNvPr id="73733" name="Picture 4"/>
          <p:cNvPicPr>
            <a:picLocks noChangeAspect="1" noChangeArrowheads="1"/>
          </p:cNvPicPr>
          <p:nvPr/>
        </p:nvPicPr>
        <p:blipFill>
          <a:blip r:embed="rId18" cstate="print"/>
          <a:srcRect/>
          <a:stretch>
            <a:fillRect/>
          </a:stretch>
        </p:blipFill>
        <p:spPr bwMode="auto">
          <a:xfrm>
            <a:off x="4740275" y="1320800"/>
            <a:ext cx="3656013" cy="1635125"/>
          </a:xfrm>
          <a:prstGeom prst="rect">
            <a:avLst/>
          </a:prstGeom>
          <a:noFill/>
          <a:ln w="12700">
            <a:noFill/>
            <a:miter lim="800000"/>
            <a:headEnd/>
            <a:tailEnd/>
          </a:ln>
        </p:spPr>
      </p:pic>
      <p:pic>
        <p:nvPicPr>
          <p:cNvPr id="73734" name="Picture 5"/>
          <p:cNvPicPr>
            <a:picLocks noChangeAspect="1" noChangeArrowheads="1"/>
          </p:cNvPicPr>
          <p:nvPr/>
        </p:nvPicPr>
        <p:blipFill>
          <a:blip r:embed="rId19" cstate="print"/>
          <a:srcRect/>
          <a:stretch>
            <a:fillRect/>
          </a:stretch>
        </p:blipFill>
        <p:spPr bwMode="auto">
          <a:xfrm>
            <a:off x="717550" y="1320800"/>
            <a:ext cx="3656013" cy="1635125"/>
          </a:xfrm>
          <a:prstGeom prst="rect">
            <a:avLst/>
          </a:prstGeom>
          <a:noFill/>
          <a:ln w="12700">
            <a:noFill/>
            <a:miter lim="800000"/>
            <a:headEnd/>
            <a:tailEnd/>
          </a:ln>
        </p:spPr>
      </p:pic>
      <p:sp>
        <p:nvSpPr>
          <p:cNvPr id="73735" name="MASTER_ITEMObjectBox1"/>
          <p:cNvSpPr>
            <a:spLocks noChangeArrowheads="1"/>
          </p:cNvSpPr>
          <p:nvPr>
            <p:custDataLst>
              <p:tags r:id="rId2"/>
            </p:custDataLst>
          </p:nvPr>
        </p:nvSpPr>
        <p:spPr bwMode="auto">
          <a:xfrm>
            <a:off x="688975" y="1360488"/>
            <a:ext cx="3763963" cy="1536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3736" name="MASTER_ITEMObjectBox2"/>
          <p:cNvSpPr>
            <a:spLocks noChangeArrowheads="1"/>
          </p:cNvSpPr>
          <p:nvPr>
            <p:custDataLst>
              <p:tags r:id="rId3"/>
            </p:custDataLst>
          </p:nvPr>
        </p:nvSpPr>
        <p:spPr bwMode="auto">
          <a:xfrm>
            <a:off x="4691063" y="1360488"/>
            <a:ext cx="3763962" cy="1536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3737" name="MASTER_ITEMObjectBox4"/>
          <p:cNvSpPr>
            <a:spLocks noChangeArrowheads="1"/>
          </p:cNvSpPr>
          <p:nvPr>
            <p:custDataLst>
              <p:tags r:id="rId4"/>
            </p:custDataLst>
          </p:nvPr>
        </p:nvSpPr>
        <p:spPr bwMode="auto">
          <a:xfrm>
            <a:off x="4691063" y="3324225"/>
            <a:ext cx="3763962" cy="153193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3738" name="MASTER_ITEMTitle"/>
          <p:cNvSpPr>
            <a:spLocks noGrp="1" noChangeArrowheads="1"/>
          </p:cNvSpPr>
          <p:nvPr>
            <p:ph type="title"/>
            <p:custDataLst>
              <p:tags r:id="rId5"/>
            </p:custDataLst>
          </p:nvPr>
        </p:nvSpPr>
        <p:spPr>
          <a:xfrm>
            <a:off x="473075" y="44450"/>
            <a:ext cx="6399213" cy="822325"/>
          </a:xfrm>
        </p:spPr>
        <p:txBody>
          <a:bodyPr/>
          <a:lstStyle/>
          <a:p>
            <a:pPr eaLnBrk="1" hangingPunct="1"/>
            <a:r>
              <a:rPr lang="en-US" smtClean="0"/>
              <a:t>Steel Industry Unlevered Betas</a:t>
            </a:r>
          </a:p>
        </p:txBody>
      </p:sp>
      <p:sp>
        <p:nvSpPr>
          <p:cNvPr id="73739" name="MessageStatement"/>
          <p:cNvSpPr>
            <a:spLocks noChangeArrowheads="1"/>
          </p:cNvSpPr>
          <p:nvPr>
            <p:custDataLst>
              <p:tags r:id="rId6"/>
            </p:custDataLst>
          </p:nvPr>
        </p:nvSpPr>
        <p:spPr bwMode="gray">
          <a:xfrm>
            <a:off x="688975" y="5735638"/>
            <a:ext cx="7766050" cy="5588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000" b="1">
                <a:solidFill>
                  <a:schemeClr val="bg1"/>
                </a:solidFill>
              </a:rPr>
              <a:t>We recommend using the three-year historical industry median beta plus or minus one standard deviation. Please note that the five year historical betas are below the recommended range. As such, bankers may need to use their judgment to adjust betas based on their own assessment of industry conditions.</a:t>
            </a:r>
          </a:p>
        </p:txBody>
      </p:sp>
      <p:sp>
        <p:nvSpPr>
          <p:cNvPr id="73740" name="MASTER_ITEMObjectBox3"/>
          <p:cNvSpPr>
            <a:spLocks noChangeArrowheads="1"/>
          </p:cNvSpPr>
          <p:nvPr>
            <p:custDataLst>
              <p:tags r:id="rId7"/>
            </p:custDataLst>
          </p:nvPr>
        </p:nvSpPr>
        <p:spPr bwMode="auto">
          <a:xfrm>
            <a:off x="688975" y="3324225"/>
            <a:ext cx="3763963" cy="153193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3741" name="MASTER_ITEMObjectTitle1"/>
          <p:cNvSpPr>
            <a:spLocks noChangeArrowheads="1"/>
          </p:cNvSpPr>
          <p:nvPr>
            <p:custDataLst>
              <p:tags r:id="rId8"/>
            </p:custDataLst>
          </p:nvPr>
        </p:nvSpPr>
        <p:spPr bwMode="ltGray">
          <a:xfrm>
            <a:off x="688975" y="1085850"/>
            <a:ext cx="3763963" cy="274638"/>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One-Year Historical Beta</a:t>
            </a:r>
          </a:p>
        </p:txBody>
      </p:sp>
      <p:sp>
        <p:nvSpPr>
          <p:cNvPr id="73742" name="MASTER_ITEMObjectTitle2"/>
          <p:cNvSpPr>
            <a:spLocks noChangeArrowheads="1"/>
          </p:cNvSpPr>
          <p:nvPr>
            <p:custDataLst>
              <p:tags r:id="rId9"/>
            </p:custDataLst>
          </p:nvPr>
        </p:nvSpPr>
        <p:spPr bwMode="ltGray">
          <a:xfrm>
            <a:off x="4691063" y="1085850"/>
            <a:ext cx="3763962" cy="274638"/>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Three-Year Historical Beta</a:t>
            </a:r>
          </a:p>
        </p:txBody>
      </p:sp>
      <p:sp>
        <p:nvSpPr>
          <p:cNvPr id="73743" name="MASTER_ITEMObjectTitle3"/>
          <p:cNvSpPr>
            <a:spLocks noChangeArrowheads="1"/>
          </p:cNvSpPr>
          <p:nvPr>
            <p:custDataLst>
              <p:tags r:id="rId10"/>
            </p:custDataLst>
          </p:nvPr>
        </p:nvSpPr>
        <p:spPr bwMode="ltGray">
          <a:xfrm>
            <a:off x="688975" y="3048000"/>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Five-Year Historical Beta</a:t>
            </a:r>
          </a:p>
        </p:txBody>
      </p:sp>
      <p:sp>
        <p:nvSpPr>
          <p:cNvPr id="73744" name="MASTER_ITEMObjectTitle4"/>
          <p:cNvSpPr>
            <a:spLocks noChangeArrowheads="1"/>
          </p:cNvSpPr>
          <p:nvPr>
            <p:custDataLst>
              <p:tags r:id="rId11"/>
            </p:custDataLst>
          </p:nvPr>
        </p:nvSpPr>
        <p:spPr bwMode="ltGray">
          <a:xfrm>
            <a:off x="4691063" y="3048000"/>
            <a:ext cx="37639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Barra Beta</a:t>
            </a:r>
          </a:p>
        </p:txBody>
      </p:sp>
      <p:sp>
        <p:nvSpPr>
          <p:cNvPr id="73745" name="MessageStatement"/>
          <p:cNvSpPr>
            <a:spLocks noChangeArrowheads="1"/>
          </p:cNvSpPr>
          <p:nvPr>
            <p:custDataLst>
              <p:tags r:id="rId12"/>
            </p:custDataLst>
          </p:nvPr>
        </p:nvSpPr>
        <p:spPr bwMode="gray">
          <a:xfrm>
            <a:off x="2517775" y="4965700"/>
            <a:ext cx="4659313" cy="4064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000" b="1">
                <a:solidFill>
                  <a:schemeClr val="bg1"/>
                </a:solidFill>
              </a:rPr>
              <a:t>Recommended Midpoint Estimate: 2.02. </a:t>
            </a:r>
          </a:p>
          <a:p>
            <a:pPr eaLnBrk="0" hangingPunct="0"/>
            <a:r>
              <a:rPr lang="en-US" sz="1000" b="1">
                <a:solidFill>
                  <a:schemeClr val="bg1"/>
                </a:solidFill>
              </a:rPr>
              <a:t>Recommended Range: 1.73 – 2.30.</a:t>
            </a:r>
          </a:p>
        </p:txBody>
      </p:sp>
      <p:sp>
        <p:nvSpPr>
          <p:cNvPr id="73746" name="Text Box 17"/>
          <p:cNvSpPr txBox="1">
            <a:spLocks noChangeArrowheads="1"/>
          </p:cNvSpPr>
          <p:nvPr>
            <p:custDataLst>
              <p:tags r:id="rId13"/>
            </p:custDataLst>
          </p:nvPr>
        </p:nvSpPr>
        <p:spPr bwMode="auto">
          <a:xfrm>
            <a:off x="2171700" y="6330950"/>
            <a:ext cx="6248400" cy="42545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The historical beta graphs display the recommended beta estimate and a range of one standard deviation around it. The historical beta graphs also display the beta of each peer along with a two standard deviation range around them. The two standard deviation range around the Barra betas of peers is based on the median observation’s three-year standard deviation. The one standard deviation range around the Barra industry median beta is based on the standard deviation of the median observation.</a:t>
            </a: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2"/>
          <p:cNvSpPr>
            <a:spLocks noGrp="1"/>
          </p:cNvSpPr>
          <p:nvPr>
            <p:ph type="sldNum" sz="quarter" idx="10"/>
          </p:nvPr>
        </p:nvSpPr>
        <p:spPr>
          <a:noFill/>
        </p:spPr>
        <p:txBody>
          <a:bodyPr/>
          <a:lstStyle/>
          <a:p>
            <a:pPr defTabSz="950913"/>
            <a:fld id="{13B02A8A-E439-40FA-BD77-010A1C2D3965}" type="slidenum">
              <a:rPr smtClean="0"/>
              <a:pPr defTabSz="950913"/>
              <a:t>69</a:t>
            </a:fld>
            <a:endParaRPr lang="en-US" smtClean="0"/>
          </a:p>
        </p:txBody>
      </p:sp>
      <p:pic>
        <p:nvPicPr>
          <p:cNvPr id="74755" name="Picture 2"/>
          <p:cNvPicPr>
            <a:picLocks noChangeAspect="1" noChangeArrowheads="1"/>
          </p:cNvPicPr>
          <p:nvPr/>
        </p:nvPicPr>
        <p:blipFill>
          <a:blip r:embed="rId16" cstate="print"/>
          <a:srcRect/>
          <a:stretch>
            <a:fillRect/>
          </a:stretch>
        </p:blipFill>
        <p:spPr bwMode="auto">
          <a:xfrm>
            <a:off x="4740275" y="3360738"/>
            <a:ext cx="3656013" cy="1635125"/>
          </a:xfrm>
          <a:prstGeom prst="rect">
            <a:avLst/>
          </a:prstGeom>
          <a:noFill/>
          <a:ln w="12700">
            <a:noFill/>
            <a:miter lim="800000"/>
            <a:headEnd/>
            <a:tailEnd/>
          </a:ln>
        </p:spPr>
      </p:pic>
      <p:pic>
        <p:nvPicPr>
          <p:cNvPr id="74756" name="Picture 3"/>
          <p:cNvPicPr>
            <a:picLocks noChangeAspect="1" noChangeArrowheads="1"/>
          </p:cNvPicPr>
          <p:nvPr/>
        </p:nvPicPr>
        <p:blipFill>
          <a:blip r:embed="rId17" cstate="print"/>
          <a:srcRect/>
          <a:stretch>
            <a:fillRect/>
          </a:stretch>
        </p:blipFill>
        <p:spPr bwMode="auto">
          <a:xfrm>
            <a:off x="717550" y="3360738"/>
            <a:ext cx="3656013" cy="1635125"/>
          </a:xfrm>
          <a:prstGeom prst="rect">
            <a:avLst/>
          </a:prstGeom>
          <a:noFill/>
          <a:ln w="12700">
            <a:noFill/>
            <a:miter lim="800000"/>
            <a:headEnd/>
            <a:tailEnd/>
          </a:ln>
        </p:spPr>
      </p:pic>
      <p:pic>
        <p:nvPicPr>
          <p:cNvPr id="74757" name="Picture 4"/>
          <p:cNvPicPr>
            <a:picLocks noChangeAspect="1" noChangeArrowheads="1"/>
          </p:cNvPicPr>
          <p:nvPr/>
        </p:nvPicPr>
        <p:blipFill>
          <a:blip r:embed="rId18" cstate="print"/>
          <a:srcRect/>
          <a:stretch>
            <a:fillRect/>
          </a:stretch>
        </p:blipFill>
        <p:spPr bwMode="auto">
          <a:xfrm>
            <a:off x="4740275" y="1376363"/>
            <a:ext cx="3656013" cy="1635125"/>
          </a:xfrm>
          <a:prstGeom prst="rect">
            <a:avLst/>
          </a:prstGeom>
          <a:noFill/>
          <a:ln w="12700">
            <a:noFill/>
            <a:miter lim="800000"/>
            <a:headEnd/>
            <a:tailEnd/>
          </a:ln>
        </p:spPr>
      </p:pic>
      <p:pic>
        <p:nvPicPr>
          <p:cNvPr id="74758" name="Picture 5"/>
          <p:cNvPicPr>
            <a:picLocks noChangeAspect="1" noChangeArrowheads="1"/>
          </p:cNvPicPr>
          <p:nvPr/>
        </p:nvPicPr>
        <p:blipFill>
          <a:blip r:embed="rId19" cstate="print"/>
          <a:srcRect/>
          <a:stretch>
            <a:fillRect/>
          </a:stretch>
        </p:blipFill>
        <p:spPr bwMode="auto">
          <a:xfrm>
            <a:off x="717550" y="1376363"/>
            <a:ext cx="3656013" cy="1635125"/>
          </a:xfrm>
          <a:prstGeom prst="rect">
            <a:avLst/>
          </a:prstGeom>
          <a:noFill/>
          <a:ln w="12700">
            <a:noFill/>
            <a:miter lim="800000"/>
            <a:headEnd/>
            <a:tailEnd/>
          </a:ln>
        </p:spPr>
      </p:pic>
      <p:sp>
        <p:nvSpPr>
          <p:cNvPr id="74759" name="MASTER_ITEMObjectBox1"/>
          <p:cNvSpPr>
            <a:spLocks noChangeArrowheads="1"/>
          </p:cNvSpPr>
          <p:nvPr>
            <p:custDataLst>
              <p:tags r:id="rId2"/>
            </p:custDataLst>
          </p:nvPr>
        </p:nvSpPr>
        <p:spPr bwMode="auto">
          <a:xfrm>
            <a:off x="688975" y="1416050"/>
            <a:ext cx="3763963" cy="1536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4760" name="MASTER_ITEMObjectBox2"/>
          <p:cNvSpPr>
            <a:spLocks noChangeArrowheads="1"/>
          </p:cNvSpPr>
          <p:nvPr>
            <p:custDataLst>
              <p:tags r:id="rId3"/>
            </p:custDataLst>
          </p:nvPr>
        </p:nvSpPr>
        <p:spPr bwMode="auto">
          <a:xfrm>
            <a:off x="4691063" y="1416050"/>
            <a:ext cx="3763962" cy="1536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4761" name="MASTER_ITEMObjectBox4"/>
          <p:cNvSpPr>
            <a:spLocks noChangeArrowheads="1"/>
          </p:cNvSpPr>
          <p:nvPr>
            <p:custDataLst>
              <p:tags r:id="rId4"/>
            </p:custDataLst>
          </p:nvPr>
        </p:nvSpPr>
        <p:spPr bwMode="auto">
          <a:xfrm>
            <a:off x="4691063" y="3379788"/>
            <a:ext cx="3763962" cy="153193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4762" name="MASTER_ITEMTitle"/>
          <p:cNvSpPr>
            <a:spLocks noGrp="1" noChangeArrowheads="1"/>
          </p:cNvSpPr>
          <p:nvPr>
            <p:ph type="title"/>
            <p:custDataLst>
              <p:tags r:id="rId5"/>
            </p:custDataLst>
          </p:nvPr>
        </p:nvSpPr>
        <p:spPr>
          <a:xfrm>
            <a:off x="473075" y="44450"/>
            <a:ext cx="6399213" cy="822325"/>
          </a:xfrm>
        </p:spPr>
        <p:txBody>
          <a:bodyPr/>
          <a:lstStyle/>
          <a:p>
            <a:pPr eaLnBrk="1" hangingPunct="1"/>
            <a:r>
              <a:rPr lang="en-US" smtClean="0"/>
              <a:t>Technology Industry Unlevered Betas</a:t>
            </a:r>
          </a:p>
        </p:txBody>
      </p:sp>
      <p:sp>
        <p:nvSpPr>
          <p:cNvPr id="74763" name="MessageStatement"/>
          <p:cNvSpPr>
            <a:spLocks noChangeArrowheads="1"/>
          </p:cNvSpPr>
          <p:nvPr>
            <p:custDataLst>
              <p:tags r:id="rId6"/>
            </p:custDataLst>
          </p:nvPr>
        </p:nvSpPr>
        <p:spPr bwMode="gray">
          <a:xfrm>
            <a:off x="688975" y="5800725"/>
            <a:ext cx="7766050" cy="4064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000" b="1">
                <a:solidFill>
                  <a:schemeClr val="bg1"/>
                </a:solidFill>
              </a:rPr>
              <a:t>Betas in this industry appear to be robust. We recommend using the three-year historical industry median beta plus or minus one standard deviation. </a:t>
            </a:r>
          </a:p>
        </p:txBody>
      </p:sp>
      <p:sp>
        <p:nvSpPr>
          <p:cNvPr id="74764" name="MASTER_ITEMObjectBox3"/>
          <p:cNvSpPr>
            <a:spLocks noChangeArrowheads="1"/>
          </p:cNvSpPr>
          <p:nvPr>
            <p:custDataLst>
              <p:tags r:id="rId7"/>
            </p:custDataLst>
          </p:nvPr>
        </p:nvSpPr>
        <p:spPr bwMode="auto">
          <a:xfrm>
            <a:off x="688975" y="3379788"/>
            <a:ext cx="3763963" cy="153193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4765" name="MASTER_ITEMObjectTitle1"/>
          <p:cNvSpPr>
            <a:spLocks noChangeArrowheads="1"/>
          </p:cNvSpPr>
          <p:nvPr>
            <p:custDataLst>
              <p:tags r:id="rId8"/>
            </p:custDataLst>
          </p:nvPr>
        </p:nvSpPr>
        <p:spPr bwMode="ltGray">
          <a:xfrm>
            <a:off x="688975" y="1141413"/>
            <a:ext cx="3763963"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One-Year Historical Beta</a:t>
            </a:r>
          </a:p>
        </p:txBody>
      </p:sp>
      <p:sp>
        <p:nvSpPr>
          <p:cNvPr id="74766" name="MASTER_ITEMObjectTitle2"/>
          <p:cNvSpPr>
            <a:spLocks noChangeArrowheads="1"/>
          </p:cNvSpPr>
          <p:nvPr>
            <p:custDataLst>
              <p:tags r:id="rId9"/>
            </p:custDataLst>
          </p:nvPr>
        </p:nvSpPr>
        <p:spPr bwMode="ltGray">
          <a:xfrm>
            <a:off x="4691063" y="1141413"/>
            <a:ext cx="3763962"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Three-Year Historical Beta</a:t>
            </a:r>
          </a:p>
        </p:txBody>
      </p:sp>
      <p:sp>
        <p:nvSpPr>
          <p:cNvPr id="74767" name="MASTER_ITEMObjectTitle3"/>
          <p:cNvSpPr>
            <a:spLocks noChangeArrowheads="1"/>
          </p:cNvSpPr>
          <p:nvPr>
            <p:custDataLst>
              <p:tags r:id="rId10"/>
            </p:custDataLst>
          </p:nvPr>
        </p:nvSpPr>
        <p:spPr bwMode="ltGray">
          <a:xfrm>
            <a:off x="688975" y="3103563"/>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Five-Year Historical Beta</a:t>
            </a:r>
          </a:p>
        </p:txBody>
      </p:sp>
      <p:sp>
        <p:nvSpPr>
          <p:cNvPr id="74768" name="MASTER_ITEMObjectTitle4"/>
          <p:cNvSpPr>
            <a:spLocks noChangeArrowheads="1"/>
          </p:cNvSpPr>
          <p:nvPr>
            <p:custDataLst>
              <p:tags r:id="rId11"/>
            </p:custDataLst>
          </p:nvPr>
        </p:nvSpPr>
        <p:spPr bwMode="ltGray">
          <a:xfrm>
            <a:off x="4691063" y="3103563"/>
            <a:ext cx="37639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Barra Beta</a:t>
            </a:r>
          </a:p>
        </p:txBody>
      </p:sp>
      <p:sp>
        <p:nvSpPr>
          <p:cNvPr id="74769" name="MessageStatement"/>
          <p:cNvSpPr>
            <a:spLocks noChangeArrowheads="1"/>
          </p:cNvSpPr>
          <p:nvPr>
            <p:custDataLst>
              <p:tags r:id="rId12"/>
            </p:custDataLst>
          </p:nvPr>
        </p:nvSpPr>
        <p:spPr bwMode="gray">
          <a:xfrm>
            <a:off x="2517775" y="5116513"/>
            <a:ext cx="4659313" cy="4064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000" b="1">
                <a:solidFill>
                  <a:schemeClr val="bg1"/>
                </a:solidFill>
              </a:rPr>
              <a:t>Recommended Midpoint Estimate: 1.43. </a:t>
            </a:r>
          </a:p>
          <a:p>
            <a:pPr eaLnBrk="0" hangingPunct="0"/>
            <a:r>
              <a:rPr lang="en-US" sz="1000" b="1">
                <a:solidFill>
                  <a:schemeClr val="bg1"/>
                </a:solidFill>
              </a:rPr>
              <a:t>Recommended Range: 1.21 – 1.64.</a:t>
            </a:r>
          </a:p>
        </p:txBody>
      </p:sp>
      <p:sp>
        <p:nvSpPr>
          <p:cNvPr id="74770" name="Text Box 17"/>
          <p:cNvSpPr txBox="1">
            <a:spLocks noChangeArrowheads="1"/>
          </p:cNvSpPr>
          <p:nvPr>
            <p:custDataLst>
              <p:tags r:id="rId13"/>
            </p:custDataLst>
          </p:nvPr>
        </p:nvSpPr>
        <p:spPr bwMode="auto">
          <a:xfrm>
            <a:off x="2171700" y="6330950"/>
            <a:ext cx="6248400" cy="42545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The historical beta graphs display the recommended beta estimate and a range of one standard deviation around it. The historical beta graphs also display the beta of each peer along with a two standard deviation range around them. The two standard deviation range around the Barra betas of peers is based on the median observation’s three-year standard deviation. The one standard deviation range around the Barra industry median beta is based on the standard deviation of the median observation.</a:t>
            </a:r>
          </a:p>
        </p:txBody>
      </p:sp>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2"/>
          <p:cNvSpPr>
            <a:spLocks noGrp="1"/>
          </p:cNvSpPr>
          <p:nvPr>
            <p:ph type="sldNum" sz="quarter" idx="10"/>
          </p:nvPr>
        </p:nvSpPr>
        <p:spPr>
          <a:noFill/>
        </p:spPr>
        <p:txBody>
          <a:bodyPr/>
          <a:lstStyle/>
          <a:p>
            <a:pPr defTabSz="950913"/>
            <a:fld id="{65CC5012-4F35-40FF-9867-F3A95B2424A0}" type="slidenum">
              <a:rPr smtClean="0"/>
              <a:pPr defTabSz="950913"/>
              <a:t>70</a:t>
            </a:fld>
            <a:endParaRPr lang="en-US" smtClean="0"/>
          </a:p>
        </p:txBody>
      </p:sp>
      <p:pic>
        <p:nvPicPr>
          <p:cNvPr id="75779" name="Picture 2"/>
          <p:cNvPicPr>
            <a:picLocks noChangeAspect="1" noChangeArrowheads="1"/>
          </p:cNvPicPr>
          <p:nvPr/>
        </p:nvPicPr>
        <p:blipFill>
          <a:blip r:embed="rId16" cstate="print"/>
          <a:srcRect/>
          <a:stretch>
            <a:fillRect/>
          </a:stretch>
        </p:blipFill>
        <p:spPr bwMode="auto">
          <a:xfrm>
            <a:off x="4740275" y="3360738"/>
            <a:ext cx="3656013" cy="1635125"/>
          </a:xfrm>
          <a:prstGeom prst="rect">
            <a:avLst/>
          </a:prstGeom>
          <a:noFill/>
          <a:ln w="12700">
            <a:noFill/>
            <a:miter lim="800000"/>
            <a:headEnd/>
            <a:tailEnd/>
          </a:ln>
        </p:spPr>
      </p:pic>
      <p:pic>
        <p:nvPicPr>
          <p:cNvPr id="75780" name="Picture 3"/>
          <p:cNvPicPr>
            <a:picLocks noChangeAspect="1" noChangeArrowheads="1"/>
          </p:cNvPicPr>
          <p:nvPr/>
        </p:nvPicPr>
        <p:blipFill>
          <a:blip r:embed="rId17" cstate="print"/>
          <a:srcRect/>
          <a:stretch>
            <a:fillRect/>
          </a:stretch>
        </p:blipFill>
        <p:spPr bwMode="auto">
          <a:xfrm>
            <a:off x="717550" y="3360738"/>
            <a:ext cx="3656013" cy="1635125"/>
          </a:xfrm>
          <a:prstGeom prst="rect">
            <a:avLst/>
          </a:prstGeom>
          <a:noFill/>
          <a:ln w="12700">
            <a:noFill/>
            <a:miter lim="800000"/>
            <a:headEnd/>
            <a:tailEnd/>
          </a:ln>
        </p:spPr>
      </p:pic>
      <p:pic>
        <p:nvPicPr>
          <p:cNvPr id="75781" name="Picture 4"/>
          <p:cNvPicPr>
            <a:picLocks noChangeAspect="1" noChangeArrowheads="1"/>
          </p:cNvPicPr>
          <p:nvPr/>
        </p:nvPicPr>
        <p:blipFill>
          <a:blip r:embed="rId18" cstate="print"/>
          <a:srcRect/>
          <a:stretch>
            <a:fillRect/>
          </a:stretch>
        </p:blipFill>
        <p:spPr bwMode="auto">
          <a:xfrm>
            <a:off x="4740275" y="1376363"/>
            <a:ext cx="3656013" cy="1635125"/>
          </a:xfrm>
          <a:prstGeom prst="rect">
            <a:avLst/>
          </a:prstGeom>
          <a:noFill/>
          <a:ln w="12700">
            <a:noFill/>
            <a:miter lim="800000"/>
            <a:headEnd/>
            <a:tailEnd/>
          </a:ln>
        </p:spPr>
      </p:pic>
      <p:pic>
        <p:nvPicPr>
          <p:cNvPr id="75782" name="Picture 5"/>
          <p:cNvPicPr>
            <a:picLocks noChangeAspect="1" noChangeArrowheads="1"/>
          </p:cNvPicPr>
          <p:nvPr/>
        </p:nvPicPr>
        <p:blipFill>
          <a:blip r:embed="rId19" cstate="print"/>
          <a:srcRect/>
          <a:stretch>
            <a:fillRect/>
          </a:stretch>
        </p:blipFill>
        <p:spPr bwMode="auto">
          <a:xfrm>
            <a:off x="717550" y="1376363"/>
            <a:ext cx="3656013" cy="1635125"/>
          </a:xfrm>
          <a:prstGeom prst="rect">
            <a:avLst/>
          </a:prstGeom>
          <a:noFill/>
          <a:ln w="12700">
            <a:noFill/>
            <a:miter lim="800000"/>
            <a:headEnd/>
            <a:tailEnd/>
          </a:ln>
        </p:spPr>
      </p:pic>
      <p:sp>
        <p:nvSpPr>
          <p:cNvPr id="75783" name="MASTER_ITEMObjectBox1"/>
          <p:cNvSpPr>
            <a:spLocks noChangeArrowheads="1"/>
          </p:cNvSpPr>
          <p:nvPr>
            <p:custDataLst>
              <p:tags r:id="rId2"/>
            </p:custDataLst>
          </p:nvPr>
        </p:nvSpPr>
        <p:spPr bwMode="auto">
          <a:xfrm>
            <a:off x="688975" y="1416050"/>
            <a:ext cx="3763963" cy="1536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5784" name="MASTER_ITEMObjectBox2"/>
          <p:cNvSpPr>
            <a:spLocks noChangeArrowheads="1"/>
          </p:cNvSpPr>
          <p:nvPr>
            <p:custDataLst>
              <p:tags r:id="rId3"/>
            </p:custDataLst>
          </p:nvPr>
        </p:nvSpPr>
        <p:spPr bwMode="auto">
          <a:xfrm>
            <a:off x="4691063" y="1416050"/>
            <a:ext cx="3763962" cy="1536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5785" name="MASTER_ITEMObjectBox4"/>
          <p:cNvSpPr>
            <a:spLocks noChangeArrowheads="1"/>
          </p:cNvSpPr>
          <p:nvPr>
            <p:custDataLst>
              <p:tags r:id="rId4"/>
            </p:custDataLst>
          </p:nvPr>
        </p:nvSpPr>
        <p:spPr bwMode="auto">
          <a:xfrm>
            <a:off x="4691063" y="3379788"/>
            <a:ext cx="3763962" cy="153193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5786" name="MASTER_ITEMTitle"/>
          <p:cNvSpPr>
            <a:spLocks noGrp="1" noChangeArrowheads="1"/>
          </p:cNvSpPr>
          <p:nvPr>
            <p:ph type="title"/>
            <p:custDataLst>
              <p:tags r:id="rId5"/>
            </p:custDataLst>
          </p:nvPr>
        </p:nvSpPr>
        <p:spPr>
          <a:xfrm>
            <a:off x="473075" y="44450"/>
            <a:ext cx="6399213" cy="822325"/>
          </a:xfrm>
        </p:spPr>
        <p:txBody>
          <a:bodyPr/>
          <a:lstStyle/>
          <a:p>
            <a:pPr eaLnBrk="1" hangingPunct="1"/>
            <a:r>
              <a:rPr lang="en-US" smtClean="0"/>
              <a:t>Pharmaceuticals Industry Unlevered Betas</a:t>
            </a:r>
          </a:p>
        </p:txBody>
      </p:sp>
      <p:sp>
        <p:nvSpPr>
          <p:cNvPr id="75787" name="MessageStatement"/>
          <p:cNvSpPr>
            <a:spLocks noChangeArrowheads="1"/>
          </p:cNvSpPr>
          <p:nvPr>
            <p:custDataLst>
              <p:tags r:id="rId6"/>
            </p:custDataLst>
          </p:nvPr>
        </p:nvSpPr>
        <p:spPr bwMode="gray">
          <a:xfrm>
            <a:off x="688975" y="5800725"/>
            <a:ext cx="7766050" cy="4064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000" b="1">
                <a:solidFill>
                  <a:schemeClr val="bg1"/>
                </a:solidFill>
              </a:rPr>
              <a:t>Betas in this industry appear to be robust. We recommend using the three-year historical industry median beta plus or minus one standard deviation. </a:t>
            </a:r>
          </a:p>
        </p:txBody>
      </p:sp>
      <p:sp>
        <p:nvSpPr>
          <p:cNvPr id="75788" name="MASTER_ITEMObjectBox3"/>
          <p:cNvSpPr>
            <a:spLocks noChangeArrowheads="1"/>
          </p:cNvSpPr>
          <p:nvPr>
            <p:custDataLst>
              <p:tags r:id="rId7"/>
            </p:custDataLst>
          </p:nvPr>
        </p:nvSpPr>
        <p:spPr bwMode="auto">
          <a:xfrm>
            <a:off x="688975" y="3379788"/>
            <a:ext cx="3763963" cy="1531937"/>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800" b="1">
              <a:solidFill>
                <a:schemeClr val="accent1"/>
              </a:solidFill>
            </a:endParaRPr>
          </a:p>
        </p:txBody>
      </p:sp>
      <p:sp>
        <p:nvSpPr>
          <p:cNvPr id="75789" name="MASTER_ITEMObjectTitle1"/>
          <p:cNvSpPr>
            <a:spLocks noChangeArrowheads="1"/>
          </p:cNvSpPr>
          <p:nvPr>
            <p:custDataLst>
              <p:tags r:id="rId8"/>
            </p:custDataLst>
          </p:nvPr>
        </p:nvSpPr>
        <p:spPr bwMode="ltGray">
          <a:xfrm>
            <a:off x="688975" y="1141413"/>
            <a:ext cx="3763963"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One-Year Historical Beta</a:t>
            </a:r>
          </a:p>
        </p:txBody>
      </p:sp>
      <p:sp>
        <p:nvSpPr>
          <p:cNvPr id="75790" name="MASTER_ITEMObjectTitle2"/>
          <p:cNvSpPr>
            <a:spLocks noChangeArrowheads="1"/>
          </p:cNvSpPr>
          <p:nvPr>
            <p:custDataLst>
              <p:tags r:id="rId9"/>
            </p:custDataLst>
          </p:nvPr>
        </p:nvSpPr>
        <p:spPr bwMode="ltGray">
          <a:xfrm>
            <a:off x="4691063" y="1141413"/>
            <a:ext cx="3763962"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Three-Year Historical Beta</a:t>
            </a:r>
          </a:p>
        </p:txBody>
      </p:sp>
      <p:sp>
        <p:nvSpPr>
          <p:cNvPr id="75791" name="MASTER_ITEMObjectTitle3"/>
          <p:cNvSpPr>
            <a:spLocks noChangeArrowheads="1"/>
          </p:cNvSpPr>
          <p:nvPr>
            <p:custDataLst>
              <p:tags r:id="rId10"/>
            </p:custDataLst>
          </p:nvPr>
        </p:nvSpPr>
        <p:spPr bwMode="ltGray">
          <a:xfrm>
            <a:off x="688975" y="3103563"/>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Five-Year Historical Beta</a:t>
            </a:r>
          </a:p>
        </p:txBody>
      </p:sp>
      <p:sp>
        <p:nvSpPr>
          <p:cNvPr id="75792" name="MASTER_ITEMObjectTitle4"/>
          <p:cNvSpPr>
            <a:spLocks noChangeArrowheads="1"/>
          </p:cNvSpPr>
          <p:nvPr>
            <p:custDataLst>
              <p:tags r:id="rId11"/>
            </p:custDataLst>
          </p:nvPr>
        </p:nvSpPr>
        <p:spPr bwMode="ltGray">
          <a:xfrm>
            <a:off x="4691063" y="3103563"/>
            <a:ext cx="37639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Barra Beta</a:t>
            </a:r>
          </a:p>
        </p:txBody>
      </p:sp>
      <p:sp>
        <p:nvSpPr>
          <p:cNvPr id="75793" name="MessageStatement"/>
          <p:cNvSpPr>
            <a:spLocks noChangeArrowheads="1"/>
          </p:cNvSpPr>
          <p:nvPr>
            <p:custDataLst>
              <p:tags r:id="rId12"/>
            </p:custDataLst>
          </p:nvPr>
        </p:nvSpPr>
        <p:spPr bwMode="gray">
          <a:xfrm>
            <a:off x="2517775" y="5116513"/>
            <a:ext cx="4659313" cy="40640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sz="1000" b="1">
                <a:solidFill>
                  <a:schemeClr val="bg1"/>
                </a:solidFill>
              </a:rPr>
              <a:t>Recommended Midpoint Estimate: 0.72. </a:t>
            </a:r>
          </a:p>
          <a:p>
            <a:pPr eaLnBrk="0" hangingPunct="0"/>
            <a:r>
              <a:rPr lang="en-US" sz="1000" b="1">
                <a:solidFill>
                  <a:schemeClr val="bg1"/>
                </a:solidFill>
              </a:rPr>
              <a:t>Recommended Range: 0.58 – 0.86.</a:t>
            </a:r>
          </a:p>
        </p:txBody>
      </p:sp>
      <p:sp>
        <p:nvSpPr>
          <p:cNvPr id="75794" name="Text Box 17"/>
          <p:cNvSpPr txBox="1">
            <a:spLocks noChangeArrowheads="1"/>
          </p:cNvSpPr>
          <p:nvPr>
            <p:custDataLst>
              <p:tags r:id="rId13"/>
            </p:custDataLst>
          </p:nvPr>
        </p:nvSpPr>
        <p:spPr bwMode="auto">
          <a:xfrm>
            <a:off x="2171700" y="6330950"/>
            <a:ext cx="6248400" cy="42545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The historical beta graphs display the recommended beta estimate and a range of one standard deviation around it. The historical beta graphs also display the beta of each peer along with a two standard deviation range around them. The two standard deviation range around the Barra betas of peers is based on the median observation’s three-year standard deviation. The one standard deviation range around the Barra industry median beta is based on the standard deviation of the median observation.</a:t>
            </a: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2"/>
          <p:cNvSpPr>
            <a:spLocks noGrp="1"/>
          </p:cNvSpPr>
          <p:nvPr>
            <p:ph type="sldNum" sz="quarter" idx="10"/>
          </p:nvPr>
        </p:nvSpPr>
        <p:spPr>
          <a:noFill/>
        </p:spPr>
        <p:txBody>
          <a:bodyPr/>
          <a:lstStyle/>
          <a:p>
            <a:pPr defTabSz="950913"/>
            <a:fld id="{D1E6DCEE-E924-4E80-B7E1-C9C9F37EB9D7}" type="slidenum">
              <a:rPr smtClean="0"/>
              <a:pPr defTabSz="950913"/>
              <a:t>71</a:t>
            </a:fld>
            <a:endParaRPr lang="en-US" smtClean="0"/>
          </a:p>
        </p:txBody>
      </p:sp>
      <p:sp>
        <p:nvSpPr>
          <p:cNvPr id="76803" name="MASTER_ITEMTitle"/>
          <p:cNvSpPr>
            <a:spLocks noGrp="1" noChangeArrowheads="1"/>
          </p:cNvSpPr>
          <p:nvPr>
            <p:ph type="title"/>
            <p:custDataLst>
              <p:tags r:id="rId2"/>
            </p:custDataLst>
          </p:nvPr>
        </p:nvSpPr>
        <p:spPr>
          <a:xfrm>
            <a:off x="473075" y="44450"/>
            <a:ext cx="6399213" cy="822325"/>
          </a:xfrm>
        </p:spPr>
        <p:txBody>
          <a:bodyPr/>
          <a:lstStyle/>
          <a:p>
            <a:pPr eaLnBrk="1" hangingPunct="1"/>
            <a:r>
              <a:rPr lang="en-US" smtClean="0"/>
              <a:t>Recommended Industry Beta Ranges</a:t>
            </a:r>
          </a:p>
        </p:txBody>
      </p:sp>
      <p:sp>
        <p:nvSpPr>
          <p:cNvPr id="76804" name="MessageStatement"/>
          <p:cNvSpPr>
            <a:spLocks noChangeArrowheads="1"/>
          </p:cNvSpPr>
          <p:nvPr>
            <p:custDataLst>
              <p:tags r:id="rId3"/>
            </p:custDataLst>
          </p:nvPr>
        </p:nvSpPr>
        <p:spPr bwMode="gray">
          <a:xfrm>
            <a:off x="688975" y="568007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 smallest beta range across the industries studied is Energy with a range of 0.54 to 0.72, while the largest is Solar Energy with a range of 1.18 to 2.31.</a:t>
            </a:r>
          </a:p>
        </p:txBody>
      </p:sp>
      <p:sp>
        <p:nvSpPr>
          <p:cNvPr id="76805" name="MASTER_ITEMObjectBox1"/>
          <p:cNvSpPr>
            <a:spLocks noChangeArrowheads="1"/>
          </p:cNvSpPr>
          <p:nvPr>
            <p:custDataLst>
              <p:tags r:id="rId4"/>
            </p:custDataLst>
          </p:nvPr>
        </p:nvSpPr>
        <p:spPr bwMode="auto">
          <a:xfrm>
            <a:off x="2613025" y="1603375"/>
            <a:ext cx="3917950" cy="36322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76806" name="MASTER_ITEMObjectTitle1"/>
          <p:cNvSpPr>
            <a:spLocks noChangeArrowheads="1"/>
          </p:cNvSpPr>
          <p:nvPr>
            <p:custDataLst>
              <p:tags r:id="rId5"/>
            </p:custDataLst>
          </p:nvPr>
        </p:nvSpPr>
        <p:spPr bwMode="ltGray">
          <a:xfrm>
            <a:off x="2613025" y="1327150"/>
            <a:ext cx="39179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Summary of Beta Ranges</a:t>
            </a:r>
          </a:p>
        </p:txBody>
      </p:sp>
      <p:pic>
        <p:nvPicPr>
          <p:cNvPr id="76807" name="Picture 6"/>
          <p:cNvPicPr>
            <a:picLocks noChangeAspect="1" noChangeArrowheads="1"/>
          </p:cNvPicPr>
          <p:nvPr/>
        </p:nvPicPr>
        <p:blipFill>
          <a:blip r:embed="rId8" cstate="print"/>
          <a:srcRect/>
          <a:stretch>
            <a:fillRect/>
          </a:stretch>
        </p:blipFill>
        <p:spPr bwMode="auto">
          <a:xfrm>
            <a:off x="2744788" y="1816100"/>
            <a:ext cx="3656012" cy="3227388"/>
          </a:xfrm>
          <a:prstGeom prst="rect">
            <a:avLst/>
          </a:prstGeom>
          <a:noFill/>
          <a:ln w="12700">
            <a:noFill/>
            <a:miter lim="800000"/>
            <a:headEnd/>
            <a:tailEnd/>
          </a:ln>
        </p:spPr>
      </p:pic>
    </p:spTree>
    <p:custDataLst>
      <p:tags r:id="rId1"/>
    </p:custData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ctrTitle"/>
          </p:nvPr>
        </p:nvSpPr>
        <p:spPr>
          <a:xfrm>
            <a:off x="4775200" y="2641600"/>
            <a:ext cx="3921125" cy="1443038"/>
          </a:xfrm>
        </p:spPr>
        <p:txBody>
          <a:bodyPr/>
          <a:lstStyle/>
          <a:p>
            <a:r>
              <a:rPr lang="en-US" sz="2800" b="0" smtClean="0"/>
              <a:t>International Cost of Capital</a:t>
            </a:r>
          </a:p>
        </p:txBody>
      </p:sp>
      <p:sp>
        <p:nvSpPr>
          <p:cNvPr id="77827" name="Slide Number Placeholder 2"/>
          <p:cNvSpPr>
            <a:spLocks noGrp="1"/>
          </p:cNvSpPr>
          <p:nvPr>
            <p:ph type="sldNum" sz="quarter" idx="10"/>
          </p:nvPr>
        </p:nvSpPr>
        <p:spPr>
          <a:noFill/>
        </p:spPr>
        <p:txBody>
          <a:bodyPr/>
          <a:lstStyle/>
          <a:p>
            <a:fld id="{48BCC95B-D98C-4859-838C-1D97672543D1}" type="slidenum">
              <a:rPr smtClean="0"/>
              <a:pPr/>
              <a:t>72</a:t>
            </a:fld>
            <a:endParaRPr lang="en-US"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p:cNvSpPr>
            <a:spLocks noGrp="1"/>
          </p:cNvSpPr>
          <p:nvPr>
            <p:ph type="sldNum" sz="quarter" idx="10"/>
          </p:nvPr>
        </p:nvSpPr>
        <p:spPr>
          <a:noFill/>
        </p:spPr>
        <p:txBody>
          <a:bodyPr/>
          <a:lstStyle/>
          <a:p>
            <a:pPr defTabSz="950913"/>
            <a:fld id="{F0CCA0B2-E78D-49EF-97B3-DBAB643B8CDC}" type="slidenum">
              <a:rPr smtClean="0"/>
              <a:pPr defTabSz="950913"/>
              <a:t>73</a:t>
            </a:fld>
            <a:endParaRPr lang="en-US" smtClean="0"/>
          </a:p>
        </p:txBody>
      </p:sp>
      <p:sp>
        <p:nvSpPr>
          <p:cNvPr id="78851" name="MASTER_ITEMTitle"/>
          <p:cNvSpPr>
            <a:spLocks noGrp="1" noChangeArrowheads="1"/>
          </p:cNvSpPr>
          <p:nvPr>
            <p:ph type="title"/>
            <p:custDataLst>
              <p:tags r:id="rId2"/>
            </p:custDataLst>
          </p:nvPr>
        </p:nvSpPr>
        <p:spPr/>
        <p:txBody>
          <a:bodyPr/>
          <a:lstStyle/>
          <a:p>
            <a:pPr eaLnBrk="1" hangingPunct="1"/>
            <a:r>
              <a:rPr lang="en-US" smtClean="0"/>
              <a:t>International Cost of Capital</a:t>
            </a:r>
          </a:p>
        </p:txBody>
      </p:sp>
      <p:sp>
        <p:nvSpPr>
          <p:cNvPr id="78852" name="MASTER_ITEMText1"/>
          <p:cNvSpPr>
            <a:spLocks noGrp="1" noChangeArrowheads="1"/>
          </p:cNvSpPr>
          <p:nvPr>
            <p:ph type="body" idx="1"/>
            <p:custDataLst>
              <p:tags r:id="rId3"/>
            </p:custDataLst>
          </p:nvPr>
        </p:nvSpPr>
        <p:spPr>
          <a:xfrm>
            <a:off x="688975" y="1139825"/>
            <a:ext cx="7766050" cy="4419600"/>
          </a:xfrm>
        </p:spPr>
        <p:txBody>
          <a:bodyPr/>
          <a:lstStyle/>
          <a:p>
            <a:pPr lvl="2"/>
            <a:r>
              <a:rPr lang="en-US" smtClean="0"/>
              <a:t>U.S. dollar returns on emerging market equities primarily are a function of returns on the broad U.S. equity market (e.g., the S&amp;P 500) and on the corresponding emerging country’s U.S. dollar-denominated bonds (e.g., Bradys or Yankees)</a:t>
            </a:r>
          </a:p>
          <a:p>
            <a:pPr lvl="2"/>
            <a:r>
              <a:rPr lang="en-US" smtClean="0"/>
              <a:t>Cost of capital for an investment in an emerging economy is a combination of the cost of capital of a similar U.S.-based investment and the specified emerging country’s international borrowing cost</a:t>
            </a:r>
          </a:p>
          <a:p>
            <a:pPr lvl="2"/>
            <a:r>
              <a:rPr lang="en-US" smtClean="0"/>
              <a:t>Returns on emerging country stocks which are widely followed in the U.S. Market (e.g., Teléfonos de México, Telefónica de Argentina and YPF) are statistically dependent on returns in the broad U.S. market</a:t>
            </a:r>
          </a:p>
          <a:p>
            <a:pPr lvl="3"/>
            <a:r>
              <a:rPr lang="en-US" smtClean="0"/>
              <a:t>Conversely, returns on emerging country stocks which may be less followed, or traded, in the U.S. market (e.g., Corimon and Banco Ganadero) are not statistically dependent on returns in the broad U.S. market</a:t>
            </a:r>
          </a:p>
          <a:p>
            <a:pPr lvl="2"/>
            <a:r>
              <a:rPr lang="en-US" smtClean="0"/>
              <a:t>As macroeconomic conditions in an emerging economy become more volatile, U.S. dollar returns on a specified foreign equity start becoming more statistically dependent on the specified country’s bond returns</a:t>
            </a:r>
          </a:p>
          <a:p>
            <a:pPr lvl="3"/>
            <a:r>
              <a:rPr lang="en-US" smtClean="0"/>
              <a:t>Conversely, returns on equities of relatively stable countries (e.g., Chile) are not statistically dependent on returns of the country’s corresponding U.S. dollar-denominated bonds.</a:t>
            </a:r>
          </a:p>
          <a:p>
            <a:pPr marL="0" indent="0"/>
            <a:endParaRPr lang="en-US" smtClean="0"/>
          </a:p>
        </p:txBody>
      </p:sp>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4"/>
          <p:cNvSpPr>
            <a:spLocks noGrp="1"/>
          </p:cNvSpPr>
          <p:nvPr>
            <p:ph type="sldNum" sz="quarter" idx="10"/>
          </p:nvPr>
        </p:nvSpPr>
        <p:spPr>
          <a:noFill/>
        </p:spPr>
        <p:txBody>
          <a:bodyPr/>
          <a:lstStyle/>
          <a:p>
            <a:pPr defTabSz="950913"/>
            <a:fld id="{18EBB4B3-B657-46A9-8DDF-E8DEDCF58C60}" type="slidenum">
              <a:rPr smtClean="0"/>
              <a:pPr defTabSz="950913"/>
              <a:t>74</a:t>
            </a:fld>
            <a:endParaRPr lang="en-US" smtClean="0"/>
          </a:p>
        </p:txBody>
      </p:sp>
      <p:sp>
        <p:nvSpPr>
          <p:cNvPr id="79875" name="MASTER_ITEMTitle"/>
          <p:cNvSpPr>
            <a:spLocks noGrp="1" noChangeArrowheads="1"/>
          </p:cNvSpPr>
          <p:nvPr>
            <p:ph type="title"/>
            <p:custDataLst>
              <p:tags r:id="rId2"/>
            </p:custDataLst>
          </p:nvPr>
        </p:nvSpPr>
        <p:spPr/>
        <p:txBody>
          <a:bodyPr/>
          <a:lstStyle/>
          <a:p>
            <a:pPr eaLnBrk="1" hangingPunct="1"/>
            <a:r>
              <a:rPr lang="en-US" smtClean="0"/>
              <a:t>International Cost of Capital (Cont’d.)</a:t>
            </a:r>
          </a:p>
        </p:txBody>
      </p:sp>
      <p:sp>
        <p:nvSpPr>
          <p:cNvPr id="79876" name="MASTER_ITEMText1"/>
          <p:cNvSpPr>
            <a:spLocks noGrp="1" noChangeArrowheads="1"/>
          </p:cNvSpPr>
          <p:nvPr>
            <p:ph type="body" sz="half" idx="1"/>
            <p:custDataLst>
              <p:tags r:id="rId3"/>
            </p:custDataLst>
          </p:nvPr>
        </p:nvSpPr>
        <p:spPr>
          <a:xfrm>
            <a:off x="792163" y="1038225"/>
            <a:ext cx="7515225" cy="4419600"/>
          </a:xfrm>
        </p:spPr>
        <p:txBody>
          <a:bodyPr/>
          <a:lstStyle/>
          <a:p>
            <a:pPr lvl="2"/>
            <a:r>
              <a:rPr lang="en-US" sz="1400" smtClean="0"/>
              <a:t>Returns on emerging market American Depository Receipts are often closely related to returns on various Brady or Yankee bonds, as well as to the S&amp;P 500</a:t>
            </a:r>
          </a:p>
          <a:p>
            <a:pPr lvl="3"/>
            <a:r>
              <a:rPr lang="en-US" sz="1400" smtClean="0"/>
              <a:t>However there are a few exceptions, such as ADRs issued by countries e.g. Chile which are investment-grade rated by at least one credit-rating agency</a:t>
            </a:r>
          </a:p>
          <a:p>
            <a:pPr lvl="2"/>
            <a:r>
              <a:rPr lang="en-US" sz="1400" smtClean="0"/>
              <a:t>The evidence supports the hypothesis that if a country is macroeconomically stable, its ADRs are not affected by returns on its bonds</a:t>
            </a:r>
          </a:p>
        </p:txBody>
      </p:sp>
      <p:pic>
        <p:nvPicPr>
          <p:cNvPr id="79877" name="Picture 4"/>
          <p:cNvPicPr>
            <a:picLocks noChangeAspect="1" noChangeArrowheads="1"/>
          </p:cNvPicPr>
          <p:nvPr/>
        </p:nvPicPr>
        <p:blipFill>
          <a:blip r:embed="rId9" cstate="print"/>
          <a:srcRect/>
          <a:stretch>
            <a:fillRect/>
          </a:stretch>
        </p:blipFill>
        <p:spPr bwMode="auto">
          <a:xfrm>
            <a:off x="1166813" y="3194050"/>
            <a:ext cx="6124575" cy="2687638"/>
          </a:xfrm>
          <a:prstGeom prst="rect">
            <a:avLst/>
          </a:prstGeom>
          <a:noFill/>
          <a:ln w="9525">
            <a:noFill/>
            <a:miter lim="800000"/>
            <a:headEnd/>
            <a:tailEnd/>
          </a:ln>
        </p:spPr>
      </p:pic>
      <p:sp>
        <p:nvSpPr>
          <p:cNvPr id="79878" name="MASTER_ITEMObjectBox1"/>
          <p:cNvSpPr>
            <a:spLocks noChangeArrowheads="1"/>
          </p:cNvSpPr>
          <p:nvPr>
            <p:custDataLst>
              <p:tags r:id="rId4"/>
            </p:custDataLst>
          </p:nvPr>
        </p:nvSpPr>
        <p:spPr bwMode="auto">
          <a:xfrm>
            <a:off x="1192213" y="3314700"/>
            <a:ext cx="6724650" cy="25717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79879" name="MASTER_ITEMObjectTitle1"/>
          <p:cNvSpPr>
            <a:spLocks noChangeArrowheads="1"/>
          </p:cNvSpPr>
          <p:nvPr>
            <p:custDataLst>
              <p:tags r:id="rId5"/>
            </p:custDataLst>
          </p:nvPr>
        </p:nvSpPr>
        <p:spPr bwMode="ltGray">
          <a:xfrm>
            <a:off x="1192213" y="2825750"/>
            <a:ext cx="6724650" cy="488950"/>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Sensitivities of Emerging Market ADRs to S&amp;P 500 and Corresponding Bonds</a:t>
            </a:r>
            <a:r>
              <a:rPr lang="en-US" b="1" baseline="30000">
                <a:solidFill>
                  <a:schemeClr val="bg1"/>
                </a:solidFill>
              </a:rPr>
              <a:t>(1)</a:t>
            </a:r>
          </a:p>
        </p:txBody>
      </p:sp>
      <p:sp>
        <p:nvSpPr>
          <p:cNvPr id="79880" name="Text Box 7"/>
          <p:cNvSpPr txBox="1">
            <a:spLocks noChangeArrowheads="1"/>
          </p:cNvSpPr>
          <p:nvPr>
            <p:custDataLst>
              <p:tags r:id="rId6"/>
            </p:custDataLst>
          </p:nvPr>
        </p:nvSpPr>
        <p:spPr bwMode="auto">
          <a:xfrm>
            <a:off x="676275" y="6234113"/>
            <a:ext cx="7772400" cy="10636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The regressions are based on daily data from January 1994 – September 1996. </a:t>
            </a:r>
          </a:p>
        </p:txBody>
      </p:sp>
    </p:spTree>
    <p:custDataLst>
      <p:tags r:id="rId1"/>
    </p:custData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3"/>
          <p:cNvSpPr>
            <a:spLocks noGrp="1"/>
          </p:cNvSpPr>
          <p:nvPr>
            <p:ph type="sldNum" sz="quarter" idx="10"/>
          </p:nvPr>
        </p:nvSpPr>
        <p:spPr>
          <a:noFill/>
        </p:spPr>
        <p:txBody>
          <a:bodyPr/>
          <a:lstStyle/>
          <a:p>
            <a:pPr defTabSz="950913"/>
            <a:fld id="{901032FC-D785-4D1C-B507-46ABCA873194}" type="slidenum">
              <a:rPr smtClean="0"/>
              <a:pPr defTabSz="950913"/>
              <a:t>75</a:t>
            </a:fld>
            <a:endParaRPr lang="en-US" smtClean="0"/>
          </a:p>
        </p:txBody>
      </p:sp>
      <p:pic>
        <p:nvPicPr>
          <p:cNvPr id="80899" name="Picture 2"/>
          <p:cNvPicPr>
            <a:picLocks noChangeAspect="1" noChangeArrowheads="1"/>
          </p:cNvPicPr>
          <p:nvPr/>
        </p:nvPicPr>
        <p:blipFill>
          <a:blip r:embed="rId6" cstate="print"/>
          <a:srcRect/>
          <a:stretch>
            <a:fillRect/>
          </a:stretch>
        </p:blipFill>
        <p:spPr bwMode="auto">
          <a:xfrm>
            <a:off x="1006475" y="3895725"/>
            <a:ext cx="7129463" cy="2581275"/>
          </a:xfrm>
          <a:prstGeom prst="rect">
            <a:avLst/>
          </a:prstGeom>
          <a:noFill/>
          <a:ln w="12700">
            <a:noFill/>
            <a:miter lim="800000"/>
            <a:headEnd/>
            <a:tailEnd/>
          </a:ln>
        </p:spPr>
      </p:pic>
      <p:sp>
        <p:nvSpPr>
          <p:cNvPr id="80900" name="MASTER_ITEMTitle"/>
          <p:cNvSpPr>
            <a:spLocks noGrp="1" noChangeArrowheads="1"/>
          </p:cNvSpPr>
          <p:nvPr>
            <p:ph type="title"/>
            <p:custDataLst>
              <p:tags r:id="rId2"/>
            </p:custDataLst>
          </p:nvPr>
        </p:nvSpPr>
        <p:spPr>
          <a:xfrm>
            <a:off x="482600" y="44450"/>
            <a:ext cx="6678613" cy="822325"/>
          </a:xfrm>
        </p:spPr>
        <p:txBody>
          <a:bodyPr/>
          <a:lstStyle/>
          <a:p>
            <a:pPr eaLnBrk="1" hangingPunct="1"/>
            <a:r>
              <a:rPr lang="en-US" smtClean="0"/>
              <a:t>Political Risk Premium Summary</a:t>
            </a:r>
          </a:p>
        </p:txBody>
      </p:sp>
      <p:sp>
        <p:nvSpPr>
          <p:cNvPr id="80901" name="Rectangle 4"/>
          <p:cNvSpPr>
            <a:spLocks noGrp="1" noChangeArrowheads="1"/>
          </p:cNvSpPr>
          <p:nvPr>
            <p:ph type="body" idx="1"/>
            <p:custDataLst>
              <p:tags r:id="rId3"/>
            </p:custDataLst>
          </p:nvPr>
        </p:nvSpPr>
        <p:spPr>
          <a:xfrm>
            <a:off x="685800" y="1093788"/>
            <a:ext cx="7772400" cy="4827587"/>
          </a:xfrm>
        </p:spPr>
        <p:txBody>
          <a:bodyPr/>
          <a:lstStyle/>
          <a:p>
            <a:pPr lvl="2">
              <a:lnSpc>
                <a:spcPct val="95000"/>
              </a:lnSpc>
            </a:pPr>
            <a:r>
              <a:rPr lang="en-US" sz="1200" smtClean="0"/>
              <a:t>We adjust WACC for risks associated with a particular country by introducing political risk premium (“PRP”)</a:t>
            </a:r>
          </a:p>
          <a:p>
            <a:pPr lvl="3">
              <a:lnSpc>
                <a:spcPct val="95000"/>
              </a:lnSpc>
            </a:pPr>
            <a:r>
              <a:rPr lang="en-US" sz="1200" smtClean="0"/>
              <a:t>The political risk premium represents the incremental return investors require for use of their funds in international investments and represents non-systematic risks such as expropriation</a:t>
            </a:r>
          </a:p>
          <a:p>
            <a:pPr lvl="3">
              <a:lnSpc>
                <a:spcPct val="95000"/>
              </a:lnSpc>
            </a:pPr>
            <a:r>
              <a:rPr lang="en-US" sz="1200" smtClean="0"/>
              <a:t>The political risk premium is estimated using a country’s credit rating, its Index of Economic Freedom (“IEF”) as well as trading data on its international bonds</a:t>
            </a:r>
          </a:p>
          <a:p>
            <a:pPr lvl="2">
              <a:lnSpc>
                <a:spcPct val="95000"/>
              </a:lnSpc>
            </a:pPr>
            <a:r>
              <a:rPr lang="en-US" sz="1200" smtClean="0"/>
              <a:t>As a simplification, a country’s international bonds spreads can be used as a proxy for its political risk premium.  While it is a market based approach, it introduces volatility in cost of capital estimates as spreads are affected by numerous factors</a:t>
            </a:r>
          </a:p>
          <a:p>
            <a:pPr lvl="3">
              <a:lnSpc>
                <a:spcPct val="95000"/>
              </a:lnSpc>
            </a:pPr>
            <a:r>
              <a:rPr lang="en-US" sz="1200" smtClean="0"/>
              <a:t>For example, for a number of countries sovereign spreads recently have been at historical lows</a:t>
            </a:r>
          </a:p>
          <a:p>
            <a:pPr lvl="4">
              <a:lnSpc>
                <a:spcPct val="95000"/>
              </a:lnSpc>
            </a:pPr>
            <a:r>
              <a:rPr lang="en-US" sz="1200" smtClean="0"/>
              <a:t>One reason for this phenomena may be relatively low interest rates in the US which may force yield-hungry investors to buy emerging market bonds</a:t>
            </a:r>
          </a:p>
          <a:p>
            <a:pPr lvl="4">
              <a:lnSpc>
                <a:spcPct val="95000"/>
              </a:lnSpc>
            </a:pPr>
            <a:r>
              <a:rPr lang="en-US" sz="1200" smtClean="0"/>
              <a:t>Yet another reason may be a pick-up of the global economy</a:t>
            </a:r>
          </a:p>
          <a:p>
            <a:pPr lvl="2">
              <a:lnSpc>
                <a:spcPct val="95000"/>
              </a:lnSpc>
            </a:pPr>
            <a:r>
              <a:rPr lang="en-US" sz="1200" smtClean="0"/>
              <a:t>The table below represents PRP estimates:</a:t>
            </a:r>
          </a:p>
        </p:txBody>
      </p:sp>
      <p:sp>
        <p:nvSpPr>
          <p:cNvPr id="80902" name="Oval 5"/>
          <p:cNvSpPr>
            <a:spLocks noChangeArrowheads="1"/>
          </p:cNvSpPr>
          <p:nvPr/>
        </p:nvSpPr>
        <p:spPr bwMode="auto">
          <a:xfrm>
            <a:off x="7304088" y="3968750"/>
            <a:ext cx="985837" cy="2487613"/>
          </a:xfrm>
          <a:prstGeom prst="ellipse">
            <a:avLst/>
          </a:prstGeom>
          <a:noFill/>
          <a:ln w="25400">
            <a:solidFill>
              <a:schemeClr val="accent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2"/>
          <p:cNvSpPr>
            <a:spLocks noGrp="1"/>
          </p:cNvSpPr>
          <p:nvPr>
            <p:ph type="sldNum" sz="quarter" idx="10"/>
          </p:nvPr>
        </p:nvSpPr>
        <p:spPr>
          <a:noFill/>
        </p:spPr>
        <p:txBody>
          <a:bodyPr/>
          <a:lstStyle/>
          <a:p>
            <a:pPr defTabSz="950913"/>
            <a:fld id="{41A0F019-ECD6-4C60-A003-B3E74F13793F}" type="slidenum">
              <a:rPr smtClean="0"/>
              <a:pPr defTabSz="950913"/>
              <a:t>76</a:t>
            </a:fld>
            <a:endParaRPr lang="en-US" smtClean="0"/>
          </a:p>
        </p:txBody>
      </p:sp>
      <p:pic>
        <p:nvPicPr>
          <p:cNvPr id="81923" name="Picture 2"/>
          <p:cNvPicPr>
            <a:picLocks noChangeAspect="1" noChangeArrowheads="1"/>
          </p:cNvPicPr>
          <p:nvPr/>
        </p:nvPicPr>
        <p:blipFill>
          <a:blip r:embed="rId7" cstate="print"/>
          <a:srcRect/>
          <a:stretch>
            <a:fillRect/>
          </a:stretch>
        </p:blipFill>
        <p:spPr bwMode="auto">
          <a:xfrm>
            <a:off x="4570413" y="1549400"/>
            <a:ext cx="4022725" cy="3514725"/>
          </a:xfrm>
          <a:prstGeom prst="rect">
            <a:avLst/>
          </a:prstGeom>
          <a:noFill/>
          <a:ln w="12700">
            <a:noFill/>
            <a:miter lim="800000"/>
            <a:headEnd/>
            <a:tailEnd/>
          </a:ln>
        </p:spPr>
      </p:pic>
      <p:pic>
        <p:nvPicPr>
          <p:cNvPr id="81924" name="Picture 3"/>
          <p:cNvPicPr>
            <a:picLocks noChangeAspect="1" noChangeArrowheads="1"/>
          </p:cNvPicPr>
          <p:nvPr/>
        </p:nvPicPr>
        <p:blipFill>
          <a:blip r:embed="rId8" cstate="print"/>
          <a:srcRect/>
          <a:stretch>
            <a:fillRect/>
          </a:stretch>
        </p:blipFill>
        <p:spPr bwMode="auto">
          <a:xfrm>
            <a:off x="396875" y="1946275"/>
            <a:ext cx="4081463" cy="3538538"/>
          </a:xfrm>
          <a:prstGeom prst="rect">
            <a:avLst/>
          </a:prstGeom>
          <a:noFill/>
          <a:ln w="12700">
            <a:noFill/>
            <a:miter lim="800000"/>
            <a:headEnd/>
            <a:tailEnd/>
          </a:ln>
        </p:spPr>
      </p:pic>
      <p:sp>
        <p:nvSpPr>
          <p:cNvPr id="81925" name="MASTER_ITEMTitle"/>
          <p:cNvSpPr>
            <a:spLocks noGrp="1" noChangeArrowheads="1"/>
          </p:cNvSpPr>
          <p:nvPr>
            <p:ph type="title"/>
            <p:custDataLst>
              <p:tags r:id="rId2"/>
            </p:custDataLst>
          </p:nvPr>
        </p:nvSpPr>
        <p:spPr>
          <a:xfrm>
            <a:off x="455613" y="44450"/>
            <a:ext cx="6704012" cy="822325"/>
          </a:xfrm>
        </p:spPr>
        <p:txBody>
          <a:bodyPr/>
          <a:lstStyle/>
          <a:p>
            <a:pPr eaLnBrk="1" hangingPunct="1"/>
            <a:r>
              <a:rPr lang="en-US" smtClean="0"/>
              <a:t>Current Spreads vs. Sovereign Credit Ratings</a:t>
            </a:r>
          </a:p>
        </p:txBody>
      </p:sp>
      <p:sp>
        <p:nvSpPr>
          <p:cNvPr id="81926" name="MessageStatement"/>
          <p:cNvSpPr>
            <a:spLocks noChangeArrowheads="1"/>
          </p:cNvSpPr>
          <p:nvPr>
            <p:custDataLst>
              <p:tags r:id="rId3"/>
            </p:custDataLst>
          </p:nvPr>
        </p:nvSpPr>
        <p:spPr bwMode="gray">
          <a:xfrm>
            <a:off x="688975" y="575627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There is a strong statistical relationship between countries’ credit ratings and their bond spreads.</a:t>
            </a:r>
          </a:p>
        </p:txBody>
      </p:sp>
      <p:sp>
        <p:nvSpPr>
          <p:cNvPr id="81927" name="Text Box 6"/>
          <p:cNvSpPr txBox="1">
            <a:spLocks noChangeArrowheads="1"/>
          </p:cNvSpPr>
          <p:nvPr/>
        </p:nvSpPr>
        <p:spPr bwMode="auto">
          <a:xfrm>
            <a:off x="455613" y="1435100"/>
            <a:ext cx="4062412" cy="549275"/>
          </a:xfrm>
          <a:prstGeom prst="rect">
            <a:avLst/>
          </a:prstGeom>
          <a:noFill/>
          <a:ln w="12700">
            <a:noFill/>
            <a:miter lim="800000"/>
            <a:headEnd/>
            <a:tailEnd/>
          </a:ln>
        </p:spPr>
        <p:txBody>
          <a:bodyPr>
            <a:spAutoFit/>
          </a:bodyPr>
          <a:lstStyle/>
          <a:p>
            <a:pPr algn="l" defTabSz="292100">
              <a:tabLst>
                <a:tab pos="1028700" algn="l"/>
                <a:tab pos="1314450" algn="l"/>
              </a:tabLst>
            </a:pPr>
            <a:r>
              <a:rPr lang="en-US" sz="1000"/>
              <a:t>Spread (bps, ln scale)</a:t>
            </a:r>
            <a:r>
              <a:rPr lang="en-US" sz="1000" baseline="30000"/>
              <a:t>	</a:t>
            </a:r>
            <a:r>
              <a:rPr lang="en-US" sz="1000"/>
              <a:t>=	6.16 – 0.15 x Sovereign Credit Rating</a:t>
            </a:r>
            <a:r>
              <a:rPr lang="en-US" sz="1000" baseline="30000"/>
              <a:t>(1)</a:t>
            </a:r>
          </a:p>
          <a:p>
            <a:pPr algn="l" defTabSz="292100">
              <a:tabLst>
                <a:tab pos="1028700" algn="l"/>
                <a:tab pos="1314450" algn="l"/>
              </a:tabLst>
            </a:pPr>
            <a:endParaRPr lang="en-US" sz="1000"/>
          </a:p>
          <a:p>
            <a:pPr algn="l" defTabSz="292100">
              <a:tabLst>
                <a:tab pos="1028700" algn="l"/>
                <a:tab pos="1314450" algn="l"/>
              </a:tabLst>
            </a:pPr>
            <a:r>
              <a:rPr lang="en-US" sz="1000"/>
              <a:t>R-Squared		=	85%</a:t>
            </a:r>
          </a:p>
        </p:txBody>
      </p:sp>
      <p:grpSp>
        <p:nvGrpSpPr>
          <p:cNvPr id="2" name="Group 7"/>
          <p:cNvGrpSpPr>
            <a:grpSpLocks/>
          </p:cNvGrpSpPr>
          <p:nvPr/>
        </p:nvGrpSpPr>
        <p:grpSpPr bwMode="auto">
          <a:xfrm>
            <a:off x="4638675" y="5143500"/>
            <a:ext cx="3206750" cy="341313"/>
            <a:chOff x="3200" y="3258"/>
            <a:chExt cx="2020" cy="215"/>
          </a:xfrm>
        </p:grpSpPr>
        <p:sp>
          <p:nvSpPr>
            <p:cNvPr id="81930" name="Rectangle 8"/>
            <p:cNvSpPr>
              <a:spLocks noChangeArrowheads="1"/>
            </p:cNvSpPr>
            <p:nvPr/>
          </p:nvSpPr>
          <p:spPr bwMode="auto">
            <a:xfrm>
              <a:off x="3200" y="3288"/>
              <a:ext cx="112" cy="56"/>
            </a:xfrm>
            <a:prstGeom prst="rect">
              <a:avLst/>
            </a:prstGeom>
            <a:solidFill>
              <a:srgbClr val="FFCC99"/>
            </a:solidFill>
            <a:ln w="12700">
              <a:solidFill>
                <a:schemeClr val="tx1"/>
              </a:solidFill>
              <a:miter lim="800000"/>
              <a:headEnd/>
              <a:tailEnd/>
            </a:ln>
          </p:spPr>
          <p:txBody>
            <a:bodyPr wrap="none" anchor="ctr"/>
            <a:lstStyle/>
            <a:p>
              <a:endParaRPr lang="en-US"/>
            </a:p>
          </p:txBody>
        </p:sp>
        <p:sp>
          <p:nvSpPr>
            <p:cNvPr id="81931" name="Text Box 9"/>
            <p:cNvSpPr txBox="1">
              <a:spLocks noChangeArrowheads="1"/>
            </p:cNvSpPr>
            <p:nvPr/>
          </p:nvSpPr>
          <p:spPr bwMode="auto">
            <a:xfrm>
              <a:off x="3336" y="3258"/>
              <a:ext cx="1884" cy="125"/>
            </a:xfrm>
            <a:prstGeom prst="rect">
              <a:avLst/>
            </a:prstGeom>
            <a:noFill/>
            <a:ln w="12700">
              <a:noFill/>
              <a:miter lim="800000"/>
              <a:headEnd/>
              <a:tailEnd/>
            </a:ln>
          </p:spPr>
          <p:txBody>
            <a:bodyPr>
              <a:spAutoFit/>
            </a:bodyPr>
            <a:lstStyle/>
            <a:p>
              <a:pPr algn="l">
                <a:spcBef>
                  <a:spcPct val="50000"/>
                </a:spcBef>
              </a:pPr>
              <a:r>
                <a:rPr lang="en-US" sz="700"/>
                <a:t>Values which are less than or equal to the 10th percentile</a:t>
              </a:r>
            </a:p>
          </p:txBody>
        </p:sp>
        <p:sp>
          <p:nvSpPr>
            <p:cNvPr id="81932" name="Rectangle 10"/>
            <p:cNvSpPr>
              <a:spLocks noChangeArrowheads="1"/>
            </p:cNvSpPr>
            <p:nvPr/>
          </p:nvSpPr>
          <p:spPr bwMode="auto">
            <a:xfrm>
              <a:off x="3200" y="3386"/>
              <a:ext cx="112" cy="56"/>
            </a:xfrm>
            <a:prstGeom prst="rect">
              <a:avLst/>
            </a:prstGeom>
            <a:solidFill>
              <a:srgbClr val="CCFFFF"/>
            </a:solidFill>
            <a:ln w="12700">
              <a:solidFill>
                <a:schemeClr val="tx1"/>
              </a:solidFill>
              <a:miter lim="800000"/>
              <a:headEnd/>
              <a:tailEnd/>
            </a:ln>
          </p:spPr>
          <p:txBody>
            <a:bodyPr wrap="none" anchor="ctr"/>
            <a:lstStyle/>
            <a:p>
              <a:endParaRPr lang="en-US"/>
            </a:p>
          </p:txBody>
        </p:sp>
        <p:sp>
          <p:nvSpPr>
            <p:cNvPr id="81933" name="Text Box 11"/>
            <p:cNvSpPr txBox="1">
              <a:spLocks noChangeArrowheads="1"/>
            </p:cNvSpPr>
            <p:nvPr/>
          </p:nvSpPr>
          <p:spPr bwMode="auto">
            <a:xfrm>
              <a:off x="3336" y="3348"/>
              <a:ext cx="1884" cy="125"/>
            </a:xfrm>
            <a:prstGeom prst="rect">
              <a:avLst/>
            </a:prstGeom>
            <a:noFill/>
            <a:ln w="12700">
              <a:noFill/>
              <a:miter lim="800000"/>
              <a:headEnd/>
              <a:tailEnd/>
            </a:ln>
          </p:spPr>
          <p:txBody>
            <a:bodyPr>
              <a:spAutoFit/>
            </a:bodyPr>
            <a:lstStyle/>
            <a:p>
              <a:pPr algn="l">
                <a:spcBef>
                  <a:spcPct val="50000"/>
                </a:spcBef>
              </a:pPr>
              <a:r>
                <a:rPr lang="en-US" sz="700"/>
                <a:t>Values which are greater than or equal to the 90th percentile</a:t>
              </a:r>
            </a:p>
          </p:txBody>
        </p:sp>
      </p:grpSp>
      <p:sp>
        <p:nvSpPr>
          <p:cNvPr id="81929" name="Text Box 12"/>
          <p:cNvSpPr txBox="1">
            <a:spLocks noChangeArrowheads="1"/>
          </p:cNvSpPr>
          <p:nvPr>
            <p:custDataLst>
              <p:tags r:id="rId4"/>
            </p:custDataLst>
          </p:nvPr>
        </p:nvSpPr>
        <p:spPr bwMode="auto">
          <a:xfrm>
            <a:off x="977900" y="5370513"/>
            <a:ext cx="3414713" cy="319087"/>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The yellow trend line is the fitted line for the regression.</a:t>
            </a:r>
          </a:p>
          <a:p>
            <a:pPr marL="342900" indent="-342900" algn="l">
              <a:tabLst>
                <a:tab pos="342900" algn="l"/>
              </a:tabLst>
            </a:pPr>
            <a:r>
              <a:rPr lang="en-US" sz="700"/>
              <a:t>(1)	Sovereign credit rating is expressed as a number ranging from 18 (“AAA”) to 1 (“CCC”).</a:t>
            </a:r>
          </a:p>
        </p:txBody>
      </p:sp>
    </p:spTree>
    <p:custDataLst>
      <p:tags r:id="rId1"/>
    </p:custData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2"/>
          <p:cNvSpPr>
            <a:spLocks noGrp="1"/>
          </p:cNvSpPr>
          <p:nvPr>
            <p:ph type="sldNum" sz="quarter" idx="10"/>
          </p:nvPr>
        </p:nvSpPr>
        <p:spPr>
          <a:noFill/>
        </p:spPr>
        <p:txBody>
          <a:bodyPr/>
          <a:lstStyle/>
          <a:p>
            <a:pPr defTabSz="950913"/>
            <a:fld id="{C0F234E9-58E2-43D3-94DB-13136C128464}" type="slidenum">
              <a:rPr smtClean="0"/>
              <a:pPr defTabSz="950913"/>
              <a:t>77</a:t>
            </a:fld>
            <a:endParaRPr lang="en-US" smtClean="0"/>
          </a:p>
        </p:txBody>
      </p:sp>
      <p:pic>
        <p:nvPicPr>
          <p:cNvPr id="82947" name="Picture 2"/>
          <p:cNvPicPr>
            <a:picLocks noChangeAspect="1" noChangeArrowheads="1"/>
          </p:cNvPicPr>
          <p:nvPr/>
        </p:nvPicPr>
        <p:blipFill>
          <a:blip r:embed="rId9" cstate="print"/>
          <a:srcRect/>
          <a:stretch>
            <a:fillRect/>
          </a:stretch>
        </p:blipFill>
        <p:spPr bwMode="auto">
          <a:xfrm>
            <a:off x="4570413" y="1549400"/>
            <a:ext cx="4022725" cy="3514725"/>
          </a:xfrm>
          <a:prstGeom prst="rect">
            <a:avLst/>
          </a:prstGeom>
          <a:noFill/>
          <a:ln w="12700">
            <a:noFill/>
            <a:miter lim="800000"/>
            <a:headEnd/>
            <a:tailEnd/>
          </a:ln>
        </p:spPr>
      </p:pic>
      <p:pic>
        <p:nvPicPr>
          <p:cNvPr id="82948" name="Picture 3"/>
          <p:cNvPicPr>
            <a:picLocks noChangeAspect="1" noChangeArrowheads="1"/>
          </p:cNvPicPr>
          <p:nvPr>
            <p:custDataLst>
              <p:tags r:id="rId2"/>
            </p:custDataLst>
          </p:nvPr>
        </p:nvPicPr>
        <p:blipFill>
          <a:blip r:embed="rId10" cstate="print"/>
          <a:srcRect/>
          <a:stretch>
            <a:fillRect/>
          </a:stretch>
        </p:blipFill>
        <p:spPr bwMode="auto">
          <a:xfrm>
            <a:off x="396875" y="1946275"/>
            <a:ext cx="4081463" cy="3538538"/>
          </a:xfrm>
          <a:prstGeom prst="rect">
            <a:avLst/>
          </a:prstGeom>
          <a:noFill/>
          <a:ln w="12700">
            <a:noFill/>
            <a:miter lim="800000"/>
            <a:headEnd/>
            <a:tailEnd/>
          </a:ln>
        </p:spPr>
      </p:pic>
      <p:sp>
        <p:nvSpPr>
          <p:cNvPr id="82949" name="MASTER_ITEMTitle"/>
          <p:cNvSpPr>
            <a:spLocks noGrp="1" noChangeArrowheads="1"/>
          </p:cNvSpPr>
          <p:nvPr>
            <p:ph type="title"/>
            <p:custDataLst>
              <p:tags r:id="rId3"/>
            </p:custDataLst>
          </p:nvPr>
        </p:nvSpPr>
        <p:spPr>
          <a:xfrm>
            <a:off x="455613" y="44450"/>
            <a:ext cx="7108825" cy="822325"/>
          </a:xfrm>
        </p:spPr>
        <p:txBody>
          <a:bodyPr/>
          <a:lstStyle/>
          <a:p>
            <a:pPr eaLnBrk="1" hangingPunct="1"/>
            <a:r>
              <a:rPr lang="en-US" smtClean="0"/>
              <a:t>Current Spreads vs. Index of Economic Freedom</a:t>
            </a:r>
          </a:p>
        </p:txBody>
      </p:sp>
      <p:sp>
        <p:nvSpPr>
          <p:cNvPr id="82950" name="MessageStatement"/>
          <p:cNvSpPr>
            <a:spLocks noChangeArrowheads="1"/>
          </p:cNvSpPr>
          <p:nvPr>
            <p:custDataLst>
              <p:tags r:id="rId4"/>
            </p:custDataLst>
          </p:nvPr>
        </p:nvSpPr>
        <p:spPr bwMode="gray">
          <a:xfrm>
            <a:off x="688975" y="5759450"/>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There is a statistical relationship between countries’ Index of Economic Freedom and their bond spreads.</a:t>
            </a:r>
          </a:p>
        </p:txBody>
      </p:sp>
      <p:sp>
        <p:nvSpPr>
          <p:cNvPr id="82951" name="Text Box 6"/>
          <p:cNvSpPr txBox="1">
            <a:spLocks noChangeArrowheads="1"/>
          </p:cNvSpPr>
          <p:nvPr/>
        </p:nvSpPr>
        <p:spPr bwMode="auto">
          <a:xfrm>
            <a:off x="454025" y="1435100"/>
            <a:ext cx="4002088" cy="549275"/>
          </a:xfrm>
          <a:prstGeom prst="rect">
            <a:avLst/>
          </a:prstGeom>
          <a:noFill/>
          <a:ln w="12700">
            <a:noFill/>
            <a:miter lim="800000"/>
            <a:headEnd/>
            <a:tailEnd/>
          </a:ln>
        </p:spPr>
        <p:txBody>
          <a:bodyPr>
            <a:spAutoFit/>
          </a:bodyPr>
          <a:lstStyle/>
          <a:p>
            <a:pPr algn="l" defTabSz="292100">
              <a:tabLst>
                <a:tab pos="1028700" algn="l"/>
                <a:tab pos="1314450" algn="l"/>
              </a:tabLst>
            </a:pPr>
            <a:r>
              <a:rPr lang="en-US" sz="1000"/>
              <a:t>Spread (bps, ln scale)	=  7.20 – 0.04 x Index of Econ Freedom</a:t>
            </a:r>
            <a:r>
              <a:rPr lang="en-US" sz="1000" baseline="30000"/>
              <a:t>(1)</a:t>
            </a:r>
            <a:endParaRPr lang="en-US" sz="1000"/>
          </a:p>
          <a:p>
            <a:pPr algn="l" defTabSz="292100">
              <a:tabLst>
                <a:tab pos="1028700" algn="l"/>
                <a:tab pos="1314450" algn="l"/>
              </a:tabLst>
            </a:pPr>
            <a:endParaRPr lang="en-US" sz="1000"/>
          </a:p>
          <a:p>
            <a:pPr algn="l" defTabSz="292100">
              <a:tabLst>
                <a:tab pos="1028700" algn="l"/>
                <a:tab pos="1314450" algn="l"/>
              </a:tabLst>
            </a:pPr>
            <a:r>
              <a:rPr lang="en-US" sz="1000"/>
              <a:t>R-Squared		=	30%</a:t>
            </a:r>
          </a:p>
        </p:txBody>
      </p:sp>
      <p:grpSp>
        <p:nvGrpSpPr>
          <p:cNvPr id="2" name="Group 7"/>
          <p:cNvGrpSpPr>
            <a:grpSpLocks/>
          </p:cNvGrpSpPr>
          <p:nvPr/>
        </p:nvGrpSpPr>
        <p:grpSpPr bwMode="auto">
          <a:xfrm>
            <a:off x="4638675" y="5143500"/>
            <a:ext cx="3206750" cy="341313"/>
            <a:chOff x="3200" y="3258"/>
            <a:chExt cx="2020" cy="215"/>
          </a:xfrm>
        </p:grpSpPr>
        <p:sp>
          <p:nvSpPr>
            <p:cNvPr id="82955" name="Rectangle 8"/>
            <p:cNvSpPr>
              <a:spLocks noChangeArrowheads="1"/>
            </p:cNvSpPr>
            <p:nvPr/>
          </p:nvSpPr>
          <p:spPr bwMode="auto">
            <a:xfrm>
              <a:off x="3200" y="3288"/>
              <a:ext cx="112" cy="56"/>
            </a:xfrm>
            <a:prstGeom prst="rect">
              <a:avLst/>
            </a:prstGeom>
            <a:solidFill>
              <a:srgbClr val="FFCC99"/>
            </a:solidFill>
            <a:ln w="12700">
              <a:solidFill>
                <a:schemeClr val="tx1"/>
              </a:solidFill>
              <a:miter lim="800000"/>
              <a:headEnd/>
              <a:tailEnd/>
            </a:ln>
          </p:spPr>
          <p:txBody>
            <a:bodyPr wrap="none" anchor="ctr"/>
            <a:lstStyle/>
            <a:p>
              <a:endParaRPr lang="en-US"/>
            </a:p>
          </p:txBody>
        </p:sp>
        <p:sp>
          <p:nvSpPr>
            <p:cNvPr id="82956" name="Text Box 9"/>
            <p:cNvSpPr txBox="1">
              <a:spLocks noChangeArrowheads="1"/>
            </p:cNvSpPr>
            <p:nvPr/>
          </p:nvSpPr>
          <p:spPr bwMode="auto">
            <a:xfrm>
              <a:off x="3336" y="3258"/>
              <a:ext cx="1884" cy="125"/>
            </a:xfrm>
            <a:prstGeom prst="rect">
              <a:avLst/>
            </a:prstGeom>
            <a:noFill/>
            <a:ln w="12700">
              <a:noFill/>
              <a:miter lim="800000"/>
              <a:headEnd/>
              <a:tailEnd/>
            </a:ln>
          </p:spPr>
          <p:txBody>
            <a:bodyPr>
              <a:spAutoFit/>
            </a:bodyPr>
            <a:lstStyle/>
            <a:p>
              <a:pPr algn="l">
                <a:spcBef>
                  <a:spcPct val="50000"/>
                </a:spcBef>
              </a:pPr>
              <a:r>
                <a:rPr lang="en-US" sz="700"/>
                <a:t>Values which are less than or equal to the 10th percentile</a:t>
              </a:r>
            </a:p>
          </p:txBody>
        </p:sp>
        <p:sp>
          <p:nvSpPr>
            <p:cNvPr id="82957" name="Rectangle 10"/>
            <p:cNvSpPr>
              <a:spLocks noChangeArrowheads="1"/>
            </p:cNvSpPr>
            <p:nvPr/>
          </p:nvSpPr>
          <p:spPr bwMode="auto">
            <a:xfrm>
              <a:off x="3200" y="3386"/>
              <a:ext cx="112" cy="56"/>
            </a:xfrm>
            <a:prstGeom prst="rect">
              <a:avLst/>
            </a:prstGeom>
            <a:solidFill>
              <a:srgbClr val="CCFFFF"/>
            </a:solidFill>
            <a:ln w="12700">
              <a:solidFill>
                <a:schemeClr val="tx1"/>
              </a:solidFill>
              <a:miter lim="800000"/>
              <a:headEnd/>
              <a:tailEnd/>
            </a:ln>
          </p:spPr>
          <p:txBody>
            <a:bodyPr wrap="none" anchor="ctr"/>
            <a:lstStyle/>
            <a:p>
              <a:endParaRPr lang="en-US"/>
            </a:p>
          </p:txBody>
        </p:sp>
        <p:sp>
          <p:nvSpPr>
            <p:cNvPr id="82958" name="Text Box 11"/>
            <p:cNvSpPr txBox="1">
              <a:spLocks noChangeArrowheads="1"/>
            </p:cNvSpPr>
            <p:nvPr/>
          </p:nvSpPr>
          <p:spPr bwMode="auto">
            <a:xfrm>
              <a:off x="3336" y="3348"/>
              <a:ext cx="1884" cy="125"/>
            </a:xfrm>
            <a:prstGeom prst="rect">
              <a:avLst/>
            </a:prstGeom>
            <a:noFill/>
            <a:ln w="12700">
              <a:noFill/>
              <a:miter lim="800000"/>
              <a:headEnd/>
              <a:tailEnd/>
            </a:ln>
          </p:spPr>
          <p:txBody>
            <a:bodyPr>
              <a:spAutoFit/>
            </a:bodyPr>
            <a:lstStyle/>
            <a:p>
              <a:pPr algn="l">
                <a:spcBef>
                  <a:spcPct val="50000"/>
                </a:spcBef>
              </a:pPr>
              <a:r>
                <a:rPr lang="en-US" sz="700"/>
                <a:t>Values which are greater than or equal to the 90th percentile</a:t>
              </a:r>
            </a:p>
          </p:txBody>
        </p:sp>
      </p:grpSp>
      <p:sp>
        <p:nvSpPr>
          <p:cNvPr id="82953" name="Text Box 12"/>
          <p:cNvSpPr txBox="1">
            <a:spLocks noChangeArrowheads="1"/>
          </p:cNvSpPr>
          <p:nvPr>
            <p:custDataLst>
              <p:tags r:id="rId5"/>
            </p:custDataLst>
          </p:nvPr>
        </p:nvSpPr>
        <p:spPr bwMode="auto">
          <a:xfrm>
            <a:off x="2187575" y="6389688"/>
            <a:ext cx="6538913" cy="107950"/>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Index of Economic Freedom is jointly published by Heritage Foundation and the Wall Street Journal.  Spread data are vs. US Treasury.</a:t>
            </a:r>
          </a:p>
        </p:txBody>
      </p:sp>
      <p:sp>
        <p:nvSpPr>
          <p:cNvPr id="82954" name="Text Box 13"/>
          <p:cNvSpPr txBox="1">
            <a:spLocks noChangeArrowheads="1"/>
          </p:cNvSpPr>
          <p:nvPr>
            <p:custDataLst>
              <p:tags r:id="rId6"/>
            </p:custDataLst>
          </p:nvPr>
        </p:nvSpPr>
        <p:spPr bwMode="auto">
          <a:xfrm>
            <a:off x="977900" y="5370513"/>
            <a:ext cx="3414713" cy="319087"/>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The yellow trend line is the fitted line for the regression.</a:t>
            </a:r>
          </a:p>
          <a:p>
            <a:pPr marL="342900" indent="-342900" algn="l">
              <a:tabLst>
                <a:tab pos="342900" algn="l"/>
              </a:tabLst>
            </a:pPr>
            <a:r>
              <a:rPr lang="en-US" sz="700"/>
              <a:t>(1)	Index of Economic Freedom is expressed as a number ranging from 0 to 100, where 100 represents the maximum freedom.</a:t>
            </a:r>
          </a:p>
        </p:txBody>
      </p:sp>
    </p:spTree>
    <p:custDataLst>
      <p:tags r:id="rId1"/>
    </p:custData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2"/>
          <p:cNvSpPr>
            <a:spLocks noGrp="1"/>
          </p:cNvSpPr>
          <p:nvPr>
            <p:ph type="sldNum" sz="quarter" idx="10"/>
          </p:nvPr>
        </p:nvSpPr>
        <p:spPr>
          <a:noFill/>
        </p:spPr>
        <p:txBody>
          <a:bodyPr/>
          <a:lstStyle/>
          <a:p>
            <a:pPr defTabSz="950913"/>
            <a:fld id="{CFC1EED4-B410-49B8-BEAC-5F4A21A9D192}" type="slidenum">
              <a:rPr smtClean="0"/>
              <a:pPr defTabSz="950913"/>
              <a:t>78</a:t>
            </a:fld>
            <a:endParaRPr lang="en-US" smtClean="0"/>
          </a:p>
        </p:txBody>
      </p:sp>
      <p:pic>
        <p:nvPicPr>
          <p:cNvPr id="83971" name="Picture 2"/>
          <p:cNvPicPr>
            <a:picLocks noChangeAspect="1" noChangeArrowheads="1"/>
          </p:cNvPicPr>
          <p:nvPr/>
        </p:nvPicPr>
        <p:blipFill>
          <a:blip r:embed="rId7" cstate="print"/>
          <a:srcRect/>
          <a:stretch>
            <a:fillRect/>
          </a:stretch>
        </p:blipFill>
        <p:spPr bwMode="auto">
          <a:xfrm>
            <a:off x="1143000" y="2058988"/>
            <a:ext cx="6376988" cy="3630612"/>
          </a:xfrm>
          <a:prstGeom prst="rect">
            <a:avLst/>
          </a:prstGeom>
          <a:noFill/>
          <a:ln w="12700">
            <a:noFill/>
            <a:miter lim="800000"/>
            <a:headEnd/>
            <a:tailEnd/>
          </a:ln>
        </p:spPr>
      </p:pic>
      <p:sp>
        <p:nvSpPr>
          <p:cNvPr id="83972" name="MASTER_ITEMTitle"/>
          <p:cNvSpPr>
            <a:spLocks noGrp="1" noChangeArrowheads="1"/>
          </p:cNvSpPr>
          <p:nvPr>
            <p:ph type="title"/>
            <p:custDataLst>
              <p:tags r:id="rId2"/>
            </p:custDataLst>
          </p:nvPr>
        </p:nvSpPr>
        <p:spPr>
          <a:xfrm>
            <a:off x="473075" y="44450"/>
            <a:ext cx="6399213" cy="822325"/>
          </a:xfrm>
        </p:spPr>
        <p:txBody>
          <a:bodyPr/>
          <a:lstStyle/>
          <a:p>
            <a:pPr eaLnBrk="1" hangingPunct="1"/>
            <a:r>
              <a:rPr lang="en-US" smtClean="0"/>
              <a:t>Statistical Determinants of Political Risk</a:t>
            </a:r>
          </a:p>
        </p:txBody>
      </p:sp>
      <p:sp>
        <p:nvSpPr>
          <p:cNvPr id="83973" name="MessageStatement"/>
          <p:cNvSpPr>
            <a:spLocks noChangeArrowheads="1"/>
          </p:cNvSpPr>
          <p:nvPr>
            <p:custDataLst>
              <p:tags r:id="rId3"/>
            </p:custDataLst>
          </p:nvPr>
        </p:nvSpPr>
        <p:spPr bwMode="gray">
          <a:xfrm>
            <a:off x="688975" y="5791200"/>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A country’s Index of Economic Freedom and credit rating are strong statistical drivers of our  political risk premium estimates.</a:t>
            </a:r>
          </a:p>
        </p:txBody>
      </p:sp>
      <p:sp>
        <p:nvSpPr>
          <p:cNvPr id="83974" name="Rectangle 5"/>
          <p:cNvSpPr>
            <a:spLocks noChangeArrowheads="1"/>
          </p:cNvSpPr>
          <p:nvPr/>
        </p:nvSpPr>
        <p:spPr bwMode="auto">
          <a:xfrm>
            <a:off x="1541463" y="5613400"/>
            <a:ext cx="6176962" cy="106363"/>
          </a:xfrm>
          <a:prstGeom prst="rect">
            <a:avLst/>
          </a:prstGeom>
          <a:noFill/>
          <a:ln w="9525">
            <a:noFill/>
            <a:miter lim="800000"/>
            <a:headEnd/>
            <a:tailEnd/>
          </a:ln>
        </p:spPr>
        <p:txBody>
          <a:bodyPr lIns="0" tIns="0" rIns="0" bIns="0">
            <a:spAutoFit/>
          </a:bodyPr>
          <a:lstStyle/>
          <a:p>
            <a:pPr marL="204788" indent="-204788" algn="l" defTabSz="820738" eaLnBrk="0" hangingPunct="0"/>
            <a:r>
              <a:rPr lang="en-US" sz="700"/>
              <a:t>Note:  The yellow trend line is the fitted line for the regression.  Analysis based on February 2007 data.</a:t>
            </a:r>
          </a:p>
        </p:txBody>
      </p:sp>
      <p:sp>
        <p:nvSpPr>
          <p:cNvPr id="83975" name="Text Box 6"/>
          <p:cNvSpPr txBox="1">
            <a:spLocks noChangeArrowheads="1"/>
          </p:cNvSpPr>
          <p:nvPr/>
        </p:nvSpPr>
        <p:spPr bwMode="auto">
          <a:xfrm>
            <a:off x="2201863" y="1974850"/>
            <a:ext cx="5013325" cy="822325"/>
          </a:xfrm>
          <a:prstGeom prst="rect">
            <a:avLst/>
          </a:prstGeom>
          <a:noFill/>
          <a:ln w="12700">
            <a:noFill/>
            <a:miter lim="800000"/>
            <a:headEnd/>
            <a:tailEnd/>
          </a:ln>
        </p:spPr>
        <p:txBody>
          <a:bodyPr>
            <a:spAutoFit/>
          </a:bodyPr>
          <a:lstStyle/>
          <a:p>
            <a:pPr algn="l" defTabSz="292100">
              <a:tabLst>
                <a:tab pos="800100" algn="l"/>
                <a:tab pos="1028700" algn="l"/>
              </a:tabLst>
            </a:pPr>
            <a:r>
              <a:rPr lang="en-US" sz="1200"/>
              <a:t>PRP (ln scale)</a:t>
            </a:r>
            <a:r>
              <a:rPr lang="en-US" sz="1200" baseline="30000"/>
              <a:t>	</a:t>
            </a:r>
            <a:r>
              <a:rPr lang="en-US" sz="1200"/>
              <a:t>=	  5.824 – 0.008 x Index – 0.164 x Credit Rating</a:t>
            </a:r>
          </a:p>
          <a:p>
            <a:pPr algn="l" defTabSz="292100">
              <a:tabLst>
                <a:tab pos="800100" algn="l"/>
                <a:tab pos="1028700" algn="l"/>
              </a:tabLst>
            </a:pPr>
            <a:r>
              <a:rPr lang="en-US" sz="1200"/>
              <a:t>			</a:t>
            </a:r>
            <a:r>
              <a:rPr lang="en-US" sz="1200" i="1"/>
              <a:t>(0.337)  (0.007)              (0.016)</a:t>
            </a:r>
          </a:p>
          <a:p>
            <a:pPr algn="l" defTabSz="292100">
              <a:tabLst>
                <a:tab pos="800100" algn="l"/>
                <a:tab pos="1028700" algn="l"/>
              </a:tabLst>
            </a:pPr>
            <a:endParaRPr lang="en-US" sz="1200"/>
          </a:p>
          <a:p>
            <a:pPr algn="l" defTabSz="292100">
              <a:tabLst>
                <a:tab pos="800100" algn="l"/>
                <a:tab pos="1028700" algn="l"/>
              </a:tabLst>
            </a:pPr>
            <a:r>
              <a:rPr lang="en-US" sz="1200"/>
              <a:t>R-Squared		=	85%</a:t>
            </a:r>
          </a:p>
        </p:txBody>
      </p:sp>
      <p:sp>
        <p:nvSpPr>
          <p:cNvPr id="83976" name="MASTER_ITEMText1"/>
          <p:cNvSpPr>
            <a:spLocks noChangeArrowheads="1"/>
          </p:cNvSpPr>
          <p:nvPr>
            <p:custDataLst>
              <p:tags r:id="rId4"/>
            </p:custDataLst>
          </p:nvPr>
        </p:nvSpPr>
        <p:spPr bwMode="auto">
          <a:xfrm>
            <a:off x="739775" y="1101725"/>
            <a:ext cx="7715250" cy="4349750"/>
          </a:xfrm>
          <a:prstGeom prst="rect">
            <a:avLst/>
          </a:prstGeom>
          <a:noFill/>
          <a:ln w="9525">
            <a:noFill/>
            <a:miter lim="800000"/>
            <a:headEnd/>
            <a:tailEnd/>
          </a:ln>
        </p:spPr>
        <p:txBody>
          <a:bodyPr lIns="0" tIns="0" rIns="0" bIns="0"/>
          <a:lstStyle/>
          <a:p>
            <a:pPr marL="228600" lvl="2" indent="-225425" algn="l" eaLnBrk="0" hangingPunct="0">
              <a:spcBef>
                <a:spcPct val="50000"/>
              </a:spcBef>
              <a:buClr>
                <a:schemeClr val="accent1"/>
              </a:buClr>
              <a:buSzPct val="85000"/>
              <a:buFont typeface="Wingdings 3" pitchFamily="18" charset="2"/>
              <a:buChar char=""/>
            </a:pPr>
            <a:r>
              <a:rPr lang="en-US"/>
              <a:t>A country’s Index of Economic Freedom and credit rating are strong statistical drivers of our political risk premium estimates</a:t>
            </a:r>
          </a:p>
          <a:p>
            <a:pPr marL="457200" lvl="3" indent="-227013" algn="l" eaLnBrk="0" hangingPunct="0">
              <a:spcBef>
                <a:spcPct val="35000"/>
              </a:spcBef>
              <a:buClr>
                <a:schemeClr val="accent1"/>
              </a:buClr>
              <a:buSzPct val="110000"/>
              <a:buFont typeface="Wingdings" pitchFamily="2" charset="2"/>
              <a:buChar char="§"/>
            </a:pPr>
            <a:r>
              <a:rPr lang="en-US"/>
              <a:t>Countries with more economic freedom and higher ratings have lower political risk</a:t>
            </a:r>
          </a:p>
        </p:txBody>
      </p:sp>
    </p:spTree>
    <p:custDataLst>
      <p:tags r:id="rId1"/>
    </p:custData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ctrTitle"/>
          </p:nvPr>
        </p:nvSpPr>
        <p:spPr>
          <a:xfrm>
            <a:off x="4775200" y="2641600"/>
            <a:ext cx="3921125" cy="1443038"/>
          </a:xfrm>
        </p:spPr>
        <p:txBody>
          <a:bodyPr/>
          <a:lstStyle/>
          <a:p>
            <a:r>
              <a:rPr lang="en-US" sz="2800" b="0" smtClean="0"/>
              <a:t>Conglomerate Discounts</a:t>
            </a:r>
          </a:p>
        </p:txBody>
      </p:sp>
      <p:sp>
        <p:nvSpPr>
          <p:cNvPr id="84995" name="Slide Number Placeholder 2"/>
          <p:cNvSpPr>
            <a:spLocks noGrp="1"/>
          </p:cNvSpPr>
          <p:nvPr>
            <p:ph type="sldNum" sz="quarter" idx="10"/>
          </p:nvPr>
        </p:nvSpPr>
        <p:spPr>
          <a:noFill/>
        </p:spPr>
        <p:txBody>
          <a:bodyPr/>
          <a:lstStyle/>
          <a:p>
            <a:fld id="{35DB5EFC-49EB-46EA-BFA2-5CA56A795C0B}" type="slidenum">
              <a:rPr smtClean="0"/>
              <a:pPr/>
              <a:t>79</a:t>
            </a:fld>
            <a:endParaRPr lang="en-US"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3"/>
          <p:cNvSpPr>
            <a:spLocks noGrp="1"/>
          </p:cNvSpPr>
          <p:nvPr>
            <p:ph type="sldNum" sz="quarter" idx="10"/>
          </p:nvPr>
        </p:nvSpPr>
        <p:spPr>
          <a:noFill/>
        </p:spPr>
        <p:txBody>
          <a:bodyPr/>
          <a:lstStyle/>
          <a:p>
            <a:pPr defTabSz="950913"/>
            <a:fld id="{00DAB80C-5CEA-4817-9D98-E100301EBD61}" type="slidenum">
              <a:rPr smtClean="0"/>
              <a:pPr defTabSz="950913"/>
              <a:t>80</a:t>
            </a:fld>
            <a:endParaRPr lang="en-US" smtClean="0"/>
          </a:p>
        </p:txBody>
      </p:sp>
      <p:sp>
        <p:nvSpPr>
          <p:cNvPr id="86019" name="MASTER_ITEMTitle"/>
          <p:cNvSpPr>
            <a:spLocks noGrp="1" noChangeArrowheads="1"/>
          </p:cNvSpPr>
          <p:nvPr>
            <p:ph type="title"/>
            <p:custDataLst>
              <p:tags r:id="rId2"/>
            </p:custDataLst>
          </p:nvPr>
        </p:nvSpPr>
        <p:spPr>
          <a:xfrm>
            <a:off x="473075" y="36513"/>
            <a:ext cx="6902450" cy="822325"/>
          </a:xfrm>
        </p:spPr>
        <p:txBody>
          <a:bodyPr/>
          <a:lstStyle/>
          <a:p>
            <a:pPr eaLnBrk="1" hangingPunct="1"/>
            <a:r>
              <a:rPr lang="en-US" smtClean="0"/>
              <a:t>Why Conglomerate?</a:t>
            </a:r>
          </a:p>
        </p:txBody>
      </p:sp>
      <p:sp>
        <p:nvSpPr>
          <p:cNvPr id="86020" name="MessageStatement"/>
          <p:cNvSpPr>
            <a:spLocks noChangeArrowheads="1"/>
          </p:cNvSpPr>
          <p:nvPr>
            <p:custDataLst>
              <p:tags r:id="rId3"/>
            </p:custDataLst>
          </p:nvPr>
        </p:nvSpPr>
        <p:spPr bwMode="gray">
          <a:xfrm>
            <a:off x="688975" y="5410200"/>
            <a:ext cx="7616825"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Theoretical reasoning alone cannot predict whether conglomerates create or destroy value. The question needs to be settled empirically.</a:t>
            </a:r>
          </a:p>
        </p:txBody>
      </p:sp>
      <p:grpSp>
        <p:nvGrpSpPr>
          <p:cNvPr id="2" name="Group 4"/>
          <p:cNvGrpSpPr>
            <a:grpSpLocks/>
          </p:cNvGrpSpPr>
          <p:nvPr/>
        </p:nvGrpSpPr>
        <p:grpSpPr bwMode="auto">
          <a:xfrm rot="300000">
            <a:off x="2078038" y="1184275"/>
            <a:ext cx="1949450" cy="658813"/>
            <a:chOff x="1117" y="193"/>
            <a:chExt cx="1131" cy="309"/>
          </a:xfrm>
        </p:grpSpPr>
        <p:sp>
          <p:nvSpPr>
            <p:cNvPr id="86104" name="Freeform 5"/>
            <p:cNvSpPr>
              <a:spLocks/>
            </p:cNvSpPr>
            <p:nvPr/>
          </p:nvSpPr>
          <p:spPr bwMode="blackWhite">
            <a:xfrm rot="-1045845">
              <a:off x="1117" y="355"/>
              <a:ext cx="77" cy="67"/>
            </a:xfrm>
            <a:custGeom>
              <a:avLst/>
              <a:gdLst>
                <a:gd name="T0" fmla="*/ 7 w 248"/>
                <a:gd name="T1" fmla="*/ 4 h 202"/>
                <a:gd name="T2" fmla="*/ 7 w 248"/>
                <a:gd name="T3" fmla="*/ 2 h 202"/>
                <a:gd name="T4" fmla="*/ 7 w 248"/>
                <a:gd name="T5" fmla="*/ 1 h 202"/>
                <a:gd name="T6" fmla="*/ 7 w 248"/>
                <a:gd name="T7" fmla="*/ 1 h 202"/>
                <a:gd name="T8" fmla="*/ 6 w 248"/>
                <a:gd name="T9" fmla="*/ 0 h 202"/>
                <a:gd name="T10" fmla="*/ 5 w 248"/>
                <a:gd name="T11" fmla="*/ 0 h 202"/>
                <a:gd name="T12" fmla="*/ 5 w 248"/>
                <a:gd name="T13" fmla="*/ 0 h 202"/>
                <a:gd name="T14" fmla="*/ 4 w 248"/>
                <a:gd name="T15" fmla="*/ 0 h 202"/>
                <a:gd name="T16" fmla="*/ 4 w 248"/>
                <a:gd name="T17" fmla="*/ 1 h 202"/>
                <a:gd name="T18" fmla="*/ 2 w 248"/>
                <a:gd name="T19" fmla="*/ 1 h 202"/>
                <a:gd name="T20" fmla="*/ 2 w 248"/>
                <a:gd name="T21" fmla="*/ 1 h 202"/>
                <a:gd name="T22" fmla="*/ 1 w 248"/>
                <a:gd name="T23" fmla="*/ 1 h 202"/>
                <a:gd name="T24" fmla="*/ 0 w 248"/>
                <a:gd name="T25" fmla="*/ 1 h 202"/>
                <a:gd name="T26" fmla="*/ 0 w 248"/>
                <a:gd name="T27" fmla="*/ 2 h 202"/>
                <a:gd name="T28" fmla="*/ 0 w 248"/>
                <a:gd name="T29" fmla="*/ 3 h 202"/>
                <a:gd name="T30" fmla="*/ 1 w 248"/>
                <a:gd name="T31" fmla="*/ 4 h 202"/>
                <a:gd name="T32" fmla="*/ 1 w 248"/>
                <a:gd name="T33" fmla="*/ 5 h 202"/>
                <a:gd name="T34" fmla="*/ 2 w 248"/>
                <a:gd name="T35" fmla="*/ 5 h 202"/>
                <a:gd name="T36" fmla="*/ 3 w 248"/>
                <a:gd name="T37" fmla="*/ 7 h 202"/>
                <a:gd name="T38" fmla="*/ 4 w 248"/>
                <a:gd name="T39" fmla="*/ 7 h 202"/>
                <a:gd name="T40" fmla="*/ 5 w 248"/>
                <a:gd name="T41" fmla="*/ 7 h 202"/>
                <a:gd name="T42" fmla="*/ 6 w 248"/>
                <a:gd name="T43" fmla="*/ 7 h 202"/>
                <a:gd name="T44" fmla="*/ 6 w 248"/>
                <a:gd name="T45" fmla="*/ 7 h 202"/>
                <a:gd name="T46" fmla="*/ 7 w 248"/>
                <a:gd name="T47" fmla="*/ 6 h 202"/>
                <a:gd name="T48" fmla="*/ 7 w 248"/>
                <a:gd name="T49" fmla="*/ 4 h 20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8"/>
                <a:gd name="T76" fmla="*/ 0 h 202"/>
                <a:gd name="T77" fmla="*/ 248 w 248"/>
                <a:gd name="T78" fmla="*/ 202 h 20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8" h="202">
                  <a:moveTo>
                    <a:pt x="240" y="108"/>
                  </a:moveTo>
                  <a:lnTo>
                    <a:pt x="248" y="67"/>
                  </a:lnTo>
                  <a:lnTo>
                    <a:pt x="242" y="36"/>
                  </a:lnTo>
                  <a:lnTo>
                    <a:pt x="227" y="16"/>
                  </a:lnTo>
                  <a:lnTo>
                    <a:pt x="205" y="4"/>
                  </a:lnTo>
                  <a:lnTo>
                    <a:pt x="180" y="0"/>
                  </a:lnTo>
                  <a:lnTo>
                    <a:pt x="157" y="3"/>
                  </a:lnTo>
                  <a:lnTo>
                    <a:pt x="136" y="11"/>
                  </a:lnTo>
                  <a:lnTo>
                    <a:pt x="122" y="23"/>
                  </a:lnTo>
                  <a:lnTo>
                    <a:pt x="72" y="16"/>
                  </a:lnTo>
                  <a:lnTo>
                    <a:pt x="52" y="17"/>
                  </a:lnTo>
                  <a:lnTo>
                    <a:pt x="36" y="23"/>
                  </a:lnTo>
                  <a:lnTo>
                    <a:pt x="12" y="37"/>
                  </a:lnTo>
                  <a:lnTo>
                    <a:pt x="0" y="59"/>
                  </a:lnTo>
                  <a:lnTo>
                    <a:pt x="3" y="85"/>
                  </a:lnTo>
                  <a:lnTo>
                    <a:pt x="16" y="109"/>
                  </a:lnTo>
                  <a:lnTo>
                    <a:pt x="44" y="130"/>
                  </a:lnTo>
                  <a:lnTo>
                    <a:pt x="82" y="147"/>
                  </a:lnTo>
                  <a:lnTo>
                    <a:pt x="118" y="188"/>
                  </a:lnTo>
                  <a:lnTo>
                    <a:pt x="139" y="198"/>
                  </a:lnTo>
                  <a:lnTo>
                    <a:pt x="160" y="202"/>
                  </a:lnTo>
                  <a:lnTo>
                    <a:pt x="182" y="197"/>
                  </a:lnTo>
                  <a:lnTo>
                    <a:pt x="203" y="182"/>
                  </a:lnTo>
                  <a:lnTo>
                    <a:pt x="224" y="151"/>
                  </a:lnTo>
                  <a:lnTo>
                    <a:pt x="240" y="108"/>
                  </a:lnTo>
                  <a:close/>
                </a:path>
              </a:pathLst>
            </a:custGeom>
            <a:solidFill>
              <a:srgbClr val="ADADAD"/>
            </a:solidFill>
            <a:ln w="9525">
              <a:noFill/>
              <a:round/>
              <a:headEnd/>
              <a:tailEnd/>
            </a:ln>
          </p:spPr>
          <p:txBody>
            <a:bodyPr/>
            <a:lstStyle/>
            <a:p>
              <a:endParaRPr lang="en-US"/>
            </a:p>
          </p:txBody>
        </p:sp>
        <p:sp>
          <p:nvSpPr>
            <p:cNvPr id="86105" name="Freeform 6"/>
            <p:cNvSpPr>
              <a:spLocks/>
            </p:cNvSpPr>
            <p:nvPr/>
          </p:nvSpPr>
          <p:spPr bwMode="blackWhite">
            <a:xfrm rot="-1045845">
              <a:off x="1117" y="355"/>
              <a:ext cx="77" cy="67"/>
            </a:xfrm>
            <a:custGeom>
              <a:avLst/>
              <a:gdLst>
                <a:gd name="T0" fmla="*/ 7 w 248"/>
                <a:gd name="T1" fmla="*/ 4 h 202"/>
                <a:gd name="T2" fmla="*/ 7 w 248"/>
                <a:gd name="T3" fmla="*/ 2 h 202"/>
                <a:gd name="T4" fmla="*/ 7 w 248"/>
                <a:gd name="T5" fmla="*/ 1 h 202"/>
                <a:gd name="T6" fmla="*/ 7 w 248"/>
                <a:gd name="T7" fmla="*/ 1 h 202"/>
                <a:gd name="T8" fmla="*/ 6 w 248"/>
                <a:gd name="T9" fmla="*/ 0 h 202"/>
                <a:gd name="T10" fmla="*/ 5 w 248"/>
                <a:gd name="T11" fmla="*/ 0 h 202"/>
                <a:gd name="T12" fmla="*/ 5 w 248"/>
                <a:gd name="T13" fmla="*/ 0 h 202"/>
                <a:gd name="T14" fmla="*/ 4 w 248"/>
                <a:gd name="T15" fmla="*/ 0 h 202"/>
                <a:gd name="T16" fmla="*/ 4 w 248"/>
                <a:gd name="T17" fmla="*/ 1 h 202"/>
                <a:gd name="T18" fmla="*/ 2 w 248"/>
                <a:gd name="T19" fmla="*/ 1 h 202"/>
                <a:gd name="T20" fmla="*/ 2 w 248"/>
                <a:gd name="T21" fmla="*/ 1 h 202"/>
                <a:gd name="T22" fmla="*/ 1 w 248"/>
                <a:gd name="T23" fmla="*/ 1 h 202"/>
                <a:gd name="T24" fmla="*/ 0 w 248"/>
                <a:gd name="T25" fmla="*/ 1 h 202"/>
                <a:gd name="T26" fmla="*/ 0 w 248"/>
                <a:gd name="T27" fmla="*/ 2 h 202"/>
                <a:gd name="T28" fmla="*/ 0 w 248"/>
                <a:gd name="T29" fmla="*/ 3 h 202"/>
                <a:gd name="T30" fmla="*/ 1 w 248"/>
                <a:gd name="T31" fmla="*/ 4 h 202"/>
                <a:gd name="T32" fmla="*/ 1 w 248"/>
                <a:gd name="T33" fmla="*/ 5 h 202"/>
                <a:gd name="T34" fmla="*/ 2 w 248"/>
                <a:gd name="T35" fmla="*/ 5 h 202"/>
                <a:gd name="T36" fmla="*/ 3 w 248"/>
                <a:gd name="T37" fmla="*/ 7 h 202"/>
                <a:gd name="T38" fmla="*/ 4 w 248"/>
                <a:gd name="T39" fmla="*/ 7 h 202"/>
                <a:gd name="T40" fmla="*/ 5 w 248"/>
                <a:gd name="T41" fmla="*/ 7 h 202"/>
                <a:gd name="T42" fmla="*/ 6 w 248"/>
                <a:gd name="T43" fmla="*/ 7 h 202"/>
                <a:gd name="T44" fmla="*/ 6 w 248"/>
                <a:gd name="T45" fmla="*/ 7 h 202"/>
                <a:gd name="T46" fmla="*/ 7 w 248"/>
                <a:gd name="T47" fmla="*/ 6 h 202"/>
                <a:gd name="T48" fmla="*/ 7 w 248"/>
                <a:gd name="T49" fmla="*/ 4 h 202"/>
                <a:gd name="T50" fmla="*/ 7 w 248"/>
                <a:gd name="T51" fmla="*/ 4 h 20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8"/>
                <a:gd name="T79" fmla="*/ 0 h 202"/>
                <a:gd name="T80" fmla="*/ 248 w 248"/>
                <a:gd name="T81" fmla="*/ 202 h 20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8" h="202">
                  <a:moveTo>
                    <a:pt x="240" y="108"/>
                  </a:moveTo>
                  <a:lnTo>
                    <a:pt x="248" y="67"/>
                  </a:lnTo>
                  <a:lnTo>
                    <a:pt x="242" y="36"/>
                  </a:lnTo>
                  <a:lnTo>
                    <a:pt x="227" y="16"/>
                  </a:lnTo>
                  <a:lnTo>
                    <a:pt x="205" y="4"/>
                  </a:lnTo>
                  <a:lnTo>
                    <a:pt x="180" y="0"/>
                  </a:lnTo>
                  <a:lnTo>
                    <a:pt x="157" y="3"/>
                  </a:lnTo>
                  <a:lnTo>
                    <a:pt x="136" y="11"/>
                  </a:lnTo>
                  <a:lnTo>
                    <a:pt x="122" y="23"/>
                  </a:lnTo>
                  <a:lnTo>
                    <a:pt x="72" y="16"/>
                  </a:lnTo>
                  <a:lnTo>
                    <a:pt x="52" y="17"/>
                  </a:lnTo>
                  <a:lnTo>
                    <a:pt x="36" y="23"/>
                  </a:lnTo>
                  <a:lnTo>
                    <a:pt x="12" y="37"/>
                  </a:lnTo>
                  <a:lnTo>
                    <a:pt x="0" y="59"/>
                  </a:lnTo>
                  <a:lnTo>
                    <a:pt x="3" y="85"/>
                  </a:lnTo>
                  <a:lnTo>
                    <a:pt x="16" y="109"/>
                  </a:lnTo>
                  <a:lnTo>
                    <a:pt x="44" y="130"/>
                  </a:lnTo>
                  <a:lnTo>
                    <a:pt x="82" y="147"/>
                  </a:lnTo>
                  <a:lnTo>
                    <a:pt x="118" y="188"/>
                  </a:lnTo>
                  <a:lnTo>
                    <a:pt x="139" y="198"/>
                  </a:lnTo>
                  <a:lnTo>
                    <a:pt x="160" y="202"/>
                  </a:lnTo>
                  <a:lnTo>
                    <a:pt x="182" y="197"/>
                  </a:lnTo>
                  <a:lnTo>
                    <a:pt x="203" y="182"/>
                  </a:lnTo>
                  <a:lnTo>
                    <a:pt x="224" y="151"/>
                  </a:lnTo>
                  <a:lnTo>
                    <a:pt x="240" y="108"/>
                  </a:lnTo>
                </a:path>
              </a:pathLst>
            </a:custGeom>
            <a:solidFill>
              <a:srgbClr val="ADADAD"/>
            </a:solidFill>
            <a:ln w="6350">
              <a:solidFill>
                <a:srgbClr val="000000"/>
              </a:solidFill>
              <a:prstDash val="solid"/>
              <a:round/>
              <a:headEnd/>
              <a:tailEnd/>
            </a:ln>
          </p:spPr>
          <p:txBody>
            <a:bodyPr/>
            <a:lstStyle/>
            <a:p>
              <a:endParaRPr lang="en-US"/>
            </a:p>
          </p:txBody>
        </p:sp>
        <p:sp>
          <p:nvSpPr>
            <p:cNvPr id="86106" name="Freeform 7"/>
            <p:cNvSpPr>
              <a:spLocks/>
            </p:cNvSpPr>
            <p:nvPr/>
          </p:nvSpPr>
          <p:spPr bwMode="blackWhite">
            <a:xfrm rot="-1045845">
              <a:off x="1199" y="193"/>
              <a:ext cx="1048" cy="309"/>
            </a:xfrm>
            <a:custGeom>
              <a:avLst/>
              <a:gdLst>
                <a:gd name="T0" fmla="*/ 100 w 3401"/>
                <a:gd name="T1" fmla="*/ 26 h 932"/>
                <a:gd name="T2" fmla="*/ 97 w 3401"/>
                <a:gd name="T3" fmla="*/ 24 h 932"/>
                <a:gd name="T4" fmla="*/ 94 w 3401"/>
                <a:gd name="T5" fmla="*/ 22 h 932"/>
                <a:gd name="T6" fmla="*/ 89 w 3401"/>
                <a:gd name="T7" fmla="*/ 20 h 932"/>
                <a:gd name="T8" fmla="*/ 84 w 3401"/>
                <a:gd name="T9" fmla="*/ 18 h 932"/>
                <a:gd name="T10" fmla="*/ 78 w 3401"/>
                <a:gd name="T11" fmla="*/ 15 h 932"/>
                <a:gd name="T12" fmla="*/ 71 w 3401"/>
                <a:gd name="T13" fmla="*/ 13 h 932"/>
                <a:gd name="T14" fmla="*/ 65 w 3401"/>
                <a:gd name="T15" fmla="*/ 12 h 932"/>
                <a:gd name="T16" fmla="*/ 62 w 3401"/>
                <a:gd name="T17" fmla="*/ 12 h 932"/>
                <a:gd name="T18" fmla="*/ 58 w 3401"/>
                <a:gd name="T19" fmla="*/ 12 h 932"/>
                <a:gd name="T20" fmla="*/ 46 w 3401"/>
                <a:gd name="T21" fmla="*/ 11 h 932"/>
                <a:gd name="T22" fmla="*/ 40 w 3401"/>
                <a:gd name="T23" fmla="*/ 11 h 932"/>
                <a:gd name="T24" fmla="*/ 35 w 3401"/>
                <a:gd name="T25" fmla="*/ 11 h 932"/>
                <a:gd name="T26" fmla="*/ 29 w 3401"/>
                <a:gd name="T27" fmla="*/ 10 h 932"/>
                <a:gd name="T28" fmla="*/ 24 w 3401"/>
                <a:gd name="T29" fmla="*/ 9 h 932"/>
                <a:gd name="T30" fmla="*/ 22 w 3401"/>
                <a:gd name="T31" fmla="*/ 8 h 932"/>
                <a:gd name="T32" fmla="*/ 20 w 3401"/>
                <a:gd name="T33" fmla="*/ 7 h 932"/>
                <a:gd name="T34" fmla="*/ 18 w 3401"/>
                <a:gd name="T35" fmla="*/ 5 h 932"/>
                <a:gd name="T36" fmla="*/ 15 w 3401"/>
                <a:gd name="T37" fmla="*/ 4 h 932"/>
                <a:gd name="T38" fmla="*/ 14 w 3401"/>
                <a:gd name="T39" fmla="*/ 3 h 932"/>
                <a:gd name="T40" fmla="*/ 12 w 3401"/>
                <a:gd name="T41" fmla="*/ 2 h 932"/>
                <a:gd name="T42" fmla="*/ 10 w 3401"/>
                <a:gd name="T43" fmla="*/ 1 h 932"/>
                <a:gd name="T44" fmla="*/ 9 w 3401"/>
                <a:gd name="T45" fmla="*/ 0 h 932"/>
                <a:gd name="T46" fmla="*/ 6 w 3401"/>
                <a:gd name="T47" fmla="*/ 0 h 932"/>
                <a:gd name="T48" fmla="*/ 4 w 3401"/>
                <a:gd name="T49" fmla="*/ 0 h 932"/>
                <a:gd name="T50" fmla="*/ 3 w 3401"/>
                <a:gd name="T51" fmla="*/ 0 h 932"/>
                <a:gd name="T52" fmla="*/ 2 w 3401"/>
                <a:gd name="T53" fmla="*/ 1 h 932"/>
                <a:gd name="T54" fmla="*/ 1 w 3401"/>
                <a:gd name="T55" fmla="*/ 1 h 932"/>
                <a:gd name="T56" fmla="*/ 1 w 3401"/>
                <a:gd name="T57" fmla="*/ 2 h 932"/>
                <a:gd name="T58" fmla="*/ 0 w 3401"/>
                <a:gd name="T59" fmla="*/ 2 h 932"/>
                <a:gd name="T60" fmla="*/ 0 w 3401"/>
                <a:gd name="T61" fmla="*/ 3 h 932"/>
                <a:gd name="T62" fmla="*/ 0 w 3401"/>
                <a:gd name="T63" fmla="*/ 4 h 932"/>
                <a:gd name="T64" fmla="*/ 0 w 3401"/>
                <a:gd name="T65" fmla="*/ 5 h 932"/>
                <a:gd name="T66" fmla="*/ 1 w 3401"/>
                <a:gd name="T67" fmla="*/ 6 h 932"/>
                <a:gd name="T68" fmla="*/ 2 w 3401"/>
                <a:gd name="T69" fmla="*/ 7 h 932"/>
                <a:gd name="T70" fmla="*/ 4 w 3401"/>
                <a:gd name="T71" fmla="*/ 8 h 932"/>
                <a:gd name="T72" fmla="*/ 6 w 3401"/>
                <a:gd name="T73" fmla="*/ 8 h 932"/>
                <a:gd name="T74" fmla="*/ 7 w 3401"/>
                <a:gd name="T75" fmla="*/ 9 h 932"/>
                <a:gd name="T76" fmla="*/ 9 w 3401"/>
                <a:gd name="T77" fmla="*/ 9 h 932"/>
                <a:gd name="T78" fmla="*/ 10 w 3401"/>
                <a:gd name="T79" fmla="*/ 9 h 932"/>
                <a:gd name="T80" fmla="*/ 11 w 3401"/>
                <a:gd name="T81" fmla="*/ 8 h 932"/>
                <a:gd name="T82" fmla="*/ 12 w 3401"/>
                <a:gd name="T83" fmla="*/ 7 h 932"/>
                <a:gd name="T84" fmla="*/ 15 w 3401"/>
                <a:gd name="T85" fmla="*/ 9 h 932"/>
                <a:gd name="T86" fmla="*/ 19 w 3401"/>
                <a:gd name="T87" fmla="*/ 11 h 932"/>
                <a:gd name="T88" fmla="*/ 24 w 3401"/>
                <a:gd name="T89" fmla="*/ 13 h 932"/>
                <a:gd name="T90" fmla="*/ 29 w 3401"/>
                <a:gd name="T91" fmla="*/ 15 h 932"/>
                <a:gd name="T92" fmla="*/ 34 w 3401"/>
                <a:gd name="T93" fmla="*/ 16 h 932"/>
                <a:gd name="T94" fmla="*/ 39 w 3401"/>
                <a:gd name="T95" fmla="*/ 18 h 932"/>
                <a:gd name="T96" fmla="*/ 43 w 3401"/>
                <a:gd name="T97" fmla="*/ 18 h 932"/>
                <a:gd name="T98" fmla="*/ 47 w 3401"/>
                <a:gd name="T99" fmla="*/ 19 h 932"/>
                <a:gd name="T100" fmla="*/ 51 w 3401"/>
                <a:gd name="T101" fmla="*/ 19 h 932"/>
                <a:gd name="T102" fmla="*/ 55 w 3401"/>
                <a:gd name="T103" fmla="*/ 19 h 932"/>
                <a:gd name="T104" fmla="*/ 61 w 3401"/>
                <a:gd name="T105" fmla="*/ 20 h 932"/>
                <a:gd name="T106" fmla="*/ 68 w 3401"/>
                <a:gd name="T107" fmla="*/ 21 h 932"/>
                <a:gd name="T108" fmla="*/ 75 w 3401"/>
                <a:gd name="T109" fmla="*/ 23 h 932"/>
                <a:gd name="T110" fmla="*/ 81 w 3401"/>
                <a:gd name="T111" fmla="*/ 26 h 932"/>
                <a:gd name="T112" fmla="*/ 88 w 3401"/>
                <a:gd name="T113" fmla="*/ 28 h 932"/>
                <a:gd name="T114" fmla="*/ 93 w 3401"/>
                <a:gd name="T115" fmla="*/ 31 h 932"/>
                <a:gd name="T116" fmla="*/ 95 w 3401"/>
                <a:gd name="T117" fmla="*/ 32 h 932"/>
                <a:gd name="T118" fmla="*/ 97 w 3401"/>
                <a:gd name="T119" fmla="*/ 34 h 932"/>
                <a:gd name="T120" fmla="*/ 100 w 3401"/>
                <a:gd name="T121" fmla="*/ 26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401"/>
                <a:gd name="T184" fmla="*/ 0 h 932"/>
                <a:gd name="T185" fmla="*/ 3401 w 3401"/>
                <a:gd name="T186" fmla="*/ 932 h 9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401" h="932">
                  <a:moveTo>
                    <a:pt x="3401" y="707"/>
                  </a:moveTo>
                  <a:lnTo>
                    <a:pt x="3319" y="667"/>
                  </a:lnTo>
                  <a:lnTo>
                    <a:pt x="3198" y="613"/>
                  </a:lnTo>
                  <a:lnTo>
                    <a:pt x="3044" y="549"/>
                  </a:lnTo>
                  <a:lnTo>
                    <a:pt x="2864" y="484"/>
                  </a:lnTo>
                  <a:lnTo>
                    <a:pt x="2663" y="422"/>
                  </a:lnTo>
                  <a:lnTo>
                    <a:pt x="2448" y="369"/>
                  </a:lnTo>
                  <a:lnTo>
                    <a:pt x="2222" y="331"/>
                  </a:lnTo>
                  <a:lnTo>
                    <a:pt x="2109" y="319"/>
                  </a:lnTo>
                  <a:lnTo>
                    <a:pt x="1994" y="316"/>
                  </a:lnTo>
                  <a:lnTo>
                    <a:pt x="1565" y="314"/>
                  </a:lnTo>
                  <a:lnTo>
                    <a:pt x="1366" y="308"/>
                  </a:lnTo>
                  <a:lnTo>
                    <a:pt x="1175" y="297"/>
                  </a:lnTo>
                  <a:lnTo>
                    <a:pt x="996" y="276"/>
                  </a:lnTo>
                  <a:lnTo>
                    <a:pt x="828" y="239"/>
                  </a:lnTo>
                  <a:lnTo>
                    <a:pt x="748" y="213"/>
                  </a:lnTo>
                  <a:lnTo>
                    <a:pt x="672" y="183"/>
                  </a:lnTo>
                  <a:lnTo>
                    <a:pt x="599" y="146"/>
                  </a:lnTo>
                  <a:lnTo>
                    <a:pt x="529" y="105"/>
                  </a:lnTo>
                  <a:lnTo>
                    <a:pt x="473" y="71"/>
                  </a:lnTo>
                  <a:lnTo>
                    <a:pt x="416" y="44"/>
                  </a:lnTo>
                  <a:lnTo>
                    <a:pt x="359" y="24"/>
                  </a:lnTo>
                  <a:lnTo>
                    <a:pt x="304" y="11"/>
                  </a:lnTo>
                  <a:lnTo>
                    <a:pt x="201" y="0"/>
                  </a:lnTo>
                  <a:lnTo>
                    <a:pt x="154" y="3"/>
                  </a:lnTo>
                  <a:lnTo>
                    <a:pt x="112" y="11"/>
                  </a:lnTo>
                  <a:lnTo>
                    <a:pt x="77" y="20"/>
                  </a:lnTo>
                  <a:lnTo>
                    <a:pt x="46" y="32"/>
                  </a:lnTo>
                  <a:lnTo>
                    <a:pt x="23" y="48"/>
                  </a:lnTo>
                  <a:lnTo>
                    <a:pt x="7" y="66"/>
                  </a:lnTo>
                  <a:lnTo>
                    <a:pt x="0" y="86"/>
                  </a:lnTo>
                  <a:lnTo>
                    <a:pt x="2" y="108"/>
                  </a:lnTo>
                  <a:lnTo>
                    <a:pt x="14" y="129"/>
                  </a:lnTo>
                  <a:lnTo>
                    <a:pt x="36" y="151"/>
                  </a:lnTo>
                  <a:lnTo>
                    <a:pt x="88" y="184"/>
                  </a:lnTo>
                  <a:lnTo>
                    <a:pt x="143" y="210"/>
                  </a:lnTo>
                  <a:lnTo>
                    <a:pt x="201" y="229"/>
                  </a:lnTo>
                  <a:lnTo>
                    <a:pt x="257" y="238"/>
                  </a:lnTo>
                  <a:lnTo>
                    <a:pt x="309" y="239"/>
                  </a:lnTo>
                  <a:lnTo>
                    <a:pt x="352" y="231"/>
                  </a:lnTo>
                  <a:lnTo>
                    <a:pt x="384" y="211"/>
                  </a:lnTo>
                  <a:lnTo>
                    <a:pt x="403" y="185"/>
                  </a:lnTo>
                  <a:lnTo>
                    <a:pt x="524" y="239"/>
                  </a:lnTo>
                  <a:lnTo>
                    <a:pt x="666" y="296"/>
                  </a:lnTo>
                  <a:lnTo>
                    <a:pt x="820" y="350"/>
                  </a:lnTo>
                  <a:lnTo>
                    <a:pt x="982" y="400"/>
                  </a:lnTo>
                  <a:lnTo>
                    <a:pt x="1150" y="444"/>
                  </a:lnTo>
                  <a:lnTo>
                    <a:pt x="1317" y="479"/>
                  </a:lnTo>
                  <a:lnTo>
                    <a:pt x="1477" y="502"/>
                  </a:lnTo>
                  <a:lnTo>
                    <a:pt x="1626" y="510"/>
                  </a:lnTo>
                  <a:lnTo>
                    <a:pt x="1742" y="511"/>
                  </a:lnTo>
                  <a:lnTo>
                    <a:pt x="1858" y="517"/>
                  </a:lnTo>
                  <a:lnTo>
                    <a:pt x="2094" y="543"/>
                  </a:lnTo>
                  <a:lnTo>
                    <a:pt x="2332" y="582"/>
                  </a:lnTo>
                  <a:lnTo>
                    <a:pt x="2563" y="635"/>
                  </a:lnTo>
                  <a:lnTo>
                    <a:pt x="2785" y="699"/>
                  </a:lnTo>
                  <a:lnTo>
                    <a:pt x="2989" y="771"/>
                  </a:lnTo>
                  <a:lnTo>
                    <a:pt x="3173" y="848"/>
                  </a:lnTo>
                  <a:lnTo>
                    <a:pt x="3256" y="890"/>
                  </a:lnTo>
                  <a:lnTo>
                    <a:pt x="3331" y="932"/>
                  </a:lnTo>
                  <a:lnTo>
                    <a:pt x="3401" y="707"/>
                  </a:lnTo>
                  <a:close/>
                </a:path>
              </a:pathLst>
            </a:custGeom>
            <a:solidFill>
              <a:srgbClr val="ADADAD"/>
            </a:solidFill>
            <a:ln w="9525">
              <a:noFill/>
              <a:round/>
              <a:headEnd/>
              <a:tailEnd/>
            </a:ln>
          </p:spPr>
          <p:txBody>
            <a:bodyPr/>
            <a:lstStyle/>
            <a:p>
              <a:endParaRPr lang="en-US"/>
            </a:p>
          </p:txBody>
        </p:sp>
        <p:sp>
          <p:nvSpPr>
            <p:cNvPr id="86107" name="Freeform 8"/>
            <p:cNvSpPr>
              <a:spLocks/>
            </p:cNvSpPr>
            <p:nvPr/>
          </p:nvSpPr>
          <p:spPr bwMode="blackWhite">
            <a:xfrm rot="-1045845">
              <a:off x="1199" y="193"/>
              <a:ext cx="1048" cy="309"/>
            </a:xfrm>
            <a:custGeom>
              <a:avLst/>
              <a:gdLst>
                <a:gd name="T0" fmla="*/ 100 w 3401"/>
                <a:gd name="T1" fmla="*/ 26 h 932"/>
                <a:gd name="T2" fmla="*/ 97 w 3401"/>
                <a:gd name="T3" fmla="*/ 24 h 932"/>
                <a:gd name="T4" fmla="*/ 94 w 3401"/>
                <a:gd name="T5" fmla="*/ 22 h 932"/>
                <a:gd name="T6" fmla="*/ 89 w 3401"/>
                <a:gd name="T7" fmla="*/ 20 h 932"/>
                <a:gd name="T8" fmla="*/ 84 w 3401"/>
                <a:gd name="T9" fmla="*/ 18 h 932"/>
                <a:gd name="T10" fmla="*/ 78 w 3401"/>
                <a:gd name="T11" fmla="*/ 15 h 932"/>
                <a:gd name="T12" fmla="*/ 71 w 3401"/>
                <a:gd name="T13" fmla="*/ 13 h 932"/>
                <a:gd name="T14" fmla="*/ 65 w 3401"/>
                <a:gd name="T15" fmla="*/ 12 h 932"/>
                <a:gd name="T16" fmla="*/ 62 w 3401"/>
                <a:gd name="T17" fmla="*/ 12 h 932"/>
                <a:gd name="T18" fmla="*/ 58 w 3401"/>
                <a:gd name="T19" fmla="*/ 12 h 932"/>
                <a:gd name="T20" fmla="*/ 46 w 3401"/>
                <a:gd name="T21" fmla="*/ 11 h 932"/>
                <a:gd name="T22" fmla="*/ 40 w 3401"/>
                <a:gd name="T23" fmla="*/ 11 h 932"/>
                <a:gd name="T24" fmla="*/ 35 w 3401"/>
                <a:gd name="T25" fmla="*/ 11 h 932"/>
                <a:gd name="T26" fmla="*/ 29 w 3401"/>
                <a:gd name="T27" fmla="*/ 10 h 932"/>
                <a:gd name="T28" fmla="*/ 24 w 3401"/>
                <a:gd name="T29" fmla="*/ 9 h 932"/>
                <a:gd name="T30" fmla="*/ 22 w 3401"/>
                <a:gd name="T31" fmla="*/ 8 h 932"/>
                <a:gd name="T32" fmla="*/ 20 w 3401"/>
                <a:gd name="T33" fmla="*/ 7 h 932"/>
                <a:gd name="T34" fmla="*/ 18 w 3401"/>
                <a:gd name="T35" fmla="*/ 5 h 932"/>
                <a:gd name="T36" fmla="*/ 15 w 3401"/>
                <a:gd name="T37" fmla="*/ 4 h 932"/>
                <a:gd name="T38" fmla="*/ 14 w 3401"/>
                <a:gd name="T39" fmla="*/ 3 h 932"/>
                <a:gd name="T40" fmla="*/ 12 w 3401"/>
                <a:gd name="T41" fmla="*/ 2 h 932"/>
                <a:gd name="T42" fmla="*/ 10 w 3401"/>
                <a:gd name="T43" fmla="*/ 1 h 932"/>
                <a:gd name="T44" fmla="*/ 9 w 3401"/>
                <a:gd name="T45" fmla="*/ 0 h 932"/>
                <a:gd name="T46" fmla="*/ 6 w 3401"/>
                <a:gd name="T47" fmla="*/ 0 h 932"/>
                <a:gd name="T48" fmla="*/ 4 w 3401"/>
                <a:gd name="T49" fmla="*/ 0 h 932"/>
                <a:gd name="T50" fmla="*/ 3 w 3401"/>
                <a:gd name="T51" fmla="*/ 0 h 932"/>
                <a:gd name="T52" fmla="*/ 2 w 3401"/>
                <a:gd name="T53" fmla="*/ 1 h 932"/>
                <a:gd name="T54" fmla="*/ 1 w 3401"/>
                <a:gd name="T55" fmla="*/ 1 h 932"/>
                <a:gd name="T56" fmla="*/ 1 w 3401"/>
                <a:gd name="T57" fmla="*/ 2 h 932"/>
                <a:gd name="T58" fmla="*/ 0 w 3401"/>
                <a:gd name="T59" fmla="*/ 2 h 932"/>
                <a:gd name="T60" fmla="*/ 0 w 3401"/>
                <a:gd name="T61" fmla="*/ 3 h 932"/>
                <a:gd name="T62" fmla="*/ 0 w 3401"/>
                <a:gd name="T63" fmla="*/ 4 h 932"/>
                <a:gd name="T64" fmla="*/ 0 w 3401"/>
                <a:gd name="T65" fmla="*/ 5 h 932"/>
                <a:gd name="T66" fmla="*/ 1 w 3401"/>
                <a:gd name="T67" fmla="*/ 6 h 932"/>
                <a:gd name="T68" fmla="*/ 2 w 3401"/>
                <a:gd name="T69" fmla="*/ 7 h 932"/>
                <a:gd name="T70" fmla="*/ 4 w 3401"/>
                <a:gd name="T71" fmla="*/ 8 h 932"/>
                <a:gd name="T72" fmla="*/ 6 w 3401"/>
                <a:gd name="T73" fmla="*/ 8 h 932"/>
                <a:gd name="T74" fmla="*/ 7 w 3401"/>
                <a:gd name="T75" fmla="*/ 9 h 932"/>
                <a:gd name="T76" fmla="*/ 9 w 3401"/>
                <a:gd name="T77" fmla="*/ 9 h 932"/>
                <a:gd name="T78" fmla="*/ 10 w 3401"/>
                <a:gd name="T79" fmla="*/ 9 h 932"/>
                <a:gd name="T80" fmla="*/ 11 w 3401"/>
                <a:gd name="T81" fmla="*/ 8 h 932"/>
                <a:gd name="T82" fmla="*/ 12 w 3401"/>
                <a:gd name="T83" fmla="*/ 7 h 932"/>
                <a:gd name="T84" fmla="*/ 15 w 3401"/>
                <a:gd name="T85" fmla="*/ 9 h 932"/>
                <a:gd name="T86" fmla="*/ 19 w 3401"/>
                <a:gd name="T87" fmla="*/ 11 h 932"/>
                <a:gd name="T88" fmla="*/ 24 w 3401"/>
                <a:gd name="T89" fmla="*/ 13 h 932"/>
                <a:gd name="T90" fmla="*/ 29 w 3401"/>
                <a:gd name="T91" fmla="*/ 15 h 932"/>
                <a:gd name="T92" fmla="*/ 34 w 3401"/>
                <a:gd name="T93" fmla="*/ 16 h 932"/>
                <a:gd name="T94" fmla="*/ 39 w 3401"/>
                <a:gd name="T95" fmla="*/ 18 h 932"/>
                <a:gd name="T96" fmla="*/ 43 w 3401"/>
                <a:gd name="T97" fmla="*/ 18 h 932"/>
                <a:gd name="T98" fmla="*/ 47 w 3401"/>
                <a:gd name="T99" fmla="*/ 19 h 932"/>
                <a:gd name="T100" fmla="*/ 51 w 3401"/>
                <a:gd name="T101" fmla="*/ 19 h 932"/>
                <a:gd name="T102" fmla="*/ 55 w 3401"/>
                <a:gd name="T103" fmla="*/ 19 h 932"/>
                <a:gd name="T104" fmla="*/ 61 w 3401"/>
                <a:gd name="T105" fmla="*/ 20 h 932"/>
                <a:gd name="T106" fmla="*/ 68 w 3401"/>
                <a:gd name="T107" fmla="*/ 21 h 932"/>
                <a:gd name="T108" fmla="*/ 75 w 3401"/>
                <a:gd name="T109" fmla="*/ 23 h 932"/>
                <a:gd name="T110" fmla="*/ 81 w 3401"/>
                <a:gd name="T111" fmla="*/ 26 h 932"/>
                <a:gd name="T112" fmla="*/ 88 w 3401"/>
                <a:gd name="T113" fmla="*/ 28 h 932"/>
                <a:gd name="T114" fmla="*/ 93 w 3401"/>
                <a:gd name="T115" fmla="*/ 31 h 932"/>
                <a:gd name="T116" fmla="*/ 95 w 3401"/>
                <a:gd name="T117" fmla="*/ 32 h 932"/>
                <a:gd name="T118" fmla="*/ 97 w 3401"/>
                <a:gd name="T119" fmla="*/ 34 h 932"/>
                <a:gd name="T120" fmla="*/ 100 w 3401"/>
                <a:gd name="T121" fmla="*/ 26 h 932"/>
                <a:gd name="T122" fmla="*/ 100 w 3401"/>
                <a:gd name="T123" fmla="*/ 26 h 9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401"/>
                <a:gd name="T187" fmla="*/ 0 h 932"/>
                <a:gd name="T188" fmla="*/ 3401 w 3401"/>
                <a:gd name="T189" fmla="*/ 932 h 93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401" h="932">
                  <a:moveTo>
                    <a:pt x="3401" y="707"/>
                  </a:moveTo>
                  <a:lnTo>
                    <a:pt x="3319" y="667"/>
                  </a:lnTo>
                  <a:lnTo>
                    <a:pt x="3198" y="613"/>
                  </a:lnTo>
                  <a:lnTo>
                    <a:pt x="3044" y="549"/>
                  </a:lnTo>
                  <a:lnTo>
                    <a:pt x="2864" y="484"/>
                  </a:lnTo>
                  <a:lnTo>
                    <a:pt x="2663" y="422"/>
                  </a:lnTo>
                  <a:lnTo>
                    <a:pt x="2448" y="369"/>
                  </a:lnTo>
                  <a:lnTo>
                    <a:pt x="2222" y="331"/>
                  </a:lnTo>
                  <a:lnTo>
                    <a:pt x="2109" y="319"/>
                  </a:lnTo>
                  <a:lnTo>
                    <a:pt x="1994" y="316"/>
                  </a:lnTo>
                  <a:lnTo>
                    <a:pt x="1565" y="314"/>
                  </a:lnTo>
                  <a:lnTo>
                    <a:pt x="1366" y="308"/>
                  </a:lnTo>
                  <a:lnTo>
                    <a:pt x="1175" y="297"/>
                  </a:lnTo>
                  <a:lnTo>
                    <a:pt x="996" y="276"/>
                  </a:lnTo>
                  <a:lnTo>
                    <a:pt x="828" y="239"/>
                  </a:lnTo>
                  <a:lnTo>
                    <a:pt x="748" y="213"/>
                  </a:lnTo>
                  <a:lnTo>
                    <a:pt x="672" y="183"/>
                  </a:lnTo>
                  <a:lnTo>
                    <a:pt x="599" y="146"/>
                  </a:lnTo>
                  <a:lnTo>
                    <a:pt x="529" y="105"/>
                  </a:lnTo>
                  <a:lnTo>
                    <a:pt x="473" y="71"/>
                  </a:lnTo>
                  <a:lnTo>
                    <a:pt x="416" y="44"/>
                  </a:lnTo>
                  <a:lnTo>
                    <a:pt x="359" y="24"/>
                  </a:lnTo>
                  <a:lnTo>
                    <a:pt x="304" y="11"/>
                  </a:lnTo>
                  <a:lnTo>
                    <a:pt x="201" y="0"/>
                  </a:lnTo>
                  <a:lnTo>
                    <a:pt x="154" y="3"/>
                  </a:lnTo>
                  <a:lnTo>
                    <a:pt x="112" y="11"/>
                  </a:lnTo>
                  <a:lnTo>
                    <a:pt x="77" y="20"/>
                  </a:lnTo>
                  <a:lnTo>
                    <a:pt x="46" y="32"/>
                  </a:lnTo>
                  <a:lnTo>
                    <a:pt x="23" y="48"/>
                  </a:lnTo>
                  <a:lnTo>
                    <a:pt x="7" y="66"/>
                  </a:lnTo>
                  <a:lnTo>
                    <a:pt x="0" y="86"/>
                  </a:lnTo>
                  <a:lnTo>
                    <a:pt x="2" y="108"/>
                  </a:lnTo>
                  <a:lnTo>
                    <a:pt x="14" y="129"/>
                  </a:lnTo>
                  <a:lnTo>
                    <a:pt x="36" y="151"/>
                  </a:lnTo>
                  <a:lnTo>
                    <a:pt x="88" y="184"/>
                  </a:lnTo>
                  <a:lnTo>
                    <a:pt x="143" y="210"/>
                  </a:lnTo>
                  <a:lnTo>
                    <a:pt x="201" y="229"/>
                  </a:lnTo>
                  <a:lnTo>
                    <a:pt x="257" y="238"/>
                  </a:lnTo>
                  <a:lnTo>
                    <a:pt x="309" y="239"/>
                  </a:lnTo>
                  <a:lnTo>
                    <a:pt x="352" y="231"/>
                  </a:lnTo>
                  <a:lnTo>
                    <a:pt x="384" y="211"/>
                  </a:lnTo>
                  <a:lnTo>
                    <a:pt x="403" y="185"/>
                  </a:lnTo>
                  <a:lnTo>
                    <a:pt x="524" y="239"/>
                  </a:lnTo>
                  <a:lnTo>
                    <a:pt x="666" y="296"/>
                  </a:lnTo>
                  <a:lnTo>
                    <a:pt x="820" y="350"/>
                  </a:lnTo>
                  <a:lnTo>
                    <a:pt x="982" y="400"/>
                  </a:lnTo>
                  <a:lnTo>
                    <a:pt x="1150" y="444"/>
                  </a:lnTo>
                  <a:lnTo>
                    <a:pt x="1317" y="479"/>
                  </a:lnTo>
                  <a:lnTo>
                    <a:pt x="1477" y="502"/>
                  </a:lnTo>
                  <a:lnTo>
                    <a:pt x="1626" y="510"/>
                  </a:lnTo>
                  <a:lnTo>
                    <a:pt x="1742" y="511"/>
                  </a:lnTo>
                  <a:lnTo>
                    <a:pt x="1858" y="517"/>
                  </a:lnTo>
                  <a:lnTo>
                    <a:pt x="2094" y="543"/>
                  </a:lnTo>
                  <a:lnTo>
                    <a:pt x="2332" y="582"/>
                  </a:lnTo>
                  <a:lnTo>
                    <a:pt x="2563" y="635"/>
                  </a:lnTo>
                  <a:lnTo>
                    <a:pt x="2785" y="699"/>
                  </a:lnTo>
                  <a:lnTo>
                    <a:pt x="2989" y="771"/>
                  </a:lnTo>
                  <a:lnTo>
                    <a:pt x="3173" y="848"/>
                  </a:lnTo>
                  <a:lnTo>
                    <a:pt x="3256" y="890"/>
                  </a:lnTo>
                  <a:lnTo>
                    <a:pt x="3331" y="932"/>
                  </a:lnTo>
                  <a:lnTo>
                    <a:pt x="3401" y="707"/>
                  </a:lnTo>
                </a:path>
              </a:pathLst>
            </a:custGeom>
            <a:solidFill>
              <a:srgbClr val="ADADAD"/>
            </a:solidFill>
            <a:ln w="6350">
              <a:solidFill>
                <a:srgbClr val="000000"/>
              </a:solidFill>
              <a:prstDash val="solid"/>
              <a:round/>
              <a:headEnd/>
              <a:tailEnd/>
            </a:ln>
          </p:spPr>
          <p:txBody>
            <a:bodyPr/>
            <a:lstStyle/>
            <a:p>
              <a:endParaRPr lang="en-US"/>
            </a:p>
          </p:txBody>
        </p:sp>
        <p:sp>
          <p:nvSpPr>
            <p:cNvPr id="86108" name="Freeform 9"/>
            <p:cNvSpPr>
              <a:spLocks/>
            </p:cNvSpPr>
            <p:nvPr/>
          </p:nvSpPr>
          <p:spPr bwMode="blackWhite">
            <a:xfrm rot="-1045845">
              <a:off x="1157" y="401"/>
              <a:ext cx="166" cy="85"/>
            </a:xfrm>
            <a:custGeom>
              <a:avLst/>
              <a:gdLst>
                <a:gd name="T0" fmla="*/ 10 w 537"/>
                <a:gd name="T1" fmla="*/ 0 h 257"/>
                <a:gd name="T2" fmla="*/ 11 w 537"/>
                <a:gd name="T3" fmla="*/ 1 h 257"/>
                <a:gd name="T4" fmla="*/ 11 w 537"/>
                <a:gd name="T5" fmla="*/ 3 h 257"/>
                <a:gd name="T6" fmla="*/ 11 w 537"/>
                <a:gd name="T7" fmla="*/ 4 h 257"/>
                <a:gd name="T8" fmla="*/ 11 w 537"/>
                <a:gd name="T9" fmla="*/ 4 h 257"/>
                <a:gd name="T10" fmla="*/ 11 w 537"/>
                <a:gd name="T11" fmla="*/ 5 h 257"/>
                <a:gd name="T12" fmla="*/ 11 w 537"/>
                <a:gd name="T13" fmla="*/ 6 h 257"/>
                <a:gd name="T14" fmla="*/ 10 w 537"/>
                <a:gd name="T15" fmla="*/ 6 h 257"/>
                <a:gd name="T16" fmla="*/ 8 w 537"/>
                <a:gd name="T17" fmla="*/ 6 h 257"/>
                <a:gd name="T18" fmla="*/ 7 w 537"/>
                <a:gd name="T19" fmla="*/ 6 h 257"/>
                <a:gd name="T20" fmla="*/ 6 w 537"/>
                <a:gd name="T21" fmla="*/ 6 h 257"/>
                <a:gd name="T22" fmla="*/ 6 w 537"/>
                <a:gd name="T23" fmla="*/ 5 h 257"/>
                <a:gd name="T24" fmla="*/ 6 w 537"/>
                <a:gd name="T25" fmla="*/ 5 h 257"/>
                <a:gd name="T26" fmla="*/ 6 w 537"/>
                <a:gd name="T27" fmla="*/ 4 h 257"/>
                <a:gd name="T28" fmla="*/ 5 w 537"/>
                <a:gd name="T29" fmla="*/ 3 h 257"/>
                <a:gd name="T30" fmla="*/ 4 w 537"/>
                <a:gd name="T31" fmla="*/ 2 h 257"/>
                <a:gd name="T32" fmla="*/ 3 w 537"/>
                <a:gd name="T33" fmla="*/ 2 h 257"/>
                <a:gd name="T34" fmla="*/ 2 w 537"/>
                <a:gd name="T35" fmla="*/ 2 h 257"/>
                <a:gd name="T36" fmla="*/ 1 w 537"/>
                <a:gd name="T37" fmla="*/ 2 h 257"/>
                <a:gd name="T38" fmla="*/ 1 w 537"/>
                <a:gd name="T39" fmla="*/ 2 h 257"/>
                <a:gd name="T40" fmla="*/ 0 w 537"/>
                <a:gd name="T41" fmla="*/ 2 h 257"/>
                <a:gd name="T42" fmla="*/ 0 w 537"/>
                <a:gd name="T43" fmla="*/ 3 h 257"/>
                <a:gd name="T44" fmla="*/ 0 w 537"/>
                <a:gd name="T45" fmla="*/ 3 h 257"/>
                <a:gd name="T46" fmla="*/ 0 w 537"/>
                <a:gd name="T47" fmla="*/ 4 h 257"/>
                <a:gd name="T48" fmla="*/ 0 w 537"/>
                <a:gd name="T49" fmla="*/ 4 h 257"/>
                <a:gd name="T50" fmla="*/ 1 w 537"/>
                <a:gd name="T51" fmla="*/ 5 h 257"/>
                <a:gd name="T52" fmla="*/ 2 w 537"/>
                <a:gd name="T53" fmla="*/ 6 h 257"/>
                <a:gd name="T54" fmla="*/ 3 w 537"/>
                <a:gd name="T55" fmla="*/ 7 h 257"/>
                <a:gd name="T56" fmla="*/ 5 w 537"/>
                <a:gd name="T57" fmla="*/ 8 h 257"/>
                <a:gd name="T58" fmla="*/ 7 w 537"/>
                <a:gd name="T59" fmla="*/ 9 h 257"/>
                <a:gd name="T60" fmla="*/ 9 w 537"/>
                <a:gd name="T61" fmla="*/ 9 h 257"/>
                <a:gd name="T62" fmla="*/ 11 w 537"/>
                <a:gd name="T63" fmla="*/ 9 h 257"/>
                <a:gd name="T64" fmla="*/ 12 w 537"/>
                <a:gd name="T65" fmla="*/ 9 h 257"/>
                <a:gd name="T66" fmla="*/ 14 w 537"/>
                <a:gd name="T67" fmla="*/ 9 h 257"/>
                <a:gd name="T68" fmla="*/ 14 w 537"/>
                <a:gd name="T69" fmla="*/ 9 h 257"/>
                <a:gd name="T70" fmla="*/ 15 w 537"/>
                <a:gd name="T71" fmla="*/ 8 h 257"/>
                <a:gd name="T72" fmla="*/ 15 w 537"/>
                <a:gd name="T73" fmla="*/ 7 h 257"/>
                <a:gd name="T74" fmla="*/ 16 w 537"/>
                <a:gd name="T75" fmla="*/ 6 h 257"/>
                <a:gd name="T76" fmla="*/ 16 w 537"/>
                <a:gd name="T77" fmla="*/ 4 h 257"/>
                <a:gd name="T78" fmla="*/ 15 w 537"/>
                <a:gd name="T79" fmla="*/ 1 h 257"/>
                <a:gd name="T80" fmla="*/ 15 w 537"/>
                <a:gd name="T81" fmla="*/ 0 h 257"/>
                <a:gd name="T82" fmla="*/ 10 w 537"/>
                <a:gd name="T83" fmla="*/ 0 h 257"/>
                <a:gd name="T84" fmla="*/ 10 w 537"/>
                <a:gd name="T85" fmla="*/ 0 h 2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7"/>
                <a:gd name="T130" fmla="*/ 0 h 257"/>
                <a:gd name="T131" fmla="*/ 537 w 537"/>
                <a:gd name="T132" fmla="*/ 257 h 25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7" h="257">
                  <a:moveTo>
                    <a:pt x="346" y="0"/>
                  </a:moveTo>
                  <a:lnTo>
                    <a:pt x="371" y="35"/>
                  </a:lnTo>
                  <a:lnTo>
                    <a:pt x="385" y="69"/>
                  </a:lnTo>
                  <a:lnTo>
                    <a:pt x="390" y="96"/>
                  </a:lnTo>
                  <a:lnTo>
                    <a:pt x="389" y="120"/>
                  </a:lnTo>
                  <a:lnTo>
                    <a:pt x="382" y="137"/>
                  </a:lnTo>
                  <a:lnTo>
                    <a:pt x="367" y="151"/>
                  </a:lnTo>
                  <a:lnTo>
                    <a:pt x="329" y="168"/>
                  </a:lnTo>
                  <a:lnTo>
                    <a:pt x="284" y="174"/>
                  </a:lnTo>
                  <a:lnTo>
                    <a:pt x="240" y="168"/>
                  </a:lnTo>
                  <a:lnTo>
                    <a:pt x="205" y="154"/>
                  </a:lnTo>
                  <a:lnTo>
                    <a:pt x="194" y="145"/>
                  </a:lnTo>
                  <a:lnTo>
                    <a:pt x="189" y="134"/>
                  </a:lnTo>
                  <a:lnTo>
                    <a:pt x="183" y="111"/>
                  </a:lnTo>
                  <a:lnTo>
                    <a:pt x="171" y="92"/>
                  </a:lnTo>
                  <a:lnTo>
                    <a:pt x="139" y="62"/>
                  </a:lnTo>
                  <a:lnTo>
                    <a:pt x="99" y="46"/>
                  </a:lnTo>
                  <a:lnTo>
                    <a:pt x="58" y="43"/>
                  </a:lnTo>
                  <a:lnTo>
                    <a:pt x="40" y="44"/>
                  </a:lnTo>
                  <a:lnTo>
                    <a:pt x="24" y="49"/>
                  </a:lnTo>
                  <a:lnTo>
                    <a:pt x="11" y="58"/>
                  </a:lnTo>
                  <a:lnTo>
                    <a:pt x="3" y="69"/>
                  </a:lnTo>
                  <a:lnTo>
                    <a:pt x="0" y="80"/>
                  </a:lnTo>
                  <a:lnTo>
                    <a:pt x="1" y="97"/>
                  </a:lnTo>
                  <a:lnTo>
                    <a:pt x="11" y="114"/>
                  </a:lnTo>
                  <a:lnTo>
                    <a:pt x="27" y="135"/>
                  </a:lnTo>
                  <a:lnTo>
                    <a:pt x="67" y="169"/>
                  </a:lnTo>
                  <a:lnTo>
                    <a:pt x="117" y="199"/>
                  </a:lnTo>
                  <a:lnTo>
                    <a:pt x="173" y="222"/>
                  </a:lnTo>
                  <a:lnTo>
                    <a:pt x="230" y="241"/>
                  </a:lnTo>
                  <a:lnTo>
                    <a:pt x="292" y="253"/>
                  </a:lnTo>
                  <a:lnTo>
                    <a:pt x="352" y="257"/>
                  </a:lnTo>
                  <a:lnTo>
                    <a:pt x="407" y="255"/>
                  </a:lnTo>
                  <a:lnTo>
                    <a:pt x="460" y="247"/>
                  </a:lnTo>
                  <a:lnTo>
                    <a:pt x="484" y="238"/>
                  </a:lnTo>
                  <a:lnTo>
                    <a:pt x="503" y="225"/>
                  </a:lnTo>
                  <a:lnTo>
                    <a:pt x="527" y="194"/>
                  </a:lnTo>
                  <a:lnTo>
                    <a:pt x="537" y="154"/>
                  </a:lnTo>
                  <a:lnTo>
                    <a:pt x="537" y="112"/>
                  </a:lnTo>
                  <a:lnTo>
                    <a:pt x="520" y="37"/>
                  </a:lnTo>
                  <a:lnTo>
                    <a:pt x="506" y="5"/>
                  </a:lnTo>
                  <a:lnTo>
                    <a:pt x="346" y="0"/>
                  </a:lnTo>
                </a:path>
              </a:pathLst>
            </a:custGeom>
            <a:solidFill>
              <a:srgbClr val="ADADAD"/>
            </a:solidFill>
            <a:ln w="6350">
              <a:solidFill>
                <a:srgbClr val="000000"/>
              </a:solidFill>
              <a:prstDash val="solid"/>
              <a:round/>
              <a:headEnd/>
              <a:tailEnd/>
            </a:ln>
          </p:spPr>
          <p:txBody>
            <a:bodyPr/>
            <a:lstStyle/>
            <a:p>
              <a:endParaRPr lang="en-US"/>
            </a:p>
          </p:txBody>
        </p:sp>
        <p:sp>
          <p:nvSpPr>
            <p:cNvPr id="86109" name="Freeform 10"/>
            <p:cNvSpPr>
              <a:spLocks/>
            </p:cNvSpPr>
            <p:nvPr/>
          </p:nvSpPr>
          <p:spPr bwMode="blackWhite">
            <a:xfrm rot="-1045845">
              <a:off x="1117" y="355"/>
              <a:ext cx="77" cy="67"/>
            </a:xfrm>
            <a:custGeom>
              <a:avLst/>
              <a:gdLst>
                <a:gd name="T0" fmla="*/ 7 w 248"/>
                <a:gd name="T1" fmla="*/ 4 h 202"/>
                <a:gd name="T2" fmla="*/ 7 w 248"/>
                <a:gd name="T3" fmla="*/ 2 h 202"/>
                <a:gd name="T4" fmla="*/ 7 w 248"/>
                <a:gd name="T5" fmla="*/ 1 h 202"/>
                <a:gd name="T6" fmla="*/ 7 w 248"/>
                <a:gd name="T7" fmla="*/ 1 h 202"/>
                <a:gd name="T8" fmla="*/ 6 w 248"/>
                <a:gd name="T9" fmla="*/ 0 h 202"/>
                <a:gd name="T10" fmla="*/ 5 w 248"/>
                <a:gd name="T11" fmla="*/ 0 h 202"/>
                <a:gd name="T12" fmla="*/ 5 w 248"/>
                <a:gd name="T13" fmla="*/ 0 h 202"/>
                <a:gd name="T14" fmla="*/ 4 w 248"/>
                <a:gd name="T15" fmla="*/ 0 h 202"/>
                <a:gd name="T16" fmla="*/ 4 w 248"/>
                <a:gd name="T17" fmla="*/ 1 h 202"/>
                <a:gd name="T18" fmla="*/ 2 w 248"/>
                <a:gd name="T19" fmla="*/ 1 h 202"/>
                <a:gd name="T20" fmla="*/ 2 w 248"/>
                <a:gd name="T21" fmla="*/ 1 h 202"/>
                <a:gd name="T22" fmla="*/ 1 w 248"/>
                <a:gd name="T23" fmla="*/ 1 h 202"/>
                <a:gd name="T24" fmla="*/ 0 w 248"/>
                <a:gd name="T25" fmla="*/ 1 h 202"/>
                <a:gd name="T26" fmla="*/ 0 w 248"/>
                <a:gd name="T27" fmla="*/ 2 h 202"/>
                <a:gd name="T28" fmla="*/ 0 w 248"/>
                <a:gd name="T29" fmla="*/ 3 h 202"/>
                <a:gd name="T30" fmla="*/ 1 w 248"/>
                <a:gd name="T31" fmla="*/ 4 h 202"/>
                <a:gd name="T32" fmla="*/ 1 w 248"/>
                <a:gd name="T33" fmla="*/ 5 h 202"/>
                <a:gd name="T34" fmla="*/ 2 w 248"/>
                <a:gd name="T35" fmla="*/ 5 h 202"/>
                <a:gd name="T36" fmla="*/ 3 w 248"/>
                <a:gd name="T37" fmla="*/ 7 h 202"/>
                <a:gd name="T38" fmla="*/ 4 w 248"/>
                <a:gd name="T39" fmla="*/ 7 h 202"/>
                <a:gd name="T40" fmla="*/ 5 w 248"/>
                <a:gd name="T41" fmla="*/ 7 h 202"/>
                <a:gd name="T42" fmla="*/ 6 w 248"/>
                <a:gd name="T43" fmla="*/ 7 h 202"/>
                <a:gd name="T44" fmla="*/ 6 w 248"/>
                <a:gd name="T45" fmla="*/ 7 h 202"/>
                <a:gd name="T46" fmla="*/ 7 w 248"/>
                <a:gd name="T47" fmla="*/ 6 h 202"/>
                <a:gd name="T48" fmla="*/ 7 w 248"/>
                <a:gd name="T49" fmla="*/ 4 h 20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8"/>
                <a:gd name="T76" fmla="*/ 0 h 202"/>
                <a:gd name="T77" fmla="*/ 248 w 248"/>
                <a:gd name="T78" fmla="*/ 202 h 20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8" h="202">
                  <a:moveTo>
                    <a:pt x="240" y="108"/>
                  </a:moveTo>
                  <a:lnTo>
                    <a:pt x="248" y="67"/>
                  </a:lnTo>
                  <a:lnTo>
                    <a:pt x="242" y="36"/>
                  </a:lnTo>
                  <a:lnTo>
                    <a:pt x="227" y="16"/>
                  </a:lnTo>
                  <a:lnTo>
                    <a:pt x="205" y="4"/>
                  </a:lnTo>
                  <a:lnTo>
                    <a:pt x="180" y="0"/>
                  </a:lnTo>
                  <a:lnTo>
                    <a:pt x="157" y="3"/>
                  </a:lnTo>
                  <a:lnTo>
                    <a:pt x="136" y="11"/>
                  </a:lnTo>
                  <a:lnTo>
                    <a:pt x="122" y="23"/>
                  </a:lnTo>
                  <a:lnTo>
                    <a:pt x="72" y="16"/>
                  </a:lnTo>
                  <a:lnTo>
                    <a:pt x="52" y="17"/>
                  </a:lnTo>
                  <a:lnTo>
                    <a:pt x="36" y="23"/>
                  </a:lnTo>
                  <a:lnTo>
                    <a:pt x="12" y="37"/>
                  </a:lnTo>
                  <a:lnTo>
                    <a:pt x="0" y="59"/>
                  </a:lnTo>
                  <a:lnTo>
                    <a:pt x="3" y="85"/>
                  </a:lnTo>
                  <a:lnTo>
                    <a:pt x="16" y="109"/>
                  </a:lnTo>
                  <a:lnTo>
                    <a:pt x="44" y="130"/>
                  </a:lnTo>
                  <a:lnTo>
                    <a:pt x="82" y="147"/>
                  </a:lnTo>
                  <a:lnTo>
                    <a:pt x="118" y="188"/>
                  </a:lnTo>
                  <a:lnTo>
                    <a:pt x="139" y="198"/>
                  </a:lnTo>
                  <a:lnTo>
                    <a:pt x="160" y="202"/>
                  </a:lnTo>
                  <a:lnTo>
                    <a:pt x="182" y="197"/>
                  </a:lnTo>
                  <a:lnTo>
                    <a:pt x="203" y="182"/>
                  </a:lnTo>
                  <a:lnTo>
                    <a:pt x="224" y="151"/>
                  </a:lnTo>
                  <a:lnTo>
                    <a:pt x="240" y="108"/>
                  </a:lnTo>
                  <a:close/>
                </a:path>
              </a:pathLst>
            </a:custGeom>
            <a:solidFill>
              <a:srgbClr val="ADADAD"/>
            </a:solidFill>
            <a:ln w="9525">
              <a:noFill/>
              <a:round/>
              <a:headEnd/>
              <a:tailEnd/>
            </a:ln>
          </p:spPr>
          <p:txBody>
            <a:bodyPr/>
            <a:lstStyle/>
            <a:p>
              <a:endParaRPr lang="en-US"/>
            </a:p>
          </p:txBody>
        </p:sp>
        <p:sp>
          <p:nvSpPr>
            <p:cNvPr id="86110" name="Freeform 11"/>
            <p:cNvSpPr>
              <a:spLocks/>
            </p:cNvSpPr>
            <p:nvPr/>
          </p:nvSpPr>
          <p:spPr bwMode="blackWhite">
            <a:xfrm rot="-1045845">
              <a:off x="1117" y="355"/>
              <a:ext cx="77" cy="67"/>
            </a:xfrm>
            <a:custGeom>
              <a:avLst/>
              <a:gdLst>
                <a:gd name="T0" fmla="*/ 7 w 248"/>
                <a:gd name="T1" fmla="*/ 4 h 202"/>
                <a:gd name="T2" fmla="*/ 7 w 248"/>
                <a:gd name="T3" fmla="*/ 2 h 202"/>
                <a:gd name="T4" fmla="*/ 7 w 248"/>
                <a:gd name="T5" fmla="*/ 1 h 202"/>
                <a:gd name="T6" fmla="*/ 7 w 248"/>
                <a:gd name="T7" fmla="*/ 1 h 202"/>
                <a:gd name="T8" fmla="*/ 6 w 248"/>
                <a:gd name="T9" fmla="*/ 0 h 202"/>
                <a:gd name="T10" fmla="*/ 5 w 248"/>
                <a:gd name="T11" fmla="*/ 0 h 202"/>
                <a:gd name="T12" fmla="*/ 5 w 248"/>
                <a:gd name="T13" fmla="*/ 0 h 202"/>
                <a:gd name="T14" fmla="*/ 4 w 248"/>
                <a:gd name="T15" fmla="*/ 0 h 202"/>
                <a:gd name="T16" fmla="*/ 4 w 248"/>
                <a:gd name="T17" fmla="*/ 1 h 202"/>
                <a:gd name="T18" fmla="*/ 2 w 248"/>
                <a:gd name="T19" fmla="*/ 1 h 202"/>
                <a:gd name="T20" fmla="*/ 2 w 248"/>
                <a:gd name="T21" fmla="*/ 1 h 202"/>
                <a:gd name="T22" fmla="*/ 1 w 248"/>
                <a:gd name="T23" fmla="*/ 1 h 202"/>
                <a:gd name="T24" fmla="*/ 0 w 248"/>
                <a:gd name="T25" fmla="*/ 1 h 202"/>
                <a:gd name="T26" fmla="*/ 0 w 248"/>
                <a:gd name="T27" fmla="*/ 2 h 202"/>
                <a:gd name="T28" fmla="*/ 0 w 248"/>
                <a:gd name="T29" fmla="*/ 3 h 202"/>
                <a:gd name="T30" fmla="*/ 1 w 248"/>
                <a:gd name="T31" fmla="*/ 4 h 202"/>
                <a:gd name="T32" fmla="*/ 1 w 248"/>
                <a:gd name="T33" fmla="*/ 5 h 202"/>
                <a:gd name="T34" fmla="*/ 2 w 248"/>
                <a:gd name="T35" fmla="*/ 5 h 202"/>
                <a:gd name="T36" fmla="*/ 3 w 248"/>
                <a:gd name="T37" fmla="*/ 7 h 202"/>
                <a:gd name="T38" fmla="*/ 4 w 248"/>
                <a:gd name="T39" fmla="*/ 7 h 202"/>
                <a:gd name="T40" fmla="*/ 5 w 248"/>
                <a:gd name="T41" fmla="*/ 7 h 202"/>
                <a:gd name="T42" fmla="*/ 6 w 248"/>
                <a:gd name="T43" fmla="*/ 7 h 202"/>
                <a:gd name="T44" fmla="*/ 6 w 248"/>
                <a:gd name="T45" fmla="*/ 7 h 202"/>
                <a:gd name="T46" fmla="*/ 7 w 248"/>
                <a:gd name="T47" fmla="*/ 6 h 202"/>
                <a:gd name="T48" fmla="*/ 7 w 248"/>
                <a:gd name="T49" fmla="*/ 4 h 202"/>
                <a:gd name="T50" fmla="*/ 7 w 248"/>
                <a:gd name="T51" fmla="*/ 4 h 20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8"/>
                <a:gd name="T79" fmla="*/ 0 h 202"/>
                <a:gd name="T80" fmla="*/ 248 w 248"/>
                <a:gd name="T81" fmla="*/ 202 h 20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8" h="202">
                  <a:moveTo>
                    <a:pt x="240" y="108"/>
                  </a:moveTo>
                  <a:lnTo>
                    <a:pt x="248" y="67"/>
                  </a:lnTo>
                  <a:lnTo>
                    <a:pt x="242" y="36"/>
                  </a:lnTo>
                  <a:lnTo>
                    <a:pt x="227" y="16"/>
                  </a:lnTo>
                  <a:lnTo>
                    <a:pt x="205" y="4"/>
                  </a:lnTo>
                  <a:lnTo>
                    <a:pt x="180" y="0"/>
                  </a:lnTo>
                  <a:lnTo>
                    <a:pt x="157" y="3"/>
                  </a:lnTo>
                  <a:lnTo>
                    <a:pt x="136" y="11"/>
                  </a:lnTo>
                  <a:lnTo>
                    <a:pt x="122" y="23"/>
                  </a:lnTo>
                  <a:lnTo>
                    <a:pt x="72" y="16"/>
                  </a:lnTo>
                  <a:lnTo>
                    <a:pt x="52" y="17"/>
                  </a:lnTo>
                  <a:lnTo>
                    <a:pt x="36" y="23"/>
                  </a:lnTo>
                  <a:lnTo>
                    <a:pt x="12" y="37"/>
                  </a:lnTo>
                  <a:lnTo>
                    <a:pt x="0" y="59"/>
                  </a:lnTo>
                  <a:lnTo>
                    <a:pt x="3" y="85"/>
                  </a:lnTo>
                  <a:lnTo>
                    <a:pt x="16" y="109"/>
                  </a:lnTo>
                  <a:lnTo>
                    <a:pt x="44" y="130"/>
                  </a:lnTo>
                  <a:lnTo>
                    <a:pt x="82" y="147"/>
                  </a:lnTo>
                  <a:lnTo>
                    <a:pt x="118" y="188"/>
                  </a:lnTo>
                  <a:lnTo>
                    <a:pt x="139" y="198"/>
                  </a:lnTo>
                  <a:lnTo>
                    <a:pt x="160" y="202"/>
                  </a:lnTo>
                  <a:lnTo>
                    <a:pt x="182" y="197"/>
                  </a:lnTo>
                  <a:lnTo>
                    <a:pt x="203" y="182"/>
                  </a:lnTo>
                  <a:lnTo>
                    <a:pt x="224" y="151"/>
                  </a:lnTo>
                  <a:lnTo>
                    <a:pt x="240" y="108"/>
                  </a:lnTo>
                </a:path>
              </a:pathLst>
            </a:custGeom>
            <a:solidFill>
              <a:srgbClr val="ADADAD"/>
            </a:solidFill>
            <a:ln w="6350">
              <a:solidFill>
                <a:srgbClr val="000000"/>
              </a:solidFill>
              <a:prstDash val="solid"/>
              <a:round/>
              <a:headEnd/>
              <a:tailEnd/>
            </a:ln>
          </p:spPr>
          <p:txBody>
            <a:bodyPr/>
            <a:lstStyle/>
            <a:p>
              <a:endParaRPr lang="en-US"/>
            </a:p>
          </p:txBody>
        </p:sp>
        <p:sp>
          <p:nvSpPr>
            <p:cNvPr id="86111" name="Freeform 12"/>
            <p:cNvSpPr>
              <a:spLocks/>
            </p:cNvSpPr>
            <p:nvPr/>
          </p:nvSpPr>
          <p:spPr bwMode="blackWhite">
            <a:xfrm rot="-1045845">
              <a:off x="1199" y="193"/>
              <a:ext cx="1048" cy="309"/>
            </a:xfrm>
            <a:custGeom>
              <a:avLst/>
              <a:gdLst>
                <a:gd name="T0" fmla="*/ 100 w 3401"/>
                <a:gd name="T1" fmla="*/ 26 h 932"/>
                <a:gd name="T2" fmla="*/ 97 w 3401"/>
                <a:gd name="T3" fmla="*/ 24 h 932"/>
                <a:gd name="T4" fmla="*/ 94 w 3401"/>
                <a:gd name="T5" fmla="*/ 22 h 932"/>
                <a:gd name="T6" fmla="*/ 89 w 3401"/>
                <a:gd name="T7" fmla="*/ 20 h 932"/>
                <a:gd name="T8" fmla="*/ 84 w 3401"/>
                <a:gd name="T9" fmla="*/ 18 h 932"/>
                <a:gd name="T10" fmla="*/ 78 w 3401"/>
                <a:gd name="T11" fmla="*/ 15 h 932"/>
                <a:gd name="T12" fmla="*/ 71 w 3401"/>
                <a:gd name="T13" fmla="*/ 13 h 932"/>
                <a:gd name="T14" fmla="*/ 65 w 3401"/>
                <a:gd name="T15" fmla="*/ 12 h 932"/>
                <a:gd name="T16" fmla="*/ 62 w 3401"/>
                <a:gd name="T17" fmla="*/ 12 h 932"/>
                <a:gd name="T18" fmla="*/ 58 w 3401"/>
                <a:gd name="T19" fmla="*/ 12 h 932"/>
                <a:gd name="T20" fmla="*/ 46 w 3401"/>
                <a:gd name="T21" fmla="*/ 11 h 932"/>
                <a:gd name="T22" fmla="*/ 40 w 3401"/>
                <a:gd name="T23" fmla="*/ 11 h 932"/>
                <a:gd name="T24" fmla="*/ 35 w 3401"/>
                <a:gd name="T25" fmla="*/ 11 h 932"/>
                <a:gd name="T26" fmla="*/ 29 w 3401"/>
                <a:gd name="T27" fmla="*/ 10 h 932"/>
                <a:gd name="T28" fmla="*/ 24 w 3401"/>
                <a:gd name="T29" fmla="*/ 9 h 932"/>
                <a:gd name="T30" fmla="*/ 22 w 3401"/>
                <a:gd name="T31" fmla="*/ 8 h 932"/>
                <a:gd name="T32" fmla="*/ 20 w 3401"/>
                <a:gd name="T33" fmla="*/ 7 h 932"/>
                <a:gd name="T34" fmla="*/ 18 w 3401"/>
                <a:gd name="T35" fmla="*/ 5 h 932"/>
                <a:gd name="T36" fmla="*/ 15 w 3401"/>
                <a:gd name="T37" fmla="*/ 4 h 932"/>
                <a:gd name="T38" fmla="*/ 14 w 3401"/>
                <a:gd name="T39" fmla="*/ 3 h 932"/>
                <a:gd name="T40" fmla="*/ 12 w 3401"/>
                <a:gd name="T41" fmla="*/ 2 h 932"/>
                <a:gd name="T42" fmla="*/ 10 w 3401"/>
                <a:gd name="T43" fmla="*/ 1 h 932"/>
                <a:gd name="T44" fmla="*/ 9 w 3401"/>
                <a:gd name="T45" fmla="*/ 0 h 932"/>
                <a:gd name="T46" fmla="*/ 6 w 3401"/>
                <a:gd name="T47" fmla="*/ 0 h 932"/>
                <a:gd name="T48" fmla="*/ 4 w 3401"/>
                <a:gd name="T49" fmla="*/ 0 h 932"/>
                <a:gd name="T50" fmla="*/ 3 w 3401"/>
                <a:gd name="T51" fmla="*/ 0 h 932"/>
                <a:gd name="T52" fmla="*/ 2 w 3401"/>
                <a:gd name="T53" fmla="*/ 1 h 932"/>
                <a:gd name="T54" fmla="*/ 1 w 3401"/>
                <a:gd name="T55" fmla="*/ 1 h 932"/>
                <a:gd name="T56" fmla="*/ 1 w 3401"/>
                <a:gd name="T57" fmla="*/ 2 h 932"/>
                <a:gd name="T58" fmla="*/ 0 w 3401"/>
                <a:gd name="T59" fmla="*/ 2 h 932"/>
                <a:gd name="T60" fmla="*/ 0 w 3401"/>
                <a:gd name="T61" fmla="*/ 3 h 932"/>
                <a:gd name="T62" fmla="*/ 0 w 3401"/>
                <a:gd name="T63" fmla="*/ 4 h 932"/>
                <a:gd name="T64" fmla="*/ 0 w 3401"/>
                <a:gd name="T65" fmla="*/ 5 h 932"/>
                <a:gd name="T66" fmla="*/ 1 w 3401"/>
                <a:gd name="T67" fmla="*/ 6 h 932"/>
                <a:gd name="T68" fmla="*/ 2 w 3401"/>
                <a:gd name="T69" fmla="*/ 7 h 932"/>
                <a:gd name="T70" fmla="*/ 4 w 3401"/>
                <a:gd name="T71" fmla="*/ 8 h 932"/>
                <a:gd name="T72" fmla="*/ 6 w 3401"/>
                <a:gd name="T73" fmla="*/ 8 h 932"/>
                <a:gd name="T74" fmla="*/ 7 w 3401"/>
                <a:gd name="T75" fmla="*/ 9 h 932"/>
                <a:gd name="T76" fmla="*/ 9 w 3401"/>
                <a:gd name="T77" fmla="*/ 9 h 932"/>
                <a:gd name="T78" fmla="*/ 10 w 3401"/>
                <a:gd name="T79" fmla="*/ 9 h 932"/>
                <a:gd name="T80" fmla="*/ 11 w 3401"/>
                <a:gd name="T81" fmla="*/ 8 h 932"/>
                <a:gd name="T82" fmla="*/ 12 w 3401"/>
                <a:gd name="T83" fmla="*/ 7 h 932"/>
                <a:gd name="T84" fmla="*/ 15 w 3401"/>
                <a:gd name="T85" fmla="*/ 9 h 932"/>
                <a:gd name="T86" fmla="*/ 19 w 3401"/>
                <a:gd name="T87" fmla="*/ 11 h 932"/>
                <a:gd name="T88" fmla="*/ 24 w 3401"/>
                <a:gd name="T89" fmla="*/ 13 h 932"/>
                <a:gd name="T90" fmla="*/ 29 w 3401"/>
                <a:gd name="T91" fmla="*/ 15 h 932"/>
                <a:gd name="T92" fmla="*/ 34 w 3401"/>
                <a:gd name="T93" fmla="*/ 16 h 932"/>
                <a:gd name="T94" fmla="*/ 39 w 3401"/>
                <a:gd name="T95" fmla="*/ 18 h 932"/>
                <a:gd name="T96" fmla="*/ 43 w 3401"/>
                <a:gd name="T97" fmla="*/ 18 h 932"/>
                <a:gd name="T98" fmla="*/ 47 w 3401"/>
                <a:gd name="T99" fmla="*/ 19 h 932"/>
                <a:gd name="T100" fmla="*/ 51 w 3401"/>
                <a:gd name="T101" fmla="*/ 19 h 932"/>
                <a:gd name="T102" fmla="*/ 55 w 3401"/>
                <a:gd name="T103" fmla="*/ 19 h 932"/>
                <a:gd name="T104" fmla="*/ 61 w 3401"/>
                <a:gd name="T105" fmla="*/ 20 h 932"/>
                <a:gd name="T106" fmla="*/ 68 w 3401"/>
                <a:gd name="T107" fmla="*/ 21 h 932"/>
                <a:gd name="T108" fmla="*/ 75 w 3401"/>
                <a:gd name="T109" fmla="*/ 23 h 932"/>
                <a:gd name="T110" fmla="*/ 81 w 3401"/>
                <a:gd name="T111" fmla="*/ 26 h 932"/>
                <a:gd name="T112" fmla="*/ 88 w 3401"/>
                <a:gd name="T113" fmla="*/ 28 h 932"/>
                <a:gd name="T114" fmla="*/ 93 w 3401"/>
                <a:gd name="T115" fmla="*/ 31 h 932"/>
                <a:gd name="T116" fmla="*/ 95 w 3401"/>
                <a:gd name="T117" fmla="*/ 32 h 932"/>
                <a:gd name="T118" fmla="*/ 97 w 3401"/>
                <a:gd name="T119" fmla="*/ 34 h 932"/>
                <a:gd name="T120" fmla="*/ 100 w 3401"/>
                <a:gd name="T121" fmla="*/ 26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401"/>
                <a:gd name="T184" fmla="*/ 0 h 932"/>
                <a:gd name="T185" fmla="*/ 3401 w 3401"/>
                <a:gd name="T186" fmla="*/ 932 h 9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401" h="932">
                  <a:moveTo>
                    <a:pt x="3401" y="707"/>
                  </a:moveTo>
                  <a:lnTo>
                    <a:pt x="3319" y="667"/>
                  </a:lnTo>
                  <a:lnTo>
                    <a:pt x="3198" y="613"/>
                  </a:lnTo>
                  <a:lnTo>
                    <a:pt x="3044" y="549"/>
                  </a:lnTo>
                  <a:lnTo>
                    <a:pt x="2864" y="484"/>
                  </a:lnTo>
                  <a:lnTo>
                    <a:pt x="2663" y="422"/>
                  </a:lnTo>
                  <a:lnTo>
                    <a:pt x="2448" y="369"/>
                  </a:lnTo>
                  <a:lnTo>
                    <a:pt x="2222" y="331"/>
                  </a:lnTo>
                  <a:lnTo>
                    <a:pt x="2109" y="319"/>
                  </a:lnTo>
                  <a:lnTo>
                    <a:pt x="1994" y="316"/>
                  </a:lnTo>
                  <a:lnTo>
                    <a:pt x="1565" y="314"/>
                  </a:lnTo>
                  <a:lnTo>
                    <a:pt x="1366" y="308"/>
                  </a:lnTo>
                  <a:lnTo>
                    <a:pt x="1175" y="297"/>
                  </a:lnTo>
                  <a:lnTo>
                    <a:pt x="996" y="276"/>
                  </a:lnTo>
                  <a:lnTo>
                    <a:pt x="828" y="239"/>
                  </a:lnTo>
                  <a:lnTo>
                    <a:pt x="748" y="213"/>
                  </a:lnTo>
                  <a:lnTo>
                    <a:pt x="672" y="183"/>
                  </a:lnTo>
                  <a:lnTo>
                    <a:pt x="599" y="146"/>
                  </a:lnTo>
                  <a:lnTo>
                    <a:pt x="529" y="105"/>
                  </a:lnTo>
                  <a:lnTo>
                    <a:pt x="473" y="71"/>
                  </a:lnTo>
                  <a:lnTo>
                    <a:pt x="416" y="44"/>
                  </a:lnTo>
                  <a:lnTo>
                    <a:pt x="359" y="24"/>
                  </a:lnTo>
                  <a:lnTo>
                    <a:pt x="304" y="11"/>
                  </a:lnTo>
                  <a:lnTo>
                    <a:pt x="201" y="0"/>
                  </a:lnTo>
                  <a:lnTo>
                    <a:pt x="154" y="3"/>
                  </a:lnTo>
                  <a:lnTo>
                    <a:pt x="112" y="11"/>
                  </a:lnTo>
                  <a:lnTo>
                    <a:pt x="77" y="20"/>
                  </a:lnTo>
                  <a:lnTo>
                    <a:pt x="46" y="32"/>
                  </a:lnTo>
                  <a:lnTo>
                    <a:pt x="23" y="48"/>
                  </a:lnTo>
                  <a:lnTo>
                    <a:pt x="7" y="66"/>
                  </a:lnTo>
                  <a:lnTo>
                    <a:pt x="0" y="86"/>
                  </a:lnTo>
                  <a:lnTo>
                    <a:pt x="2" y="108"/>
                  </a:lnTo>
                  <a:lnTo>
                    <a:pt x="14" y="129"/>
                  </a:lnTo>
                  <a:lnTo>
                    <a:pt x="36" y="151"/>
                  </a:lnTo>
                  <a:lnTo>
                    <a:pt x="88" y="184"/>
                  </a:lnTo>
                  <a:lnTo>
                    <a:pt x="143" y="210"/>
                  </a:lnTo>
                  <a:lnTo>
                    <a:pt x="201" y="229"/>
                  </a:lnTo>
                  <a:lnTo>
                    <a:pt x="257" y="238"/>
                  </a:lnTo>
                  <a:lnTo>
                    <a:pt x="309" y="239"/>
                  </a:lnTo>
                  <a:lnTo>
                    <a:pt x="352" y="231"/>
                  </a:lnTo>
                  <a:lnTo>
                    <a:pt x="384" y="211"/>
                  </a:lnTo>
                  <a:lnTo>
                    <a:pt x="403" y="185"/>
                  </a:lnTo>
                  <a:lnTo>
                    <a:pt x="524" y="239"/>
                  </a:lnTo>
                  <a:lnTo>
                    <a:pt x="666" y="296"/>
                  </a:lnTo>
                  <a:lnTo>
                    <a:pt x="820" y="350"/>
                  </a:lnTo>
                  <a:lnTo>
                    <a:pt x="982" y="400"/>
                  </a:lnTo>
                  <a:lnTo>
                    <a:pt x="1150" y="444"/>
                  </a:lnTo>
                  <a:lnTo>
                    <a:pt x="1317" y="479"/>
                  </a:lnTo>
                  <a:lnTo>
                    <a:pt x="1477" y="502"/>
                  </a:lnTo>
                  <a:lnTo>
                    <a:pt x="1626" y="510"/>
                  </a:lnTo>
                  <a:lnTo>
                    <a:pt x="1742" y="511"/>
                  </a:lnTo>
                  <a:lnTo>
                    <a:pt x="1858" y="517"/>
                  </a:lnTo>
                  <a:lnTo>
                    <a:pt x="2094" y="543"/>
                  </a:lnTo>
                  <a:lnTo>
                    <a:pt x="2332" y="582"/>
                  </a:lnTo>
                  <a:lnTo>
                    <a:pt x="2563" y="635"/>
                  </a:lnTo>
                  <a:lnTo>
                    <a:pt x="2785" y="699"/>
                  </a:lnTo>
                  <a:lnTo>
                    <a:pt x="2989" y="771"/>
                  </a:lnTo>
                  <a:lnTo>
                    <a:pt x="3173" y="848"/>
                  </a:lnTo>
                  <a:lnTo>
                    <a:pt x="3256" y="890"/>
                  </a:lnTo>
                  <a:lnTo>
                    <a:pt x="3331" y="932"/>
                  </a:lnTo>
                  <a:lnTo>
                    <a:pt x="3401" y="707"/>
                  </a:lnTo>
                  <a:close/>
                </a:path>
              </a:pathLst>
            </a:custGeom>
            <a:solidFill>
              <a:srgbClr val="ADADAD"/>
            </a:solidFill>
            <a:ln w="9525">
              <a:noFill/>
              <a:round/>
              <a:headEnd/>
              <a:tailEnd/>
            </a:ln>
          </p:spPr>
          <p:txBody>
            <a:bodyPr/>
            <a:lstStyle/>
            <a:p>
              <a:endParaRPr lang="en-US"/>
            </a:p>
          </p:txBody>
        </p:sp>
        <p:sp>
          <p:nvSpPr>
            <p:cNvPr id="86112" name="Freeform 13"/>
            <p:cNvSpPr>
              <a:spLocks/>
            </p:cNvSpPr>
            <p:nvPr/>
          </p:nvSpPr>
          <p:spPr bwMode="blackWhite">
            <a:xfrm>
              <a:off x="1185" y="244"/>
              <a:ext cx="1063" cy="167"/>
            </a:xfrm>
            <a:custGeom>
              <a:avLst/>
              <a:gdLst>
                <a:gd name="T0" fmla="*/ 1061 w 1063"/>
                <a:gd name="T1" fmla="*/ 22 h 167"/>
                <a:gd name="T2" fmla="*/ 1033 w 1063"/>
                <a:gd name="T3" fmla="*/ 17 h 167"/>
                <a:gd name="T4" fmla="*/ 992 w 1063"/>
                <a:gd name="T5" fmla="*/ 11 h 167"/>
                <a:gd name="T6" fmla="*/ 941 w 1063"/>
                <a:gd name="T7" fmla="*/ 5 h 167"/>
                <a:gd name="T8" fmla="*/ 882 w 1063"/>
                <a:gd name="T9" fmla="*/ 1 h 167"/>
                <a:gd name="T10" fmla="*/ 816 w 1063"/>
                <a:gd name="T11" fmla="*/ 0 h 167"/>
                <a:gd name="T12" fmla="*/ 747 w 1063"/>
                <a:gd name="T13" fmla="*/ 3 h 167"/>
                <a:gd name="T14" fmla="*/ 678 w 1063"/>
                <a:gd name="T15" fmla="*/ 12 h 167"/>
                <a:gd name="T16" fmla="*/ 643 w 1063"/>
                <a:gd name="T17" fmla="*/ 19 h 167"/>
                <a:gd name="T18" fmla="*/ 608 w 1063"/>
                <a:gd name="T19" fmla="*/ 29 h 167"/>
                <a:gd name="T20" fmla="*/ 482 w 1063"/>
                <a:gd name="T21" fmla="*/ 67 h 167"/>
                <a:gd name="T22" fmla="*/ 423 w 1063"/>
                <a:gd name="T23" fmla="*/ 84 h 167"/>
                <a:gd name="T24" fmla="*/ 366 w 1063"/>
                <a:gd name="T25" fmla="*/ 98 h 167"/>
                <a:gd name="T26" fmla="*/ 326 w 1063"/>
                <a:gd name="T27" fmla="*/ 101 h 167"/>
                <a:gd name="T28" fmla="*/ 309 w 1063"/>
                <a:gd name="T29" fmla="*/ 103 h 167"/>
                <a:gd name="T30" fmla="*/ 263 w 1063"/>
                <a:gd name="T31" fmla="*/ 106 h 167"/>
                <a:gd name="T32" fmla="*/ 233 w 1063"/>
                <a:gd name="T33" fmla="*/ 106 h 167"/>
                <a:gd name="T34" fmla="*/ 211 w 1063"/>
                <a:gd name="T35" fmla="*/ 104 h 167"/>
                <a:gd name="T36" fmla="*/ 182 w 1063"/>
                <a:gd name="T37" fmla="*/ 103 h 167"/>
                <a:gd name="T38" fmla="*/ 157 w 1063"/>
                <a:gd name="T39" fmla="*/ 97 h 167"/>
                <a:gd name="T40" fmla="*/ 138 w 1063"/>
                <a:gd name="T41" fmla="*/ 92 h 167"/>
                <a:gd name="T42" fmla="*/ 118 w 1063"/>
                <a:gd name="T43" fmla="*/ 89 h 167"/>
                <a:gd name="T44" fmla="*/ 99 w 1063"/>
                <a:gd name="T45" fmla="*/ 87 h 167"/>
                <a:gd name="T46" fmla="*/ 82 w 1063"/>
                <a:gd name="T47" fmla="*/ 88 h 167"/>
                <a:gd name="T48" fmla="*/ 50 w 1063"/>
                <a:gd name="T49" fmla="*/ 94 h 167"/>
                <a:gd name="T50" fmla="*/ 36 w 1063"/>
                <a:gd name="T51" fmla="*/ 99 h 167"/>
                <a:gd name="T52" fmla="*/ 26 w 1063"/>
                <a:gd name="T53" fmla="*/ 106 h 167"/>
                <a:gd name="T54" fmla="*/ 16 w 1063"/>
                <a:gd name="T55" fmla="*/ 112 h 167"/>
                <a:gd name="T56" fmla="*/ 8 w 1063"/>
                <a:gd name="T57" fmla="*/ 119 h 167"/>
                <a:gd name="T58" fmla="*/ 3 w 1063"/>
                <a:gd name="T59" fmla="*/ 126 h 167"/>
                <a:gd name="T60" fmla="*/ 0 w 1063"/>
                <a:gd name="T61" fmla="*/ 133 h 167"/>
                <a:gd name="T62" fmla="*/ 0 w 1063"/>
                <a:gd name="T63" fmla="*/ 140 h 167"/>
                <a:gd name="T64" fmla="*/ 3 w 1063"/>
                <a:gd name="T65" fmla="*/ 147 h 167"/>
                <a:gd name="T66" fmla="*/ 8 w 1063"/>
                <a:gd name="T67" fmla="*/ 152 h 167"/>
                <a:gd name="T68" fmla="*/ 17 w 1063"/>
                <a:gd name="T69" fmla="*/ 157 h 167"/>
                <a:gd name="T70" fmla="*/ 35 w 1063"/>
                <a:gd name="T71" fmla="*/ 163 h 167"/>
                <a:gd name="T72" fmla="*/ 54 w 1063"/>
                <a:gd name="T73" fmla="*/ 166 h 167"/>
                <a:gd name="T74" fmla="*/ 73 w 1063"/>
                <a:gd name="T75" fmla="*/ 167 h 167"/>
                <a:gd name="T76" fmla="*/ 90 w 1063"/>
                <a:gd name="T77" fmla="*/ 164 h 167"/>
                <a:gd name="T78" fmla="*/ 105 w 1063"/>
                <a:gd name="T79" fmla="*/ 159 h 167"/>
                <a:gd name="T80" fmla="*/ 117 w 1063"/>
                <a:gd name="T81" fmla="*/ 154 h 167"/>
                <a:gd name="T82" fmla="*/ 125 w 1063"/>
                <a:gd name="T83" fmla="*/ 144 h 167"/>
                <a:gd name="T84" fmla="*/ 128 w 1063"/>
                <a:gd name="T85" fmla="*/ 134 h 167"/>
                <a:gd name="T86" fmla="*/ 168 w 1063"/>
                <a:gd name="T87" fmla="*/ 140 h 167"/>
                <a:gd name="T88" fmla="*/ 216 w 1063"/>
                <a:gd name="T89" fmla="*/ 145 h 167"/>
                <a:gd name="T90" fmla="*/ 267 w 1063"/>
                <a:gd name="T91" fmla="*/ 147 h 167"/>
                <a:gd name="T92" fmla="*/ 320 w 1063"/>
                <a:gd name="T93" fmla="*/ 149 h 167"/>
                <a:gd name="T94" fmla="*/ 373 w 1063"/>
                <a:gd name="T95" fmla="*/ 147 h 167"/>
                <a:gd name="T96" fmla="*/ 426 w 1063"/>
                <a:gd name="T97" fmla="*/ 143 h 167"/>
                <a:gd name="T98" fmla="*/ 475 w 1063"/>
                <a:gd name="T99" fmla="*/ 135 h 167"/>
                <a:gd name="T100" fmla="*/ 520 w 1063"/>
                <a:gd name="T101" fmla="*/ 124 h 167"/>
                <a:gd name="T102" fmla="*/ 554 w 1063"/>
                <a:gd name="T103" fmla="*/ 113 h 167"/>
                <a:gd name="T104" fmla="*/ 589 w 1063"/>
                <a:gd name="T105" fmla="*/ 104 h 167"/>
                <a:gd name="T106" fmla="*/ 660 w 1063"/>
                <a:gd name="T107" fmla="*/ 91 h 167"/>
                <a:gd name="T108" fmla="*/ 735 w 1063"/>
                <a:gd name="T109" fmla="*/ 81 h 167"/>
                <a:gd name="T110" fmla="*/ 808 w 1063"/>
                <a:gd name="T111" fmla="*/ 77 h 167"/>
                <a:gd name="T112" fmla="*/ 879 w 1063"/>
                <a:gd name="T113" fmla="*/ 77 h 167"/>
                <a:gd name="T114" fmla="*/ 947 w 1063"/>
                <a:gd name="T115" fmla="*/ 81 h 167"/>
                <a:gd name="T116" fmla="*/ 1008 w 1063"/>
                <a:gd name="T117" fmla="*/ 88 h 167"/>
                <a:gd name="T118" fmla="*/ 1036 w 1063"/>
                <a:gd name="T119" fmla="*/ 94 h 167"/>
                <a:gd name="T120" fmla="*/ 1063 w 1063"/>
                <a:gd name="T121" fmla="*/ 100 h 167"/>
                <a:gd name="T122" fmla="*/ 1061 w 1063"/>
                <a:gd name="T123" fmla="*/ 22 h 167"/>
                <a:gd name="T124" fmla="*/ 1061 w 1063"/>
                <a:gd name="T125" fmla="*/ 22 h 1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63"/>
                <a:gd name="T190" fmla="*/ 0 h 167"/>
                <a:gd name="T191" fmla="*/ 1063 w 1063"/>
                <a:gd name="T192" fmla="*/ 167 h 16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63" h="167">
                  <a:moveTo>
                    <a:pt x="1061" y="22"/>
                  </a:moveTo>
                  <a:lnTo>
                    <a:pt x="1033" y="17"/>
                  </a:lnTo>
                  <a:lnTo>
                    <a:pt x="992" y="11"/>
                  </a:lnTo>
                  <a:lnTo>
                    <a:pt x="941" y="5"/>
                  </a:lnTo>
                  <a:lnTo>
                    <a:pt x="882" y="1"/>
                  </a:lnTo>
                  <a:lnTo>
                    <a:pt x="816" y="0"/>
                  </a:lnTo>
                  <a:lnTo>
                    <a:pt x="747" y="3"/>
                  </a:lnTo>
                  <a:lnTo>
                    <a:pt x="678" y="12"/>
                  </a:lnTo>
                  <a:lnTo>
                    <a:pt x="643" y="19"/>
                  </a:lnTo>
                  <a:lnTo>
                    <a:pt x="608" y="29"/>
                  </a:lnTo>
                  <a:lnTo>
                    <a:pt x="482" y="67"/>
                  </a:lnTo>
                  <a:lnTo>
                    <a:pt x="423" y="84"/>
                  </a:lnTo>
                  <a:lnTo>
                    <a:pt x="366" y="98"/>
                  </a:lnTo>
                  <a:lnTo>
                    <a:pt x="326" y="101"/>
                  </a:lnTo>
                  <a:lnTo>
                    <a:pt x="309" y="103"/>
                  </a:lnTo>
                  <a:lnTo>
                    <a:pt x="263" y="106"/>
                  </a:lnTo>
                  <a:cubicBezTo>
                    <a:pt x="250" y="106"/>
                    <a:pt x="242" y="106"/>
                    <a:pt x="233" y="106"/>
                  </a:cubicBezTo>
                  <a:cubicBezTo>
                    <a:pt x="224" y="106"/>
                    <a:pt x="219" y="104"/>
                    <a:pt x="211" y="104"/>
                  </a:cubicBezTo>
                  <a:lnTo>
                    <a:pt x="182" y="103"/>
                  </a:lnTo>
                  <a:lnTo>
                    <a:pt x="157" y="97"/>
                  </a:lnTo>
                  <a:lnTo>
                    <a:pt x="138" y="92"/>
                  </a:lnTo>
                  <a:lnTo>
                    <a:pt x="118" y="89"/>
                  </a:lnTo>
                  <a:lnTo>
                    <a:pt x="99" y="87"/>
                  </a:lnTo>
                  <a:lnTo>
                    <a:pt x="82" y="88"/>
                  </a:lnTo>
                  <a:lnTo>
                    <a:pt x="50" y="94"/>
                  </a:lnTo>
                  <a:lnTo>
                    <a:pt x="36" y="99"/>
                  </a:lnTo>
                  <a:lnTo>
                    <a:pt x="26" y="106"/>
                  </a:lnTo>
                  <a:lnTo>
                    <a:pt x="16" y="112"/>
                  </a:lnTo>
                  <a:lnTo>
                    <a:pt x="8" y="119"/>
                  </a:lnTo>
                  <a:lnTo>
                    <a:pt x="3" y="126"/>
                  </a:lnTo>
                  <a:lnTo>
                    <a:pt x="0" y="133"/>
                  </a:lnTo>
                  <a:lnTo>
                    <a:pt x="0" y="140"/>
                  </a:lnTo>
                  <a:lnTo>
                    <a:pt x="3" y="147"/>
                  </a:lnTo>
                  <a:lnTo>
                    <a:pt x="8" y="152"/>
                  </a:lnTo>
                  <a:lnTo>
                    <a:pt x="17" y="157"/>
                  </a:lnTo>
                  <a:lnTo>
                    <a:pt x="35" y="163"/>
                  </a:lnTo>
                  <a:lnTo>
                    <a:pt x="54" y="166"/>
                  </a:lnTo>
                  <a:lnTo>
                    <a:pt x="73" y="167"/>
                  </a:lnTo>
                  <a:lnTo>
                    <a:pt x="90" y="164"/>
                  </a:lnTo>
                  <a:lnTo>
                    <a:pt x="105" y="159"/>
                  </a:lnTo>
                  <a:lnTo>
                    <a:pt x="117" y="154"/>
                  </a:lnTo>
                  <a:lnTo>
                    <a:pt x="125" y="144"/>
                  </a:lnTo>
                  <a:lnTo>
                    <a:pt x="128" y="134"/>
                  </a:lnTo>
                  <a:lnTo>
                    <a:pt x="168" y="140"/>
                  </a:lnTo>
                  <a:lnTo>
                    <a:pt x="216" y="145"/>
                  </a:lnTo>
                  <a:lnTo>
                    <a:pt x="267" y="147"/>
                  </a:lnTo>
                  <a:lnTo>
                    <a:pt x="320" y="149"/>
                  </a:lnTo>
                  <a:lnTo>
                    <a:pt x="373" y="147"/>
                  </a:lnTo>
                  <a:lnTo>
                    <a:pt x="426" y="143"/>
                  </a:lnTo>
                  <a:lnTo>
                    <a:pt x="475" y="135"/>
                  </a:lnTo>
                  <a:lnTo>
                    <a:pt x="520" y="124"/>
                  </a:lnTo>
                  <a:lnTo>
                    <a:pt x="554" y="113"/>
                  </a:lnTo>
                  <a:lnTo>
                    <a:pt x="589" y="104"/>
                  </a:lnTo>
                  <a:lnTo>
                    <a:pt x="660" y="91"/>
                  </a:lnTo>
                  <a:lnTo>
                    <a:pt x="735" y="81"/>
                  </a:lnTo>
                  <a:lnTo>
                    <a:pt x="808" y="77"/>
                  </a:lnTo>
                  <a:lnTo>
                    <a:pt x="879" y="77"/>
                  </a:lnTo>
                  <a:lnTo>
                    <a:pt x="947" y="81"/>
                  </a:lnTo>
                  <a:lnTo>
                    <a:pt x="1008" y="88"/>
                  </a:lnTo>
                  <a:lnTo>
                    <a:pt x="1036" y="94"/>
                  </a:lnTo>
                  <a:lnTo>
                    <a:pt x="1063" y="100"/>
                  </a:lnTo>
                  <a:lnTo>
                    <a:pt x="1061" y="22"/>
                  </a:lnTo>
                </a:path>
              </a:pathLst>
            </a:custGeom>
            <a:solidFill>
              <a:srgbClr val="ADADAD"/>
            </a:solidFill>
            <a:ln w="6350">
              <a:solidFill>
                <a:srgbClr val="000000"/>
              </a:solidFill>
              <a:prstDash val="solid"/>
              <a:round/>
              <a:headEnd/>
              <a:tailEnd/>
            </a:ln>
          </p:spPr>
          <p:txBody>
            <a:bodyPr/>
            <a:lstStyle/>
            <a:p>
              <a:endParaRPr lang="en-US"/>
            </a:p>
          </p:txBody>
        </p:sp>
        <p:sp>
          <p:nvSpPr>
            <p:cNvPr id="86113" name="Freeform 14"/>
            <p:cNvSpPr>
              <a:spLocks/>
            </p:cNvSpPr>
            <p:nvPr/>
          </p:nvSpPr>
          <p:spPr bwMode="blackWhite">
            <a:xfrm rot="-1045845">
              <a:off x="1315" y="216"/>
              <a:ext cx="911" cy="234"/>
            </a:xfrm>
            <a:custGeom>
              <a:avLst/>
              <a:gdLst>
                <a:gd name="T0" fmla="*/ 0 w 2956"/>
                <a:gd name="T1" fmla="*/ 0 h 709"/>
                <a:gd name="T2" fmla="*/ 3 w 2956"/>
                <a:gd name="T3" fmla="*/ 2 h 709"/>
                <a:gd name="T4" fmla="*/ 7 w 2956"/>
                <a:gd name="T5" fmla="*/ 4 h 709"/>
                <a:gd name="T6" fmla="*/ 11 w 2956"/>
                <a:gd name="T7" fmla="*/ 6 h 709"/>
                <a:gd name="T8" fmla="*/ 15 w 2956"/>
                <a:gd name="T9" fmla="*/ 7 h 709"/>
                <a:gd name="T10" fmla="*/ 19 w 2956"/>
                <a:gd name="T11" fmla="*/ 9 h 709"/>
                <a:gd name="T12" fmla="*/ 23 w 2956"/>
                <a:gd name="T13" fmla="*/ 10 h 709"/>
                <a:gd name="T14" fmla="*/ 27 w 2956"/>
                <a:gd name="T15" fmla="*/ 10 h 709"/>
                <a:gd name="T16" fmla="*/ 31 w 2956"/>
                <a:gd name="T17" fmla="*/ 11 h 709"/>
                <a:gd name="T18" fmla="*/ 41 w 2956"/>
                <a:gd name="T19" fmla="*/ 11 h 709"/>
                <a:gd name="T20" fmla="*/ 46 w 2956"/>
                <a:gd name="T21" fmla="*/ 11 h 709"/>
                <a:gd name="T22" fmla="*/ 52 w 2956"/>
                <a:gd name="T23" fmla="*/ 12 h 709"/>
                <a:gd name="T24" fmla="*/ 57 w 2956"/>
                <a:gd name="T25" fmla="*/ 13 h 709"/>
                <a:gd name="T26" fmla="*/ 62 w 2956"/>
                <a:gd name="T27" fmla="*/ 14 h 709"/>
                <a:gd name="T28" fmla="*/ 66 w 2956"/>
                <a:gd name="T29" fmla="*/ 15 h 709"/>
                <a:gd name="T30" fmla="*/ 70 w 2956"/>
                <a:gd name="T31" fmla="*/ 17 h 709"/>
                <a:gd name="T32" fmla="*/ 82 w 2956"/>
                <a:gd name="T33" fmla="*/ 23 h 709"/>
                <a:gd name="T34" fmla="*/ 85 w 2956"/>
                <a:gd name="T35" fmla="*/ 24 h 709"/>
                <a:gd name="T36" fmla="*/ 87 w 2956"/>
                <a:gd name="T37" fmla="*/ 25 h 7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56"/>
                <a:gd name="T58" fmla="*/ 0 h 709"/>
                <a:gd name="T59" fmla="*/ 2956 w 2956"/>
                <a:gd name="T60" fmla="*/ 709 h 7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56" h="709">
                  <a:moveTo>
                    <a:pt x="0" y="0"/>
                  </a:moveTo>
                  <a:lnTo>
                    <a:pt x="120" y="61"/>
                  </a:lnTo>
                  <a:lnTo>
                    <a:pt x="246" y="118"/>
                  </a:lnTo>
                  <a:lnTo>
                    <a:pt x="374" y="165"/>
                  </a:lnTo>
                  <a:lnTo>
                    <a:pt x="508" y="207"/>
                  </a:lnTo>
                  <a:lnTo>
                    <a:pt x="646" y="240"/>
                  </a:lnTo>
                  <a:lnTo>
                    <a:pt x="786" y="266"/>
                  </a:lnTo>
                  <a:lnTo>
                    <a:pt x="929" y="283"/>
                  </a:lnTo>
                  <a:lnTo>
                    <a:pt x="1075" y="292"/>
                  </a:lnTo>
                  <a:lnTo>
                    <a:pt x="1403" y="303"/>
                  </a:lnTo>
                  <a:lnTo>
                    <a:pt x="1583" y="314"/>
                  </a:lnTo>
                  <a:lnTo>
                    <a:pt x="1765" y="329"/>
                  </a:lnTo>
                  <a:lnTo>
                    <a:pt x="1943" y="352"/>
                  </a:lnTo>
                  <a:lnTo>
                    <a:pt x="2112" y="380"/>
                  </a:lnTo>
                  <a:lnTo>
                    <a:pt x="2265" y="415"/>
                  </a:lnTo>
                  <a:lnTo>
                    <a:pt x="2393" y="460"/>
                  </a:lnTo>
                  <a:lnTo>
                    <a:pt x="2790" y="629"/>
                  </a:lnTo>
                  <a:lnTo>
                    <a:pt x="2901" y="679"/>
                  </a:lnTo>
                  <a:lnTo>
                    <a:pt x="2956" y="709"/>
                  </a:lnTo>
                </a:path>
              </a:pathLst>
            </a:custGeom>
            <a:solidFill>
              <a:srgbClr val="ADADAD"/>
            </a:solidFill>
            <a:ln w="9525">
              <a:solidFill>
                <a:srgbClr val="000000"/>
              </a:solidFill>
              <a:prstDash val="solid"/>
              <a:round/>
              <a:headEnd/>
              <a:tailEnd/>
            </a:ln>
          </p:spPr>
          <p:txBody>
            <a:bodyPr/>
            <a:lstStyle/>
            <a:p>
              <a:endParaRPr lang="en-US"/>
            </a:p>
          </p:txBody>
        </p:sp>
        <p:sp>
          <p:nvSpPr>
            <p:cNvPr id="86114" name="Freeform 15"/>
            <p:cNvSpPr>
              <a:spLocks/>
            </p:cNvSpPr>
            <p:nvPr/>
          </p:nvSpPr>
          <p:spPr bwMode="blackWhite">
            <a:xfrm rot="-1045845">
              <a:off x="1315" y="216"/>
              <a:ext cx="911" cy="234"/>
            </a:xfrm>
            <a:custGeom>
              <a:avLst/>
              <a:gdLst>
                <a:gd name="T0" fmla="*/ 0 w 2956"/>
                <a:gd name="T1" fmla="*/ 0 h 709"/>
                <a:gd name="T2" fmla="*/ 3 w 2956"/>
                <a:gd name="T3" fmla="*/ 2 h 709"/>
                <a:gd name="T4" fmla="*/ 7 w 2956"/>
                <a:gd name="T5" fmla="*/ 4 h 709"/>
                <a:gd name="T6" fmla="*/ 11 w 2956"/>
                <a:gd name="T7" fmla="*/ 6 h 709"/>
                <a:gd name="T8" fmla="*/ 15 w 2956"/>
                <a:gd name="T9" fmla="*/ 7 h 709"/>
                <a:gd name="T10" fmla="*/ 19 w 2956"/>
                <a:gd name="T11" fmla="*/ 9 h 709"/>
                <a:gd name="T12" fmla="*/ 23 w 2956"/>
                <a:gd name="T13" fmla="*/ 10 h 709"/>
                <a:gd name="T14" fmla="*/ 27 w 2956"/>
                <a:gd name="T15" fmla="*/ 10 h 709"/>
                <a:gd name="T16" fmla="*/ 31 w 2956"/>
                <a:gd name="T17" fmla="*/ 11 h 709"/>
                <a:gd name="T18" fmla="*/ 41 w 2956"/>
                <a:gd name="T19" fmla="*/ 11 h 709"/>
                <a:gd name="T20" fmla="*/ 46 w 2956"/>
                <a:gd name="T21" fmla="*/ 11 h 709"/>
                <a:gd name="T22" fmla="*/ 52 w 2956"/>
                <a:gd name="T23" fmla="*/ 12 h 709"/>
                <a:gd name="T24" fmla="*/ 57 w 2956"/>
                <a:gd name="T25" fmla="*/ 13 h 709"/>
                <a:gd name="T26" fmla="*/ 62 w 2956"/>
                <a:gd name="T27" fmla="*/ 14 h 709"/>
                <a:gd name="T28" fmla="*/ 66 w 2956"/>
                <a:gd name="T29" fmla="*/ 15 h 709"/>
                <a:gd name="T30" fmla="*/ 70 w 2956"/>
                <a:gd name="T31" fmla="*/ 17 h 709"/>
                <a:gd name="T32" fmla="*/ 82 w 2956"/>
                <a:gd name="T33" fmla="*/ 23 h 709"/>
                <a:gd name="T34" fmla="*/ 85 w 2956"/>
                <a:gd name="T35" fmla="*/ 24 h 709"/>
                <a:gd name="T36" fmla="*/ 87 w 2956"/>
                <a:gd name="T37" fmla="*/ 25 h 7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56"/>
                <a:gd name="T58" fmla="*/ 0 h 709"/>
                <a:gd name="T59" fmla="*/ 2956 w 2956"/>
                <a:gd name="T60" fmla="*/ 709 h 7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56" h="709">
                  <a:moveTo>
                    <a:pt x="0" y="0"/>
                  </a:moveTo>
                  <a:lnTo>
                    <a:pt x="120" y="61"/>
                  </a:lnTo>
                  <a:lnTo>
                    <a:pt x="246" y="118"/>
                  </a:lnTo>
                  <a:lnTo>
                    <a:pt x="374" y="165"/>
                  </a:lnTo>
                  <a:lnTo>
                    <a:pt x="508" y="207"/>
                  </a:lnTo>
                  <a:lnTo>
                    <a:pt x="646" y="240"/>
                  </a:lnTo>
                  <a:lnTo>
                    <a:pt x="786" y="266"/>
                  </a:lnTo>
                  <a:lnTo>
                    <a:pt x="929" y="283"/>
                  </a:lnTo>
                  <a:lnTo>
                    <a:pt x="1075" y="292"/>
                  </a:lnTo>
                  <a:lnTo>
                    <a:pt x="1403" y="303"/>
                  </a:lnTo>
                  <a:lnTo>
                    <a:pt x="1583" y="314"/>
                  </a:lnTo>
                  <a:lnTo>
                    <a:pt x="1765" y="329"/>
                  </a:lnTo>
                  <a:lnTo>
                    <a:pt x="1943" y="352"/>
                  </a:lnTo>
                  <a:lnTo>
                    <a:pt x="2112" y="380"/>
                  </a:lnTo>
                  <a:lnTo>
                    <a:pt x="2265" y="415"/>
                  </a:lnTo>
                  <a:lnTo>
                    <a:pt x="2393" y="460"/>
                  </a:lnTo>
                  <a:lnTo>
                    <a:pt x="2790" y="629"/>
                  </a:lnTo>
                  <a:lnTo>
                    <a:pt x="2901" y="679"/>
                  </a:lnTo>
                  <a:lnTo>
                    <a:pt x="2956" y="709"/>
                  </a:lnTo>
                </a:path>
              </a:pathLst>
            </a:custGeom>
            <a:solidFill>
              <a:srgbClr val="ADADAD"/>
            </a:solidFill>
            <a:ln w="9525">
              <a:solidFill>
                <a:srgbClr val="000000"/>
              </a:solidFill>
              <a:prstDash val="solid"/>
              <a:round/>
              <a:headEnd/>
              <a:tailEnd/>
            </a:ln>
          </p:spPr>
          <p:txBody>
            <a:bodyPr/>
            <a:lstStyle/>
            <a:p>
              <a:endParaRPr lang="en-US"/>
            </a:p>
          </p:txBody>
        </p:sp>
      </p:grpSp>
      <p:sp>
        <p:nvSpPr>
          <p:cNvPr id="86022" name="Line 16"/>
          <p:cNvSpPr>
            <a:spLocks noChangeShapeType="1"/>
          </p:cNvSpPr>
          <p:nvPr/>
        </p:nvSpPr>
        <p:spPr bwMode="blackWhite">
          <a:xfrm>
            <a:off x="6757988" y="1663700"/>
            <a:ext cx="1468437" cy="547688"/>
          </a:xfrm>
          <a:prstGeom prst="line">
            <a:avLst/>
          </a:prstGeom>
          <a:noFill/>
          <a:ln w="12700">
            <a:solidFill>
              <a:schemeClr val="tx1"/>
            </a:solidFill>
            <a:round/>
            <a:headEnd type="none" w="sm" len="sm"/>
            <a:tailEnd type="none" w="sm" len="sm"/>
          </a:ln>
        </p:spPr>
        <p:txBody>
          <a:bodyPr anchor="ctr">
            <a:spAutoFit/>
          </a:bodyPr>
          <a:lstStyle/>
          <a:p>
            <a:endParaRPr lang="en-US"/>
          </a:p>
        </p:txBody>
      </p:sp>
      <p:grpSp>
        <p:nvGrpSpPr>
          <p:cNvPr id="3" name="Group 17"/>
          <p:cNvGrpSpPr>
            <a:grpSpLocks/>
          </p:cNvGrpSpPr>
          <p:nvPr/>
        </p:nvGrpSpPr>
        <p:grpSpPr bwMode="auto">
          <a:xfrm rot="420000">
            <a:off x="4054475" y="1327150"/>
            <a:ext cx="2725738" cy="411163"/>
            <a:chOff x="2362" y="69"/>
            <a:chExt cx="1158" cy="246"/>
          </a:xfrm>
        </p:grpSpPr>
        <p:sp>
          <p:nvSpPr>
            <p:cNvPr id="86092" name="Freeform 18"/>
            <p:cNvSpPr>
              <a:spLocks/>
            </p:cNvSpPr>
            <p:nvPr/>
          </p:nvSpPr>
          <p:spPr bwMode="blackWhite">
            <a:xfrm rot="-1045845">
              <a:off x="3357" y="111"/>
              <a:ext cx="163" cy="104"/>
            </a:xfrm>
            <a:custGeom>
              <a:avLst/>
              <a:gdLst>
                <a:gd name="T0" fmla="*/ 8 w 528"/>
                <a:gd name="T1" fmla="*/ 2 h 314"/>
                <a:gd name="T2" fmla="*/ 6 w 528"/>
                <a:gd name="T3" fmla="*/ 3 h 314"/>
                <a:gd name="T4" fmla="*/ 6 w 528"/>
                <a:gd name="T5" fmla="*/ 4 h 314"/>
                <a:gd name="T6" fmla="*/ 5 w 528"/>
                <a:gd name="T7" fmla="*/ 5 h 314"/>
                <a:gd name="T8" fmla="*/ 5 w 528"/>
                <a:gd name="T9" fmla="*/ 5 h 314"/>
                <a:gd name="T10" fmla="*/ 5 w 528"/>
                <a:gd name="T11" fmla="*/ 6 h 314"/>
                <a:gd name="T12" fmla="*/ 5 w 528"/>
                <a:gd name="T13" fmla="*/ 7 h 314"/>
                <a:gd name="T14" fmla="*/ 6 w 528"/>
                <a:gd name="T15" fmla="*/ 8 h 314"/>
                <a:gd name="T16" fmla="*/ 6 w 528"/>
                <a:gd name="T17" fmla="*/ 9 h 314"/>
                <a:gd name="T18" fmla="*/ 8 w 528"/>
                <a:gd name="T19" fmla="*/ 9 h 314"/>
                <a:gd name="T20" fmla="*/ 9 w 528"/>
                <a:gd name="T21" fmla="*/ 9 h 314"/>
                <a:gd name="T22" fmla="*/ 10 w 528"/>
                <a:gd name="T23" fmla="*/ 8 h 314"/>
                <a:gd name="T24" fmla="*/ 10 w 528"/>
                <a:gd name="T25" fmla="*/ 8 h 314"/>
                <a:gd name="T26" fmla="*/ 11 w 528"/>
                <a:gd name="T27" fmla="*/ 7 h 314"/>
                <a:gd name="T28" fmla="*/ 12 w 528"/>
                <a:gd name="T29" fmla="*/ 7 h 314"/>
                <a:gd name="T30" fmla="*/ 14 w 528"/>
                <a:gd name="T31" fmla="*/ 7 h 314"/>
                <a:gd name="T32" fmla="*/ 14 w 528"/>
                <a:gd name="T33" fmla="*/ 7 h 314"/>
                <a:gd name="T34" fmla="*/ 15 w 528"/>
                <a:gd name="T35" fmla="*/ 7 h 314"/>
                <a:gd name="T36" fmla="*/ 15 w 528"/>
                <a:gd name="T37" fmla="*/ 8 h 314"/>
                <a:gd name="T38" fmla="*/ 15 w 528"/>
                <a:gd name="T39" fmla="*/ 8 h 314"/>
                <a:gd name="T40" fmla="*/ 15 w 528"/>
                <a:gd name="T41" fmla="*/ 9 h 314"/>
                <a:gd name="T42" fmla="*/ 15 w 528"/>
                <a:gd name="T43" fmla="*/ 9 h 314"/>
                <a:gd name="T44" fmla="*/ 15 w 528"/>
                <a:gd name="T45" fmla="*/ 9 h 314"/>
                <a:gd name="T46" fmla="*/ 14 w 528"/>
                <a:gd name="T47" fmla="*/ 10 h 314"/>
                <a:gd name="T48" fmla="*/ 12 w 528"/>
                <a:gd name="T49" fmla="*/ 11 h 314"/>
                <a:gd name="T50" fmla="*/ 10 w 528"/>
                <a:gd name="T51" fmla="*/ 11 h 314"/>
                <a:gd name="T52" fmla="*/ 7 w 528"/>
                <a:gd name="T53" fmla="*/ 11 h 314"/>
                <a:gd name="T54" fmla="*/ 3 w 528"/>
                <a:gd name="T55" fmla="*/ 10 h 314"/>
                <a:gd name="T56" fmla="*/ 2 w 528"/>
                <a:gd name="T57" fmla="*/ 10 h 314"/>
                <a:gd name="T58" fmla="*/ 1 w 528"/>
                <a:gd name="T59" fmla="*/ 9 h 314"/>
                <a:gd name="T60" fmla="*/ 0 w 528"/>
                <a:gd name="T61" fmla="*/ 8 h 314"/>
                <a:gd name="T62" fmla="*/ 0 w 528"/>
                <a:gd name="T63" fmla="*/ 6 h 314"/>
                <a:gd name="T64" fmla="*/ 0 w 528"/>
                <a:gd name="T65" fmla="*/ 5 h 314"/>
                <a:gd name="T66" fmla="*/ 1 w 528"/>
                <a:gd name="T67" fmla="*/ 3 h 314"/>
                <a:gd name="T68" fmla="*/ 3 w 528"/>
                <a:gd name="T69" fmla="*/ 1 h 314"/>
                <a:gd name="T70" fmla="*/ 3 w 528"/>
                <a:gd name="T71" fmla="*/ 0 h 314"/>
                <a:gd name="T72" fmla="*/ 8 w 528"/>
                <a:gd name="T73" fmla="*/ 2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8"/>
                <a:gd name="T112" fmla="*/ 0 h 314"/>
                <a:gd name="T113" fmla="*/ 528 w 528"/>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8" h="314">
                  <a:moveTo>
                    <a:pt x="261" y="50"/>
                  </a:moveTo>
                  <a:lnTo>
                    <a:pt x="221" y="76"/>
                  </a:lnTo>
                  <a:lnTo>
                    <a:pt x="192" y="100"/>
                  </a:lnTo>
                  <a:lnTo>
                    <a:pt x="173" y="124"/>
                  </a:lnTo>
                  <a:lnTo>
                    <a:pt x="162" y="145"/>
                  </a:lnTo>
                  <a:lnTo>
                    <a:pt x="160" y="165"/>
                  </a:lnTo>
                  <a:lnTo>
                    <a:pt x="163" y="183"/>
                  </a:lnTo>
                  <a:lnTo>
                    <a:pt x="186" y="212"/>
                  </a:lnTo>
                  <a:lnTo>
                    <a:pt x="224" y="232"/>
                  </a:lnTo>
                  <a:lnTo>
                    <a:pt x="266" y="242"/>
                  </a:lnTo>
                  <a:lnTo>
                    <a:pt x="305" y="240"/>
                  </a:lnTo>
                  <a:lnTo>
                    <a:pt x="330" y="229"/>
                  </a:lnTo>
                  <a:lnTo>
                    <a:pt x="349" y="210"/>
                  </a:lnTo>
                  <a:lnTo>
                    <a:pt x="370" y="196"/>
                  </a:lnTo>
                  <a:lnTo>
                    <a:pt x="413" y="180"/>
                  </a:lnTo>
                  <a:lnTo>
                    <a:pt x="456" y="179"/>
                  </a:lnTo>
                  <a:lnTo>
                    <a:pt x="476" y="183"/>
                  </a:lnTo>
                  <a:lnTo>
                    <a:pt x="493" y="190"/>
                  </a:lnTo>
                  <a:lnTo>
                    <a:pt x="520" y="208"/>
                  </a:lnTo>
                  <a:lnTo>
                    <a:pt x="527" y="219"/>
                  </a:lnTo>
                  <a:lnTo>
                    <a:pt x="528" y="232"/>
                  </a:lnTo>
                  <a:lnTo>
                    <a:pt x="524" y="245"/>
                  </a:lnTo>
                  <a:lnTo>
                    <a:pt x="513" y="258"/>
                  </a:lnTo>
                  <a:lnTo>
                    <a:pt x="469" y="285"/>
                  </a:lnTo>
                  <a:lnTo>
                    <a:pt x="416" y="303"/>
                  </a:lnTo>
                  <a:lnTo>
                    <a:pt x="356" y="314"/>
                  </a:lnTo>
                  <a:lnTo>
                    <a:pt x="233" y="312"/>
                  </a:lnTo>
                  <a:lnTo>
                    <a:pt x="119" y="286"/>
                  </a:lnTo>
                  <a:lnTo>
                    <a:pt x="69" y="265"/>
                  </a:lnTo>
                  <a:lnTo>
                    <a:pt x="31" y="240"/>
                  </a:lnTo>
                  <a:lnTo>
                    <a:pt x="4" y="205"/>
                  </a:lnTo>
                  <a:lnTo>
                    <a:pt x="0" y="166"/>
                  </a:lnTo>
                  <a:lnTo>
                    <a:pt x="13" y="126"/>
                  </a:lnTo>
                  <a:lnTo>
                    <a:pt x="35" y="88"/>
                  </a:lnTo>
                  <a:lnTo>
                    <a:pt x="90" y="25"/>
                  </a:lnTo>
                  <a:lnTo>
                    <a:pt x="119" y="0"/>
                  </a:lnTo>
                  <a:lnTo>
                    <a:pt x="261" y="50"/>
                  </a:lnTo>
                  <a:close/>
                </a:path>
              </a:pathLst>
            </a:custGeom>
            <a:solidFill>
              <a:srgbClr val="ADADAD"/>
            </a:solidFill>
            <a:ln w="9525">
              <a:noFill/>
              <a:round/>
              <a:headEnd/>
              <a:tailEnd/>
            </a:ln>
          </p:spPr>
          <p:txBody>
            <a:bodyPr/>
            <a:lstStyle/>
            <a:p>
              <a:endParaRPr lang="en-US"/>
            </a:p>
          </p:txBody>
        </p:sp>
        <p:sp>
          <p:nvSpPr>
            <p:cNvPr id="86093" name="Freeform 19"/>
            <p:cNvSpPr>
              <a:spLocks/>
            </p:cNvSpPr>
            <p:nvPr/>
          </p:nvSpPr>
          <p:spPr bwMode="blackWhite">
            <a:xfrm rot="-1045845">
              <a:off x="3357" y="111"/>
              <a:ext cx="163" cy="104"/>
            </a:xfrm>
            <a:custGeom>
              <a:avLst/>
              <a:gdLst>
                <a:gd name="T0" fmla="*/ 8 w 528"/>
                <a:gd name="T1" fmla="*/ 2 h 314"/>
                <a:gd name="T2" fmla="*/ 6 w 528"/>
                <a:gd name="T3" fmla="*/ 3 h 314"/>
                <a:gd name="T4" fmla="*/ 6 w 528"/>
                <a:gd name="T5" fmla="*/ 4 h 314"/>
                <a:gd name="T6" fmla="*/ 5 w 528"/>
                <a:gd name="T7" fmla="*/ 5 h 314"/>
                <a:gd name="T8" fmla="*/ 5 w 528"/>
                <a:gd name="T9" fmla="*/ 5 h 314"/>
                <a:gd name="T10" fmla="*/ 5 w 528"/>
                <a:gd name="T11" fmla="*/ 6 h 314"/>
                <a:gd name="T12" fmla="*/ 5 w 528"/>
                <a:gd name="T13" fmla="*/ 7 h 314"/>
                <a:gd name="T14" fmla="*/ 6 w 528"/>
                <a:gd name="T15" fmla="*/ 8 h 314"/>
                <a:gd name="T16" fmla="*/ 6 w 528"/>
                <a:gd name="T17" fmla="*/ 9 h 314"/>
                <a:gd name="T18" fmla="*/ 8 w 528"/>
                <a:gd name="T19" fmla="*/ 9 h 314"/>
                <a:gd name="T20" fmla="*/ 9 w 528"/>
                <a:gd name="T21" fmla="*/ 9 h 314"/>
                <a:gd name="T22" fmla="*/ 10 w 528"/>
                <a:gd name="T23" fmla="*/ 8 h 314"/>
                <a:gd name="T24" fmla="*/ 10 w 528"/>
                <a:gd name="T25" fmla="*/ 8 h 314"/>
                <a:gd name="T26" fmla="*/ 11 w 528"/>
                <a:gd name="T27" fmla="*/ 7 h 314"/>
                <a:gd name="T28" fmla="*/ 12 w 528"/>
                <a:gd name="T29" fmla="*/ 7 h 314"/>
                <a:gd name="T30" fmla="*/ 14 w 528"/>
                <a:gd name="T31" fmla="*/ 7 h 314"/>
                <a:gd name="T32" fmla="*/ 14 w 528"/>
                <a:gd name="T33" fmla="*/ 7 h 314"/>
                <a:gd name="T34" fmla="*/ 15 w 528"/>
                <a:gd name="T35" fmla="*/ 7 h 314"/>
                <a:gd name="T36" fmla="*/ 15 w 528"/>
                <a:gd name="T37" fmla="*/ 8 h 314"/>
                <a:gd name="T38" fmla="*/ 15 w 528"/>
                <a:gd name="T39" fmla="*/ 8 h 314"/>
                <a:gd name="T40" fmla="*/ 15 w 528"/>
                <a:gd name="T41" fmla="*/ 9 h 314"/>
                <a:gd name="T42" fmla="*/ 15 w 528"/>
                <a:gd name="T43" fmla="*/ 9 h 314"/>
                <a:gd name="T44" fmla="*/ 15 w 528"/>
                <a:gd name="T45" fmla="*/ 9 h 314"/>
                <a:gd name="T46" fmla="*/ 14 w 528"/>
                <a:gd name="T47" fmla="*/ 10 h 314"/>
                <a:gd name="T48" fmla="*/ 12 w 528"/>
                <a:gd name="T49" fmla="*/ 11 h 314"/>
                <a:gd name="T50" fmla="*/ 10 w 528"/>
                <a:gd name="T51" fmla="*/ 11 h 314"/>
                <a:gd name="T52" fmla="*/ 7 w 528"/>
                <a:gd name="T53" fmla="*/ 11 h 314"/>
                <a:gd name="T54" fmla="*/ 3 w 528"/>
                <a:gd name="T55" fmla="*/ 10 h 314"/>
                <a:gd name="T56" fmla="*/ 2 w 528"/>
                <a:gd name="T57" fmla="*/ 10 h 314"/>
                <a:gd name="T58" fmla="*/ 1 w 528"/>
                <a:gd name="T59" fmla="*/ 9 h 314"/>
                <a:gd name="T60" fmla="*/ 0 w 528"/>
                <a:gd name="T61" fmla="*/ 8 h 314"/>
                <a:gd name="T62" fmla="*/ 0 w 528"/>
                <a:gd name="T63" fmla="*/ 6 h 314"/>
                <a:gd name="T64" fmla="*/ 0 w 528"/>
                <a:gd name="T65" fmla="*/ 5 h 314"/>
                <a:gd name="T66" fmla="*/ 1 w 528"/>
                <a:gd name="T67" fmla="*/ 3 h 314"/>
                <a:gd name="T68" fmla="*/ 3 w 528"/>
                <a:gd name="T69" fmla="*/ 1 h 314"/>
                <a:gd name="T70" fmla="*/ 3 w 528"/>
                <a:gd name="T71" fmla="*/ 0 h 314"/>
                <a:gd name="T72" fmla="*/ 8 w 528"/>
                <a:gd name="T73" fmla="*/ 2 h 314"/>
                <a:gd name="T74" fmla="*/ 8 w 528"/>
                <a:gd name="T75" fmla="*/ 2 h 3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28"/>
                <a:gd name="T115" fmla="*/ 0 h 314"/>
                <a:gd name="T116" fmla="*/ 528 w 528"/>
                <a:gd name="T117" fmla="*/ 314 h 31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28" h="314">
                  <a:moveTo>
                    <a:pt x="261" y="50"/>
                  </a:moveTo>
                  <a:lnTo>
                    <a:pt x="221" y="76"/>
                  </a:lnTo>
                  <a:lnTo>
                    <a:pt x="192" y="100"/>
                  </a:lnTo>
                  <a:lnTo>
                    <a:pt x="173" y="124"/>
                  </a:lnTo>
                  <a:lnTo>
                    <a:pt x="162" y="145"/>
                  </a:lnTo>
                  <a:lnTo>
                    <a:pt x="160" y="165"/>
                  </a:lnTo>
                  <a:lnTo>
                    <a:pt x="163" y="183"/>
                  </a:lnTo>
                  <a:lnTo>
                    <a:pt x="186" y="212"/>
                  </a:lnTo>
                  <a:lnTo>
                    <a:pt x="224" y="232"/>
                  </a:lnTo>
                  <a:lnTo>
                    <a:pt x="266" y="242"/>
                  </a:lnTo>
                  <a:lnTo>
                    <a:pt x="305" y="240"/>
                  </a:lnTo>
                  <a:lnTo>
                    <a:pt x="330" y="229"/>
                  </a:lnTo>
                  <a:lnTo>
                    <a:pt x="349" y="210"/>
                  </a:lnTo>
                  <a:lnTo>
                    <a:pt x="370" y="196"/>
                  </a:lnTo>
                  <a:lnTo>
                    <a:pt x="413" y="180"/>
                  </a:lnTo>
                  <a:lnTo>
                    <a:pt x="456" y="179"/>
                  </a:lnTo>
                  <a:lnTo>
                    <a:pt x="476" y="183"/>
                  </a:lnTo>
                  <a:lnTo>
                    <a:pt x="493" y="190"/>
                  </a:lnTo>
                  <a:lnTo>
                    <a:pt x="520" y="208"/>
                  </a:lnTo>
                  <a:lnTo>
                    <a:pt x="527" y="219"/>
                  </a:lnTo>
                  <a:lnTo>
                    <a:pt x="528" y="232"/>
                  </a:lnTo>
                  <a:lnTo>
                    <a:pt x="524" y="245"/>
                  </a:lnTo>
                  <a:lnTo>
                    <a:pt x="513" y="258"/>
                  </a:lnTo>
                  <a:lnTo>
                    <a:pt x="469" y="285"/>
                  </a:lnTo>
                  <a:lnTo>
                    <a:pt x="416" y="303"/>
                  </a:lnTo>
                  <a:lnTo>
                    <a:pt x="356" y="314"/>
                  </a:lnTo>
                  <a:lnTo>
                    <a:pt x="233" y="312"/>
                  </a:lnTo>
                  <a:lnTo>
                    <a:pt x="119" y="286"/>
                  </a:lnTo>
                  <a:lnTo>
                    <a:pt x="69" y="265"/>
                  </a:lnTo>
                  <a:lnTo>
                    <a:pt x="31" y="240"/>
                  </a:lnTo>
                  <a:lnTo>
                    <a:pt x="4" y="205"/>
                  </a:lnTo>
                  <a:lnTo>
                    <a:pt x="0" y="166"/>
                  </a:lnTo>
                  <a:lnTo>
                    <a:pt x="13" y="126"/>
                  </a:lnTo>
                  <a:lnTo>
                    <a:pt x="35" y="88"/>
                  </a:lnTo>
                  <a:lnTo>
                    <a:pt x="90" y="25"/>
                  </a:lnTo>
                  <a:lnTo>
                    <a:pt x="119" y="0"/>
                  </a:lnTo>
                  <a:lnTo>
                    <a:pt x="261" y="50"/>
                  </a:lnTo>
                </a:path>
              </a:pathLst>
            </a:custGeom>
            <a:solidFill>
              <a:srgbClr val="ADADAD"/>
            </a:solidFill>
            <a:ln w="6350">
              <a:solidFill>
                <a:srgbClr val="000000"/>
              </a:solidFill>
              <a:prstDash val="solid"/>
              <a:round/>
              <a:headEnd/>
              <a:tailEnd/>
            </a:ln>
          </p:spPr>
          <p:txBody>
            <a:bodyPr/>
            <a:lstStyle/>
            <a:p>
              <a:endParaRPr lang="en-US"/>
            </a:p>
          </p:txBody>
        </p:sp>
        <p:sp>
          <p:nvSpPr>
            <p:cNvPr id="86094" name="Freeform 20"/>
            <p:cNvSpPr>
              <a:spLocks/>
            </p:cNvSpPr>
            <p:nvPr/>
          </p:nvSpPr>
          <p:spPr bwMode="blackWhite">
            <a:xfrm rot="-1045845">
              <a:off x="3440" y="69"/>
              <a:ext cx="76" cy="66"/>
            </a:xfrm>
            <a:custGeom>
              <a:avLst/>
              <a:gdLst>
                <a:gd name="T0" fmla="*/ 0 w 247"/>
                <a:gd name="T1" fmla="*/ 3 h 202"/>
                <a:gd name="T2" fmla="*/ 1 w 247"/>
                <a:gd name="T3" fmla="*/ 2 h 202"/>
                <a:gd name="T4" fmla="*/ 1 w 247"/>
                <a:gd name="T5" fmla="*/ 1 h 202"/>
                <a:gd name="T6" fmla="*/ 2 w 247"/>
                <a:gd name="T7" fmla="*/ 0 h 202"/>
                <a:gd name="T8" fmla="*/ 3 w 247"/>
                <a:gd name="T9" fmla="*/ 0 h 202"/>
                <a:gd name="T10" fmla="*/ 3 w 247"/>
                <a:gd name="T11" fmla="*/ 0 h 202"/>
                <a:gd name="T12" fmla="*/ 4 w 247"/>
                <a:gd name="T13" fmla="*/ 1 h 202"/>
                <a:gd name="T14" fmla="*/ 4 w 247"/>
                <a:gd name="T15" fmla="*/ 1 h 202"/>
                <a:gd name="T16" fmla="*/ 5 w 247"/>
                <a:gd name="T17" fmla="*/ 2 h 202"/>
                <a:gd name="T18" fmla="*/ 6 w 247"/>
                <a:gd name="T19" fmla="*/ 2 h 202"/>
                <a:gd name="T20" fmla="*/ 7 w 247"/>
                <a:gd name="T21" fmla="*/ 3 h 202"/>
                <a:gd name="T22" fmla="*/ 7 w 247"/>
                <a:gd name="T23" fmla="*/ 3 h 202"/>
                <a:gd name="T24" fmla="*/ 7 w 247"/>
                <a:gd name="T25" fmla="*/ 3 h 202"/>
                <a:gd name="T26" fmla="*/ 7 w 247"/>
                <a:gd name="T27" fmla="*/ 4 h 202"/>
                <a:gd name="T28" fmla="*/ 7 w 247"/>
                <a:gd name="T29" fmla="*/ 5 h 202"/>
                <a:gd name="T30" fmla="*/ 6 w 247"/>
                <a:gd name="T31" fmla="*/ 6 h 202"/>
                <a:gd name="T32" fmla="*/ 5 w 247"/>
                <a:gd name="T33" fmla="*/ 6 h 202"/>
                <a:gd name="T34" fmla="*/ 4 w 247"/>
                <a:gd name="T35" fmla="*/ 6 h 202"/>
                <a:gd name="T36" fmla="*/ 2 w 247"/>
                <a:gd name="T37" fmla="*/ 7 h 202"/>
                <a:gd name="T38" fmla="*/ 2 w 247"/>
                <a:gd name="T39" fmla="*/ 7 h 202"/>
                <a:gd name="T40" fmla="*/ 1 w 247"/>
                <a:gd name="T41" fmla="*/ 7 h 202"/>
                <a:gd name="T42" fmla="*/ 0 w 247"/>
                <a:gd name="T43" fmla="*/ 7 h 202"/>
                <a:gd name="T44" fmla="*/ 0 w 247"/>
                <a:gd name="T45" fmla="*/ 6 h 202"/>
                <a:gd name="T46" fmla="*/ 0 w 247"/>
                <a:gd name="T47" fmla="*/ 5 h 202"/>
                <a:gd name="T48" fmla="*/ 0 w 247"/>
                <a:gd name="T49" fmla="*/ 3 h 20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7"/>
                <a:gd name="T76" fmla="*/ 0 h 202"/>
                <a:gd name="T77" fmla="*/ 247 w 247"/>
                <a:gd name="T78" fmla="*/ 202 h 20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7" h="202">
                  <a:moveTo>
                    <a:pt x="8" y="83"/>
                  </a:moveTo>
                  <a:lnTo>
                    <a:pt x="25" y="42"/>
                  </a:lnTo>
                  <a:lnTo>
                    <a:pt x="46" y="17"/>
                  </a:lnTo>
                  <a:lnTo>
                    <a:pt x="70" y="2"/>
                  </a:lnTo>
                  <a:lnTo>
                    <a:pt x="94" y="0"/>
                  </a:lnTo>
                  <a:lnTo>
                    <a:pt x="119" y="3"/>
                  </a:lnTo>
                  <a:lnTo>
                    <a:pt x="140" y="14"/>
                  </a:lnTo>
                  <a:lnTo>
                    <a:pt x="153" y="29"/>
                  </a:lnTo>
                  <a:lnTo>
                    <a:pt x="158" y="45"/>
                  </a:lnTo>
                  <a:lnTo>
                    <a:pt x="205" y="56"/>
                  </a:lnTo>
                  <a:lnTo>
                    <a:pt x="235" y="75"/>
                  </a:lnTo>
                  <a:lnTo>
                    <a:pt x="242" y="85"/>
                  </a:lnTo>
                  <a:lnTo>
                    <a:pt x="247" y="97"/>
                  </a:lnTo>
                  <a:lnTo>
                    <a:pt x="246" y="120"/>
                  </a:lnTo>
                  <a:lnTo>
                    <a:pt x="231" y="142"/>
                  </a:lnTo>
                  <a:lnTo>
                    <a:pt x="205" y="160"/>
                  </a:lnTo>
                  <a:lnTo>
                    <a:pt x="170" y="171"/>
                  </a:lnTo>
                  <a:lnTo>
                    <a:pt x="126" y="174"/>
                  </a:lnTo>
                  <a:lnTo>
                    <a:pt x="73" y="197"/>
                  </a:lnTo>
                  <a:lnTo>
                    <a:pt x="49" y="202"/>
                  </a:lnTo>
                  <a:lnTo>
                    <a:pt x="28" y="197"/>
                  </a:lnTo>
                  <a:lnTo>
                    <a:pt x="11" y="185"/>
                  </a:lnTo>
                  <a:lnTo>
                    <a:pt x="2" y="163"/>
                  </a:lnTo>
                  <a:lnTo>
                    <a:pt x="0" y="129"/>
                  </a:lnTo>
                  <a:lnTo>
                    <a:pt x="8" y="83"/>
                  </a:lnTo>
                  <a:close/>
                </a:path>
              </a:pathLst>
            </a:custGeom>
            <a:solidFill>
              <a:srgbClr val="ADADAD"/>
            </a:solidFill>
            <a:ln w="9525">
              <a:noFill/>
              <a:round/>
              <a:headEnd/>
              <a:tailEnd/>
            </a:ln>
          </p:spPr>
          <p:txBody>
            <a:bodyPr/>
            <a:lstStyle/>
            <a:p>
              <a:endParaRPr lang="en-US"/>
            </a:p>
          </p:txBody>
        </p:sp>
        <p:sp>
          <p:nvSpPr>
            <p:cNvPr id="86095" name="Freeform 21"/>
            <p:cNvSpPr>
              <a:spLocks/>
            </p:cNvSpPr>
            <p:nvPr/>
          </p:nvSpPr>
          <p:spPr bwMode="blackWhite">
            <a:xfrm rot="-1045845">
              <a:off x="3440" y="69"/>
              <a:ext cx="76" cy="66"/>
            </a:xfrm>
            <a:custGeom>
              <a:avLst/>
              <a:gdLst>
                <a:gd name="T0" fmla="*/ 0 w 247"/>
                <a:gd name="T1" fmla="*/ 3 h 202"/>
                <a:gd name="T2" fmla="*/ 1 w 247"/>
                <a:gd name="T3" fmla="*/ 2 h 202"/>
                <a:gd name="T4" fmla="*/ 1 w 247"/>
                <a:gd name="T5" fmla="*/ 1 h 202"/>
                <a:gd name="T6" fmla="*/ 2 w 247"/>
                <a:gd name="T7" fmla="*/ 0 h 202"/>
                <a:gd name="T8" fmla="*/ 3 w 247"/>
                <a:gd name="T9" fmla="*/ 0 h 202"/>
                <a:gd name="T10" fmla="*/ 3 w 247"/>
                <a:gd name="T11" fmla="*/ 0 h 202"/>
                <a:gd name="T12" fmla="*/ 4 w 247"/>
                <a:gd name="T13" fmla="*/ 1 h 202"/>
                <a:gd name="T14" fmla="*/ 4 w 247"/>
                <a:gd name="T15" fmla="*/ 1 h 202"/>
                <a:gd name="T16" fmla="*/ 5 w 247"/>
                <a:gd name="T17" fmla="*/ 2 h 202"/>
                <a:gd name="T18" fmla="*/ 6 w 247"/>
                <a:gd name="T19" fmla="*/ 2 h 202"/>
                <a:gd name="T20" fmla="*/ 7 w 247"/>
                <a:gd name="T21" fmla="*/ 3 h 202"/>
                <a:gd name="T22" fmla="*/ 7 w 247"/>
                <a:gd name="T23" fmla="*/ 3 h 202"/>
                <a:gd name="T24" fmla="*/ 7 w 247"/>
                <a:gd name="T25" fmla="*/ 3 h 202"/>
                <a:gd name="T26" fmla="*/ 7 w 247"/>
                <a:gd name="T27" fmla="*/ 4 h 202"/>
                <a:gd name="T28" fmla="*/ 7 w 247"/>
                <a:gd name="T29" fmla="*/ 5 h 202"/>
                <a:gd name="T30" fmla="*/ 6 w 247"/>
                <a:gd name="T31" fmla="*/ 6 h 202"/>
                <a:gd name="T32" fmla="*/ 5 w 247"/>
                <a:gd name="T33" fmla="*/ 6 h 202"/>
                <a:gd name="T34" fmla="*/ 4 w 247"/>
                <a:gd name="T35" fmla="*/ 6 h 202"/>
                <a:gd name="T36" fmla="*/ 2 w 247"/>
                <a:gd name="T37" fmla="*/ 7 h 202"/>
                <a:gd name="T38" fmla="*/ 2 w 247"/>
                <a:gd name="T39" fmla="*/ 7 h 202"/>
                <a:gd name="T40" fmla="*/ 1 w 247"/>
                <a:gd name="T41" fmla="*/ 7 h 202"/>
                <a:gd name="T42" fmla="*/ 0 w 247"/>
                <a:gd name="T43" fmla="*/ 7 h 202"/>
                <a:gd name="T44" fmla="*/ 0 w 247"/>
                <a:gd name="T45" fmla="*/ 6 h 202"/>
                <a:gd name="T46" fmla="*/ 0 w 247"/>
                <a:gd name="T47" fmla="*/ 5 h 202"/>
                <a:gd name="T48" fmla="*/ 0 w 247"/>
                <a:gd name="T49" fmla="*/ 3 h 202"/>
                <a:gd name="T50" fmla="*/ 0 w 247"/>
                <a:gd name="T51" fmla="*/ 3 h 20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7"/>
                <a:gd name="T79" fmla="*/ 0 h 202"/>
                <a:gd name="T80" fmla="*/ 247 w 247"/>
                <a:gd name="T81" fmla="*/ 202 h 20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7" h="202">
                  <a:moveTo>
                    <a:pt x="8" y="83"/>
                  </a:moveTo>
                  <a:lnTo>
                    <a:pt x="25" y="42"/>
                  </a:lnTo>
                  <a:lnTo>
                    <a:pt x="46" y="17"/>
                  </a:lnTo>
                  <a:lnTo>
                    <a:pt x="70" y="2"/>
                  </a:lnTo>
                  <a:lnTo>
                    <a:pt x="94" y="0"/>
                  </a:lnTo>
                  <a:lnTo>
                    <a:pt x="119" y="3"/>
                  </a:lnTo>
                  <a:lnTo>
                    <a:pt x="140" y="14"/>
                  </a:lnTo>
                  <a:lnTo>
                    <a:pt x="153" y="29"/>
                  </a:lnTo>
                  <a:lnTo>
                    <a:pt x="158" y="45"/>
                  </a:lnTo>
                  <a:lnTo>
                    <a:pt x="205" y="56"/>
                  </a:lnTo>
                  <a:lnTo>
                    <a:pt x="235" y="75"/>
                  </a:lnTo>
                  <a:lnTo>
                    <a:pt x="242" y="85"/>
                  </a:lnTo>
                  <a:lnTo>
                    <a:pt x="247" y="97"/>
                  </a:lnTo>
                  <a:lnTo>
                    <a:pt x="246" y="120"/>
                  </a:lnTo>
                  <a:lnTo>
                    <a:pt x="231" y="142"/>
                  </a:lnTo>
                  <a:lnTo>
                    <a:pt x="205" y="160"/>
                  </a:lnTo>
                  <a:lnTo>
                    <a:pt x="170" y="171"/>
                  </a:lnTo>
                  <a:lnTo>
                    <a:pt x="126" y="174"/>
                  </a:lnTo>
                  <a:lnTo>
                    <a:pt x="73" y="197"/>
                  </a:lnTo>
                  <a:lnTo>
                    <a:pt x="49" y="202"/>
                  </a:lnTo>
                  <a:lnTo>
                    <a:pt x="28" y="197"/>
                  </a:lnTo>
                  <a:lnTo>
                    <a:pt x="11" y="185"/>
                  </a:lnTo>
                  <a:lnTo>
                    <a:pt x="2" y="163"/>
                  </a:lnTo>
                  <a:lnTo>
                    <a:pt x="0" y="129"/>
                  </a:lnTo>
                  <a:lnTo>
                    <a:pt x="8" y="83"/>
                  </a:lnTo>
                </a:path>
              </a:pathLst>
            </a:custGeom>
            <a:solidFill>
              <a:srgbClr val="ADADAD"/>
            </a:solidFill>
            <a:ln w="6350">
              <a:solidFill>
                <a:srgbClr val="000000"/>
              </a:solidFill>
              <a:prstDash val="solid"/>
              <a:round/>
              <a:headEnd/>
              <a:tailEnd/>
            </a:ln>
          </p:spPr>
          <p:txBody>
            <a:bodyPr/>
            <a:lstStyle/>
            <a:p>
              <a:endParaRPr lang="en-US"/>
            </a:p>
          </p:txBody>
        </p:sp>
        <p:sp>
          <p:nvSpPr>
            <p:cNvPr id="86096" name="Freeform 22"/>
            <p:cNvSpPr>
              <a:spLocks/>
            </p:cNvSpPr>
            <p:nvPr/>
          </p:nvSpPr>
          <p:spPr bwMode="blackWhite">
            <a:xfrm rot="-1045845">
              <a:off x="2369" y="70"/>
              <a:ext cx="1075" cy="226"/>
            </a:xfrm>
            <a:custGeom>
              <a:avLst/>
              <a:gdLst>
                <a:gd name="T0" fmla="*/ 0 w 3489"/>
                <a:gd name="T1" fmla="*/ 1 h 685"/>
                <a:gd name="T2" fmla="*/ 7 w 3489"/>
                <a:gd name="T3" fmla="*/ 0 h 685"/>
                <a:gd name="T4" fmla="*/ 13 w 3489"/>
                <a:gd name="T5" fmla="*/ 0 h 685"/>
                <a:gd name="T6" fmla="*/ 19 w 3489"/>
                <a:gd name="T7" fmla="*/ 0 h 685"/>
                <a:gd name="T8" fmla="*/ 26 w 3489"/>
                <a:gd name="T9" fmla="*/ 0 h 685"/>
                <a:gd name="T10" fmla="*/ 30 w 3489"/>
                <a:gd name="T11" fmla="*/ 1 h 685"/>
                <a:gd name="T12" fmla="*/ 34 w 3489"/>
                <a:gd name="T13" fmla="*/ 1 h 685"/>
                <a:gd name="T14" fmla="*/ 37 w 3489"/>
                <a:gd name="T15" fmla="*/ 2 h 685"/>
                <a:gd name="T16" fmla="*/ 41 w 3489"/>
                <a:gd name="T17" fmla="*/ 3 h 685"/>
                <a:gd name="T18" fmla="*/ 44 w 3489"/>
                <a:gd name="T19" fmla="*/ 4 h 685"/>
                <a:gd name="T20" fmla="*/ 47 w 3489"/>
                <a:gd name="T21" fmla="*/ 5 h 685"/>
                <a:gd name="T22" fmla="*/ 58 w 3489"/>
                <a:gd name="T23" fmla="*/ 10 h 685"/>
                <a:gd name="T24" fmla="*/ 63 w 3489"/>
                <a:gd name="T25" fmla="*/ 13 h 685"/>
                <a:gd name="T26" fmla="*/ 68 w 3489"/>
                <a:gd name="T27" fmla="*/ 15 h 685"/>
                <a:gd name="T28" fmla="*/ 73 w 3489"/>
                <a:gd name="T29" fmla="*/ 16 h 685"/>
                <a:gd name="T30" fmla="*/ 78 w 3489"/>
                <a:gd name="T31" fmla="*/ 17 h 685"/>
                <a:gd name="T32" fmla="*/ 83 w 3489"/>
                <a:gd name="T33" fmla="*/ 17 h 685"/>
                <a:gd name="T34" fmla="*/ 86 w 3489"/>
                <a:gd name="T35" fmla="*/ 17 h 685"/>
                <a:gd name="T36" fmla="*/ 88 w 3489"/>
                <a:gd name="T37" fmla="*/ 16 h 685"/>
                <a:gd name="T38" fmla="*/ 90 w 3489"/>
                <a:gd name="T39" fmla="*/ 16 h 685"/>
                <a:gd name="T40" fmla="*/ 92 w 3489"/>
                <a:gd name="T41" fmla="*/ 16 h 685"/>
                <a:gd name="T42" fmla="*/ 94 w 3489"/>
                <a:gd name="T43" fmla="*/ 16 h 685"/>
                <a:gd name="T44" fmla="*/ 95 w 3489"/>
                <a:gd name="T45" fmla="*/ 16 h 685"/>
                <a:gd name="T46" fmla="*/ 97 w 3489"/>
                <a:gd name="T47" fmla="*/ 16 h 685"/>
                <a:gd name="T48" fmla="*/ 98 w 3489"/>
                <a:gd name="T49" fmla="*/ 17 h 685"/>
                <a:gd name="T50" fmla="*/ 99 w 3489"/>
                <a:gd name="T51" fmla="*/ 17 h 685"/>
                <a:gd name="T52" fmla="*/ 100 w 3489"/>
                <a:gd name="T53" fmla="*/ 18 h 685"/>
                <a:gd name="T54" fmla="*/ 101 w 3489"/>
                <a:gd name="T55" fmla="*/ 19 h 685"/>
                <a:gd name="T56" fmla="*/ 102 w 3489"/>
                <a:gd name="T57" fmla="*/ 20 h 685"/>
                <a:gd name="T58" fmla="*/ 102 w 3489"/>
                <a:gd name="T59" fmla="*/ 21 h 685"/>
                <a:gd name="T60" fmla="*/ 102 w 3489"/>
                <a:gd name="T61" fmla="*/ 21 h 685"/>
                <a:gd name="T62" fmla="*/ 102 w 3489"/>
                <a:gd name="T63" fmla="*/ 22 h 685"/>
                <a:gd name="T64" fmla="*/ 102 w 3489"/>
                <a:gd name="T65" fmla="*/ 23 h 685"/>
                <a:gd name="T66" fmla="*/ 101 w 3489"/>
                <a:gd name="T67" fmla="*/ 23 h 685"/>
                <a:gd name="T68" fmla="*/ 100 w 3489"/>
                <a:gd name="T69" fmla="*/ 24 h 685"/>
                <a:gd name="T70" fmla="*/ 98 w 3489"/>
                <a:gd name="T71" fmla="*/ 24 h 685"/>
                <a:gd name="T72" fmla="*/ 96 w 3489"/>
                <a:gd name="T73" fmla="*/ 25 h 685"/>
                <a:gd name="T74" fmla="*/ 95 w 3489"/>
                <a:gd name="T75" fmla="*/ 24 h 685"/>
                <a:gd name="T76" fmla="*/ 93 w 3489"/>
                <a:gd name="T77" fmla="*/ 24 h 685"/>
                <a:gd name="T78" fmla="*/ 92 w 3489"/>
                <a:gd name="T79" fmla="*/ 23 h 685"/>
                <a:gd name="T80" fmla="*/ 91 w 3489"/>
                <a:gd name="T81" fmla="*/ 23 h 685"/>
                <a:gd name="T82" fmla="*/ 90 w 3489"/>
                <a:gd name="T83" fmla="*/ 22 h 685"/>
                <a:gd name="T84" fmla="*/ 90 w 3489"/>
                <a:gd name="T85" fmla="*/ 20 h 685"/>
                <a:gd name="T86" fmla="*/ 86 w 3489"/>
                <a:gd name="T87" fmla="*/ 21 h 685"/>
                <a:gd name="T88" fmla="*/ 81 w 3489"/>
                <a:gd name="T89" fmla="*/ 21 h 685"/>
                <a:gd name="T90" fmla="*/ 71 w 3489"/>
                <a:gd name="T91" fmla="*/ 20 h 685"/>
                <a:gd name="T92" fmla="*/ 67 w 3489"/>
                <a:gd name="T93" fmla="*/ 20 h 685"/>
                <a:gd name="T94" fmla="*/ 62 w 3489"/>
                <a:gd name="T95" fmla="*/ 19 h 685"/>
                <a:gd name="T96" fmla="*/ 57 w 3489"/>
                <a:gd name="T97" fmla="*/ 17 h 685"/>
                <a:gd name="T98" fmla="*/ 53 w 3489"/>
                <a:gd name="T99" fmla="*/ 16 h 685"/>
                <a:gd name="T100" fmla="*/ 50 w 3489"/>
                <a:gd name="T101" fmla="*/ 15 h 685"/>
                <a:gd name="T102" fmla="*/ 47 w 3489"/>
                <a:gd name="T103" fmla="*/ 14 h 685"/>
                <a:gd name="T104" fmla="*/ 44 w 3489"/>
                <a:gd name="T105" fmla="*/ 13 h 685"/>
                <a:gd name="T106" fmla="*/ 40 w 3489"/>
                <a:gd name="T107" fmla="*/ 12 h 685"/>
                <a:gd name="T108" fmla="*/ 33 w 3489"/>
                <a:gd name="T109" fmla="*/ 10 h 685"/>
                <a:gd name="T110" fmla="*/ 30 w 3489"/>
                <a:gd name="T111" fmla="*/ 9 h 685"/>
                <a:gd name="T112" fmla="*/ 26 w 3489"/>
                <a:gd name="T113" fmla="*/ 9 h 685"/>
                <a:gd name="T114" fmla="*/ 22 w 3489"/>
                <a:gd name="T115" fmla="*/ 8 h 685"/>
                <a:gd name="T116" fmla="*/ 19 w 3489"/>
                <a:gd name="T117" fmla="*/ 8 h 685"/>
                <a:gd name="T118" fmla="*/ 12 w 3489"/>
                <a:gd name="T119" fmla="*/ 8 h 685"/>
                <a:gd name="T120" fmla="*/ 6 w 3489"/>
                <a:gd name="T121" fmla="*/ 8 h 685"/>
                <a:gd name="T122" fmla="*/ 1 w 3489"/>
                <a:gd name="T123" fmla="*/ 9 h 685"/>
                <a:gd name="T124" fmla="*/ 0 w 3489"/>
                <a:gd name="T125" fmla="*/ 1 h 6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89"/>
                <a:gd name="T190" fmla="*/ 0 h 685"/>
                <a:gd name="T191" fmla="*/ 3489 w 3489"/>
                <a:gd name="T192" fmla="*/ 685 h 6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89" h="685">
                  <a:moveTo>
                    <a:pt x="0" y="26"/>
                  </a:moveTo>
                  <a:lnTo>
                    <a:pt x="254" y="6"/>
                  </a:lnTo>
                  <a:lnTo>
                    <a:pt x="447" y="0"/>
                  </a:lnTo>
                  <a:lnTo>
                    <a:pt x="669" y="1"/>
                  </a:lnTo>
                  <a:lnTo>
                    <a:pt x="906" y="10"/>
                  </a:lnTo>
                  <a:lnTo>
                    <a:pt x="1029" y="21"/>
                  </a:lnTo>
                  <a:lnTo>
                    <a:pt x="1151" y="35"/>
                  </a:lnTo>
                  <a:lnTo>
                    <a:pt x="1270" y="54"/>
                  </a:lnTo>
                  <a:lnTo>
                    <a:pt x="1386" y="78"/>
                  </a:lnTo>
                  <a:lnTo>
                    <a:pt x="1497" y="107"/>
                  </a:lnTo>
                  <a:lnTo>
                    <a:pt x="1601" y="142"/>
                  </a:lnTo>
                  <a:lnTo>
                    <a:pt x="1979" y="287"/>
                  </a:lnTo>
                  <a:lnTo>
                    <a:pt x="2159" y="353"/>
                  </a:lnTo>
                  <a:lnTo>
                    <a:pt x="2332" y="408"/>
                  </a:lnTo>
                  <a:lnTo>
                    <a:pt x="2502" y="450"/>
                  </a:lnTo>
                  <a:lnTo>
                    <a:pt x="2671" y="475"/>
                  </a:lnTo>
                  <a:lnTo>
                    <a:pt x="2839" y="477"/>
                  </a:lnTo>
                  <a:lnTo>
                    <a:pt x="2923" y="469"/>
                  </a:lnTo>
                  <a:lnTo>
                    <a:pt x="3007" y="455"/>
                  </a:lnTo>
                  <a:lnTo>
                    <a:pt x="3075" y="442"/>
                  </a:lnTo>
                  <a:lnTo>
                    <a:pt x="3140" y="437"/>
                  </a:lnTo>
                  <a:lnTo>
                    <a:pt x="3201" y="438"/>
                  </a:lnTo>
                  <a:lnTo>
                    <a:pt x="3257" y="446"/>
                  </a:lnTo>
                  <a:lnTo>
                    <a:pt x="3308" y="456"/>
                  </a:lnTo>
                  <a:lnTo>
                    <a:pt x="3353" y="471"/>
                  </a:lnTo>
                  <a:lnTo>
                    <a:pt x="3393" y="490"/>
                  </a:lnTo>
                  <a:lnTo>
                    <a:pt x="3427" y="510"/>
                  </a:lnTo>
                  <a:lnTo>
                    <a:pt x="3454" y="532"/>
                  </a:lnTo>
                  <a:lnTo>
                    <a:pt x="3473" y="555"/>
                  </a:lnTo>
                  <a:lnTo>
                    <a:pt x="3485" y="577"/>
                  </a:lnTo>
                  <a:lnTo>
                    <a:pt x="3489" y="600"/>
                  </a:lnTo>
                  <a:lnTo>
                    <a:pt x="3485" y="620"/>
                  </a:lnTo>
                  <a:lnTo>
                    <a:pt x="3472" y="640"/>
                  </a:lnTo>
                  <a:lnTo>
                    <a:pt x="3450" y="654"/>
                  </a:lnTo>
                  <a:lnTo>
                    <a:pt x="3418" y="667"/>
                  </a:lnTo>
                  <a:lnTo>
                    <a:pt x="3355" y="681"/>
                  </a:lnTo>
                  <a:lnTo>
                    <a:pt x="3292" y="685"/>
                  </a:lnTo>
                  <a:lnTo>
                    <a:pt x="3230" y="682"/>
                  </a:lnTo>
                  <a:lnTo>
                    <a:pt x="3175" y="672"/>
                  </a:lnTo>
                  <a:lnTo>
                    <a:pt x="3130" y="654"/>
                  </a:lnTo>
                  <a:lnTo>
                    <a:pt x="3096" y="632"/>
                  </a:lnTo>
                  <a:lnTo>
                    <a:pt x="3077" y="603"/>
                  </a:lnTo>
                  <a:lnTo>
                    <a:pt x="3076" y="573"/>
                  </a:lnTo>
                  <a:lnTo>
                    <a:pt x="2939" y="579"/>
                  </a:lnTo>
                  <a:lnTo>
                    <a:pt x="2785" y="582"/>
                  </a:lnTo>
                  <a:lnTo>
                    <a:pt x="2447" y="569"/>
                  </a:lnTo>
                  <a:lnTo>
                    <a:pt x="2276" y="552"/>
                  </a:lnTo>
                  <a:lnTo>
                    <a:pt x="2111" y="526"/>
                  </a:lnTo>
                  <a:lnTo>
                    <a:pt x="1957" y="492"/>
                  </a:lnTo>
                  <a:lnTo>
                    <a:pt x="1822" y="447"/>
                  </a:lnTo>
                  <a:lnTo>
                    <a:pt x="1720" y="408"/>
                  </a:lnTo>
                  <a:lnTo>
                    <a:pt x="1611" y="374"/>
                  </a:lnTo>
                  <a:lnTo>
                    <a:pt x="1498" y="345"/>
                  </a:lnTo>
                  <a:lnTo>
                    <a:pt x="1381" y="317"/>
                  </a:lnTo>
                  <a:lnTo>
                    <a:pt x="1141" y="273"/>
                  </a:lnTo>
                  <a:lnTo>
                    <a:pt x="1018" y="258"/>
                  </a:lnTo>
                  <a:lnTo>
                    <a:pt x="893" y="244"/>
                  </a:lnTo>
                  <a:lnTo>
                    <a:pt x="773" y="233"/>
                  </a:lnTo>
                  <a:lnTo>
                    <a:pt x="651" y="228"/>
                  </a:lnTo>
                  <a:lnTo>
                    <a:pt x="420" y="225"/>
                  </a:lnTo>
                  <a:lnTo>
                    <a:pt x="206" y="234"/>
                  </a:lnTo>
                  <a:lnTo>
                    <a:pt x="19" y="259"/>
                  </a:lnTo>
                  <a:lnTo>
                    <a:pt x="0" y="26"/>
                  </a:lnTo>
                  <a:close/>
                </a:path>
              </a:pathLst>
            </a:custGeom>
            <a:solidFill>
              <a:srgbClr val="ADADAD"/>
            </a:solidFill>
            <a:ln w="9525">
              <a:noFill/>
              <a:round/>
              <a:headEnd/>
              <a:tailEnd/>
            </a:ln>
          </p:spPr>
          <p:txBody>
            <a:bodyPr/>
            <a:lstStyle/>
            <a:p>
              <a:endParaRPr lang="en-US"/>
            </a:p>
          </p:txBody>
        </p:sp>
        <p:sp>
          <p:nvSpPr>
            <p:cNvPr id="86097" name="Freeform 23"/>
            <p:cNvSpPr>
              <a:spLocks/>
            </p:cNvSpPr>
            <p:nvPr/>
          </p:nvSpPr>
          <p:spPr bwMode="blackWhite">
            <a:xfrm rot="-1045845">
              <a:off x="2369" y="70"/>
              <a:ext cx="1075" cy="226"/>
            </a:xfrm>
            <a:custGeom>
              <a:avLst/>
              <a:gdLst>
                <a:gd name="T0" fmla="*/ 7 w 3489"/>
                <a:gd name="T1" fmla="*/ 0 h 685"/>
                <a:gd name="T2" fmla="*/ 19 w 3489"/>
                <a:gd name="T3" fmla="*/ 0 h 685"/>
                <a:gd name="T4" fmla="*/ 30 w 3489"/>
                <a:gd name="T5" fmla="*/ 1 h 685"/>
                <a:gd name="T6" fmla="*/ 37 w 3489"/>
                <a:gd name="T7" fmla="*/ 2 h 685"/>
                <a:gd name="T8" fmla="*/ 44 w 3489"/>
                <a:gd name="T9" fmla="*/ 4 h 685"/>
                <a:gd name="T10" fmla="*/ 58 w 3489"/>
                <a:gd name="T11" fmla="*/ 10 h 685"/>
                <a:gd name="T12" fmla="*/ 68 w 3489"/>
                <a:gd name="T13" fmla="*/ 15 h 685"/>
                <a:gd name="T14" fmla="*/ 78 w 3489"/>
                <a:gd name="T15" fmla="*/ 17 h 685"/>
                <a:gd name="T16" fmla="*/ 86 w 3489"/>
                <a:gd name="T17" fmla="*/ 17 h 685"/>
                <a:gd name="T18" fmla="*/ 90 w 3489"/>
                <a:gd name="T19" fmla="*/ 16 h 685"/>
                <a:gd name="T20" fmla="*/ 94 w 3489"/>
                <a:gd name="T21" fmla="*/ 16 h 685"/>
                <a:gd name="T22" fmla="*/ 97 w 3489"/>
                <a:gd name="T23" fmla="*/ 16 h 685"/>
                <a:gd name="T24" fmla="*/ 99 w 3489"/>
                <a:gd name="T25" fmla="*/ 17 h 685"/>
                <a:gd name="T26" fmla="*/ 101 w 3489"/>
                <a:gd name="T27" fmla="*/ 19 h 685"/>
                <a:gd name="T28" fmla="*/ 102 w 3489"/>
                <a:gd name="T29" fmla="*/ 21 h 685"/>
                <a:gd name="T30" fmla="*/ 102 w 3489"/>
                <a:gd name="T31" fmla="*/ 22 h 685"/>
                <a:gd name="T32" fmla="*/ 101 w 3489"/>
                <a:gd name="T33" fmla="*/ 23 h 685"/>
                <a:gd name="T34" fmla="*/ 98 w 3489"/>
                <a:gd name="T35" fmla="*/ 24 h 685"/>
                <a:gd name="T36" fmla="*/ 95 w 3489"/>
                <a:gd name="T37" fmla="*/ 24 h 685"/>
                <a:gd name="T38" fmla="*/ 92 w 3489"/>
                <a:gd name="T39" fmla="*/ 23 h 685"/>
                <a:gd name="T40" fmla="*/ 90 w 3489"/>
                <a:gd name="T41" fmla="*/ 22 h 685"/>
                <a:gd name="T42" fmla="*/ 86 w 3489"/>
                <a:gd name="T43" fmla="*/ 21 h 685"/>
                <a:gd name="T44" fmla="*/ 71 w 3489"/>
                <a:gd name="T45" fmla="*/ 20 h 685"/>
                <a:gd name="T46" fmla="*/ 62 w 3489"/>
                <a:gd name="T47" fmla="*/ 19 h 685"/>
                <a:gd name="T48" fmla="*/ 53 w 3489"/>
                <a:gd name="T49" fmla="*/ 16 h 685"/>
                <a:gd name="T50" fmla="*/ 47 w 3489"/>
                <a:gd name="T51" fmla="*/ 14 h 685"/>
                <a:gd name="T52" fmla="*/ 40 w 3489"/>
                <a:gd name="T53" fmla="*/ 12 h 685"/>
                <a:gd name="T54" fmla="*/ 30 w 3489"/>
                <a:gd name="T55" fmla="*/ 9 h 685"/>
                <a:gd name="T56" fmla="*/ 22 w 3489"/>
                <a:gd name="T57" fmla="*/ 8 h 685"/>
                <a:gd name="T58" fmla="*/ 12 w 3489"/>
                <a:gd name="T59" fmla="*/ 8 h 685"/>
                <a:gd name="T60" fmla="*/ 1 w 3489"/>
                <a:gd name="T61" fmla="*/ 9 h 685"/>
                <a:gd name="T62" fmla="*/ 0 w 3489"/>
                <a:gd name="T63" fmla="*/ 1 h 6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89"/>
                <a:gd name="T97" fmla="*/ 0 h 685"/>
                <a:gd name="T98" fmla="*/ 3489 w 3489"/>
                <a:gd name="T99" fmla="*/ 685 h 6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89" h="685">
                  <a:moveTo>
                    <a:pt x="0" y="26"/>
                  </a:moveTo>
                  <a:lnTo>
                    <a:pt x="254" y="6"/>
                  </a:lnTo>
                  <a:lnTo>
                    <a:pt x="447" y="0"/>
                  </a:lnTo>
                  <a:lnTo>
                    <a:pt x="669" y="1"/>
                  </a:lnTo>
                  <a:lnTo>
                    <a:pt x="906" y="10"/>
                  </a:lnTo>
                  <a:lnTo>
                    <a:pt x="1029" y="21"/>
                  </a:lnTo>
                  <a:lnTo>
                    <a:pt x="1151" y="35"/>
                  </a:lnTo>
                  <a:lnTo>
                    <a:pt x="1270" y="54"/>
                  </a:lnTo>
                  <a:lnTo>
                    <a:pt x="1386" y="78"/>
                  </a:lnTo>
                  <a:lnTo>
                    <a:pt x="1497" y="107"/>
                  </a:lnTo>
                  <a:lnTo>
                    <a:pt x="1601" y="142"/>
                  </a:lnTo>
                  <a:lnTo>
                    <a:pt x="1979" y="287"/>
                  </a:lnTo>
                  <a:lnTo>
                    <a:pt x="2159" y="353"/>
                  </a:lnTo>
                  <a:lnTo>
                    <a:pt x="2332" y="408"/>
                  </a:lnTo>
                  <a:lnTo>
                    <a:pt x="2502" y="450"/>
                  </a:lnTo>
                  <a:lnTo>
                    <a:pt x="2671" y="475"/>
                  </a:lnTo>
                  <a:lnTo>
                    <a:pt x="2839" y="477"/>
                  </a:lnTo>
                  <a:lnTo>
                    <a:pt x="2923" y="469"/>
                  </a:lnTo>
                  <a:lnTo>
                    <a:pt x="3007" y="455"/>
                  </a:lnTo>
                  <a:lnTo>
                    <a:pt x="3075" y="442"/>
                  </a:lnTo>
                  <a:lnTo>
                    <a:pt x="3140" y="437"/>
                  </a:lnTo>
                  <a:lnTo>
                    <a:pt x="3201" y="438"/>
                  </a:lnTo>
                  <a:lnTo>
                    <a:pt x="3257" y="446"/>
                  </a:lnTo>
                  <a:lnTo>
                    <a:pt x="3308" y="456"/>
                  </a:lnTo>
                  <a:lnTo>
                    <a:pt x="3353" y="471"/>
                  </a:lnTo>
                  <a:lnTo>
                    <a:pt x="3393" y="490"/>
                  </a:lnTo>
                  <a:lnTo>
                    <a:pt x="3427" y="510"/>
                  </a:lnTo>
                  <a:lnTo>
                    <a:pt x="3454" y="532"/>
                  </a:lnTo>
                  <a:lnTo>
                    <a:pt x="3473" y="555"/>
                  </a:lnTo>
                  <a:lnTo>
                    <a:pt x="3485" y="577"/>
                  </a:lnTo>
                  <a:lnTo>
                    <a:pt x="3489" y="600"/>
                  </a:lnTo>
                  <a:lnTo>
                    <a:pt x="3485" y="620"/>
                  </a:lnTo>
                  <a:lnTo>
                    <a:pt x="3472" y="640"/>
                  </a:lnTo>
                  <a:lnTo>
                    <a:pt x="3450" y="654"/>
                  </a:lnTo>
                  <a:lnTo>
                    <a:pt x="3418" y="667"/>
                  </a:lnTo>
                  <a:lnTo>
                    <a:pt x="3355" y="681"/>
                  </a:lnTo>
                  <a:lnTo>
                    <a:pt x="3292" y="685"/>
                  </a:lnTo>
                  <a:lnTo>
                    <a:pt x="3230" y="682"/>
                  </a:lnTo>
                  <a:lnTo>
                    <a:pt x="3175" y="672"/>
                  </a:lnTo>
                  <a:lnTo>
                    <a:pt x="3130" y="654"/>
                  </a:lnTo>
                  <a:lnTo>
                    <a:pt x="3096" y="632"/>
                  </a:lnTo>
                  <a:lnTo>
                    <a:pt x="3077" y="603"/>
                  </a:lnTo>
                  <a:lnTo>
                    <a:pt x="3076" y="573"/>
                  </a:lnTo>
                  <a:lnTo>
                    <a:pt x="2939" y="579"/>
                  </a:lnTo>
                  <a:lnTo>
                    <a:pt x="2785" y="582"/>
                  </a:lnTo>
                  <a:lnTo>
                    <a:pt x="2447" y="569"/>
                  </a:lnTo>
                  <a:lnTo>
                    <a:pt x="2276" y="552"/>
                  </a:lnTo>
                  <a:lnTo>
                    <a:pt x="2111" y="526"/>
                  </a:lnTo>
                  <a:lnTo>
                    <a:pt x="1957" y="492"/>
                  </a:lnTo>
                  <a:lnTo>
                    <a:pt x="1822" y="447"/>
                  </a:lnTo>
                  <a:lnTo>
                    <a:pt x="1720" y="408"/>
                  </a:lnTo>
                  <a:lnTo>
                    <a:pt x="1611" y="374"/>
                  </a:lnTo>
                  <a:lnTo>
                    <a:pt x="1498" y="345"/>
                  </a:lnTo>
                  <a:lnTo>
                    <a:pt x="1381" y="317"/>
                  </a:lnTo>
                  <a:lnTo>
                    <a:pt x="1141" y="273"/>
                  </a:lnTo>
                  <a:lnTo>
                    <a:pt x="1018" y="258"/>
                  </a:lnTo>
                  <a:lnTo>
                    <a:pt x="893" y="244"/>
                  </a:lnTo>
                  <a:lnTo>
                    <a:pt x="773" y="233"/>
                  </a:lnTo>
                  <a:lnTo>
                    <a:pt x="651" y="228"/>
                  </a:lnTo>
                  <a:lnTo>
                    <a:pt x="420" y="225"/>
                  </a:lnTo>
                  <a:lnTo>
                    <a:pt x="206" y="234"/>
                  </a:lnTo>
                  <a:lnTo>
                    <a:pt x="19" y="259"/>
                  </a:lnTo>
                  <a:lnTo>
                    <a:pt x="0" y="26"/>
                  </a:lnTo>
                </a:path>
              </a:pathLst>
            </a:custGeom>
            <a:solidFill>
              <a:srgbClr val="ADADAD"/>
            </a:solidFill>
            <a:ln w="6350">
              <a:solidFill>
                <a:srgbClr val="000000"/>
              </a:solidFill>
              <a:prstDash val="solid"/>
              <a:round/>
              <a:headEnd/>
              <a:tailEnd/>
            </a:ln>
          </p:spPr>
          <p:txBody>
            <a:bodyPr/>
            <a:lstStyle/>
            <a:p>
              <a:endParaRPr lang="en-US"/>
            </a:p>
          </p:txBody>
        </p:sp>
        <p:sp>
          <p:nvSpPr>
            <p:cNvPr id="86098" name="Freeform 24"/>
            <p:cNvSpPr>
              <a:spLocks/>
            </p:cNvSpPr>
            <p:nvPr/>
          </p:nvSpPr>
          <p:spPr bwMode="blackWhite">
            <a:xfrm rot="-1045845">
              <a:off x="2415" y="114"/>
              <a:ext cx="919" cy="143"/>
            </a:xfrm>
            <a:custGeom>
              <a:avLst/>
              <a:gdLst>
                <a:gd name="T0" fmla="*/ 87 w 2986"/>
                <a:gd name="T1" fmla="*/ 15 h 427"/>
                <a:gd name="T2" fmla="*/ 83 w 2986"/>
                <a:gd name="T3" fmla="*/ 16 h 427"/>
                <a:gd name="T4" fmla="*/ 79 w 2986"/>
                <a:gd name="T5" fmla="*/ 16 h 427"/>
                <a:gd name="T6" fmla="*/ 75 w 2986"/>
                <a:gd name="T7" fmla="*/ 16 h 427"/>
                <a:gd name="T8" fmla="*/ 71 w 2986"/>
                <a:gd name="T9" fmla="*/ 16 h 427"/>
                <a:gd name="T10" fmla="*/ 67 w 2986"/>
                <a:gd name="T11" fmla="*/ 15 h 427"/>
                <a:gd name="T12" fmla="*/ 63 w 2986"/>
                <a:gd name="T13" fmla="*/ 14 h 427"/>
                <a:gd name="T14" fmla="*/ 59 w 2986"/>
                <a:gd name="T15" fmla="*/ 13 h 427"/>
                <a:gd name="T16" fmla="*/ 55 w 2986"/>
                <a:gd name="T17" fmla="*/ 11 h 427"/>
                <a:gd name="T18" fmla="*/ 46 w 2986"/>
                <a:gd name="T19" fmla="*/ 7 h 427"/>
                <a:gd name="T20" fmla="*/ 42 w 2986"/>
                <a:gd name="T21" fmla="*/ 5 h 427"/>
                <a:gd name="T22" fmla="*/ 37 w 2986"/>
                <a:gd name="T23" fmla="*/ 4 h 427"/>
                <a:gd name="T24" fmla="*/ 32 w 2986"/>
                <a:gd name="T25" fmla="*/ 2 h 427"/>
                <a:gd name="T26" fmla="*/ 27 w 2986"/>
                <a:gd name="T27" fmla="*/ 1 h 427"/>
                <a:gd name="T28" fmla="*/ 25 w 2986"/>
                <a:gd name="T29" fmla="*/ 0 h 427"/>
                <a:gd name="T30" fmla="*/ 22 w 2986"/>
                <a:gd name="T31" fmla="*/ 0 h 427"/>
                <a:gd name="T32" fmla="*/ 20 w 2986"/>
                <a:gd name="T33" fmla="*/ 0 h 427"/>
                <a:gd name="T34" fmla="*/ 18 w 2986"/>
                <a:gd name="T35" fmla="*/ 0 h 427"/>
                <a:gd name="T36" fmla="*/ 6 w 2986"/>
                <a:gd name="T37" fmla="*/ 1 h 427"/>
                <a:gd name="T38" fmla="*/ 2 w 2986"/>
                <a:gd name="T39" fmla="*/ 1 h 427"/>
                <a:gd name="T40" fmla="*/ 0 w 2986"/>
                <a:gd name="T41" fmla="*/ 1 h 4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86"/>
                <a:gd name="T64" fmla="*/ 0 h 427"/>
                <a:gd name="T65" fmla="*/ 2986 w 2986"/>
                <a:gd name="T66" fmla="*/ 427 h 4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86" h="427">
                  <a:moveTo>
                    <a:pt x="2986" y="403"/>
                  </a:moveTo>
                  <a:lnTo>
                    <a:pt x="2848" y="417"/>
                  </a:lnTo>
                  <a:lnTo>
                    <a:pt x="2708" y="426"/>
                  </a:lnTo>
                  <a:lnTo>
                    <a:pt x="2568" y="427"/>
                  </a:lnTo>
                  <a:lnTo>
                    <a:pt x="2427" y="419"/>
                  </a:lnTo>
                  <a:lnTo>
                    <a:pt x="2289" y="403"/>
                  </a:lnTo>
                  <a:lnTo>
                    <a:pt x="2151" y="376"/>
                  </a:lnTo>
                  <a:lnTo>
                    <a:pt x="2016" y="343"/>
                  </a:lnTo>
                  <a:lnTo>
                    <a:pt x="1883" y="300"/>
                  </a:lnTo>
                  <a:lnTo>
                    <a:pt x="1588" y="197"/>
                  </a:lnTo>
                  <a:lnTo>
                    <a:pt x="1423" y="145"/>
                  </a:lnTo>
                  <a:lnTo>
                    <a:pt x="1254" y="98"/>
                  </a:lnTo>
                  <a:lnTo>
                    <a:pt x="1085" y="55"/>
                  </a:lnTo>
                  <a:lnTo>
                    <a:pt x="921" y="24"/>
                  </a:lnTo>
                  <a:lnTo>
                    <a:pt x="843" y="12"/>
                  </a:lnTo>
                  <a:lnTo>
                    <a:pt x="769" y="4"/>
                  </a:lnTo>
                  <a:lnTo>
                    <a:pt x="698" y="0"/>
                  </a:lnTo>
                  <a:lnTo>
                    <a:pt x="631" y="0"/>
                  </a:lnTo>
                  <a:lnTo>
                    <a:pt x="187" y="17"/>
                  </a:lnTo>
                  <a:lnTo>
                    <a:pt x="64" y="26"/>
                  </a:lnTo>
                  <a:lnTo>
                    <a:pt x="0" y="35"/>
                  </a:lnTo>
                </a:path>
              </a:pathLst>
            </a:custGeom>
            <a:solidFill>
              <a:srgbClr val="ADADAD"/>
            </a:solidFill>
            <a:ln w="9525">
              <a:solidFill>
                <a:srgbClr val="000000"/>
              </a:solidFill>
              <a:prstDash val="solid"/>
              <a:round/>
              <a:headEnd/>
              <a:tailEnd/>
            </a:ln>
          </p:spPr>
          <p:txBody>
            <a:bodyPr/>
            <a:lstStyle/>
            <a:p>
              <a:endParaRPr lang="en-US"/>
            </a:p>
          </p:txBody>
        </p:sp>
        <p:sp>
          <p:nvSpPr>
            <p:cNvPr id="86099" name="Freeform 25"/>
            <p:cNvSpPr>
              <a:spLocks/>
            </p:cNvSpPr>
            <p:nvPr/>
          </p:nvSpPr>
          <p:spPr bwMode="blackWhite">
            <a:xfrm rot="-1045845">
              <a:off x="3440" y="69"/>
              <a:ext cx="76" cy="66"/>
            </a:xfrm>
            <a:custGeom>
              <a:avLst/>
              <a:gdLst>
                <a:gd name="T0" fmla="*/ 0 w 247"/>
                <a:gd name="T1" fmla="*/ 3 h 202"/>
                <a:gd name="T2" fmla="*/ 1 w 247"/>
                <a:gd name="T3" fmla="*/ 2 h 202"/>
                <a:gd name="T4" fmla="*/ 1 w 247"/>
                <a:gd name="T5" fmla="*/ 1 h 202"/>
                <a:gd name="T6" fmla="*/ 2 w 247"/>
                <a:gd name="T7" fmla="*/ 0 h 202"/>
                <a:gd name="T8" fmla="*/ 3 w 247"/>
                <a:gd name="T9" fmla="*/ 0 h 202"/>
                <a:gd name="T10" fmla="*/ 3 w 247"/>
                <a:gd name="T11" fmla="*/ 0 h 202"/>
                <a:gd name="T12" fmla="*/ 4 w 247"/>
                <a:gd name="T13" fmla="*/ 1 h 202"/>
                <a:gd name="T14" fmla="*/ 4 w 247"/>
                <a:gd name="T15" fmla="*/ 1 h 202"/>
                <a:gd name="T16" fmla="*/ 5 w 247"/>
                <a:gd name="T17" fmla="*/ 2 h 202"/>
                <a:gd name="T18" fmla="*/ 6 w 247"/>
                <a:gd name="T19" fmla="*/ 2 h 202"/>
                <a:gd name="T20" fmla="*/ 7 w 247"/>
                <a:gd name="T21" fmla="*/ 3 h 202"/>
                <a:gd name="T22" fmla="*/ 7 w 247"/>
                <a:gd name="T23" fmla="*/ 3 h 202"/>
                <a:gd name="T24" fmla="*/ 7 w 247"/>
                <a:gd name="T25" fmla="*/ 3 h 202"/>
                <a:gd name="T26" fmla="*/ 7 w 247"/>
                <a:gd name="T27" fmla="*/ 4 h 202"/>
                <a:gd name="T28" fmla="*/ 7 w 247"/>
                <a:gd name="T29" fmla="*/ 5 h 202"/>
                <a:gd name="T30" fmla="*/ 6 w 247"/>
                <a:gd name="T31" fmla="*/ 6 h 202"/>
                <a:gd name="T32" fmla="*/ 5 w 247"/>
                <a:gd name="T33" fmla="*/ 6 h 202"/>
                <a:gd name="T34" fmla="*/ 4 w 247"/>
                <a:gd name="T35" fmla="*/ 6 h 202"/>
                <a:gd name="T36" fmla="*/ 2 w 247"/>
                <a:gd name="T37" fmla="*/ 7 h 202"/>
                <a:gd name="T38" fmla="*/ 2 w 247"/>
                <a:gd name="T39" fmla="*/ 7 h 202"/>
                <a:gd name="T40" fmla="*/ 1 w 247"/>
                <a:gd name="T41" fmla="*/ 7 h 202"/>
                <a:gd name="T42" fmla="*/ 0 w 247"/>
                <a:gd name="T43" fmla="*/ 7 h 202"/>
                <a:gd name="T44" fmla="*/ 0 w 247"/>
                <a:gd name="T45" fmla="*/ 6 h 202"/>
                <a:gd name="T46" fmla="*/ 0 w 247"/>
                <a:gd name="T47" fmla="*/ 5 h 202"/>
                <a:gd name="T48" fmla="*/ 0 w 247"/>
                <a:gd name="T49" fmla="*/ 3 h 20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7"/>
                <a:gd name="T76" fmla="*/ 0 h 202"/>
                <a:gd name="T77" fmla="*/ 247 w 247"/>
                <a:gd name="T78" fmla="*/ 202 h 20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7" h="202">
                  <a:moveTo>
                    <a:pt x="8" y="83"/>
                  </a:moveTo>
                  <a:lnTo>
                    <a:pt x="25" y="42"/>
                  </a:lnTo>
                  <a:lnTo>
                    <a:pt x="46" y="17"/>
                  </a:lnTo>
                  <a:lnTo>
                    <a:pt x="70" y="2"/>
                  </a:lnTo>
                  <a:lnTo>
                    <a:pt x="94" y="0"/>
                  </a:lnTo>
                  <a:lnTo>
                    <a:pt x="119" y="3"/>
                  </a:lnTo>
                  <a:lnTo>
                    <a:pt x="140" y="14"/>
                  </a:lnTo>
                  <a:lnTo>
                    <a:pt x="153" y="29"/>
                  </a:lnTo>
                  <a:lnTo>
                    <a:pt x="158" y="45"/>
                  </a:lnTo>
                  <a:lnTo>
                    <a:pt x="205" y="56"/>
                  </a:lnTo>
                  <a:lnTo>
                    <a:pt x="235" y="75"/>
                  </a:lnTo>
                  <a:lnTo>
                    <a:pt x="242" y="85"/>
                  </a:lnTo>
                  <a:lnTo>
                    <a:pt x="247" y="97"/>
                  </a:lnTo>
                  <a:lnTo>
                    <a:pt x="246" y="120"/>
                  </a:lnTo>
                  <a:lnTo>
                    <a:pt x="231" y="142"/>
                  </a:lnTo>
                  <a:lnTo>
                    <a:pt x="205" y="160"/>
                  </a:lnTo>
                  <a:lnTo>
                    <a:pt x="170" y="171"/>
                  </a:lnTo>
                  <a:lnTo>
                    <a:pt x="126" y="174"/>
                  </a:lnTo>
                  <a:lnTo>
                    <a:pt x="73" y="197"/>
                  </a:lnTo>
                  <a:lnTo>
                    <a:pt x="49" y="202"/>
                  </a:lnTo>
                  <a:lnTo>
                    <a:pt x="28" y="197"/>
                  </a:lnTo>
                  <a:lnTo>
                    <a:pt x="11" y="185"/>
                  </a:lnTo>
                  <a:lnTo>
                    <a:pt x="2" y="163"/>
                  </a:lnTo>
                  <a:lnTo>
                    <a:pt x="0" y="129"/>
                  </a:lnTo>
                  <a:lnTo>
                    <a:pt x="8" y="83"/>
                  </a:lnTo>
                  <a:close/>
                </a:path>
              </a:pathLst>
            </a:custGeom>
            <a:solidFill>
              <a:srgbClr val="ADADAD"/>
            </a:solidFill>
            <a:ln w="9525">
              <a:noFill/>
              <a:round/>
              <a:headEnd/>
              <a:tailEnd/>
            </a:ln>
          </p:spPr>
          <p:txBody>
            <a:bodyPr/>
            <a:lstStyle/>
            <a:p>
              <a:endParaRPr lang="en-US"/>
            </a:p>
          </p:txBody>
        </p:sp>
        <p:sp>
          <p:nvSpPr>
            <p:cNvPr id="86100" name="Freeform 26"/>
            <p:cNvSpPr>
              <a:spLocks/>
            </p:cNvSpPr>
            <p:nvPr/>
          </p:nvSpPr>
          <p:spPr bwMode="blackWhite">
            <a:xfrm rot="-1045845">
              <a:off x="3440" y="69"/>
              <a:ext cx="76" cy="66"/>
            </a:xfrm>
            <a:custGeom>
              <a:avLst/>
              <a:gdLst>
                <a:gd name="T0" fmla="*/ 0 w 247"/>
                <a:gd name="T1" fmla="*/ 3 h 202"/>
                <a:gd name="T2" fmla="*/ 1 w 247"/>
                <a:gd name="T3" fmla="*/ 2 h 202"/>
                <a:gd name="T4" fmla="*/ 1 w 247"/>
                <a:gd name="T5" fmla="*/ 1 h 202"/>
                <a:gd name="T6" fmla="*/ 2 w 247"/>
                <a:gd name="T7" fmla="*/ 0 h 202"/>
                <a:gd name="T8" fmla="*/ 3 w 247"/>
                <a:gd name="T9" fmla="*/ 0 h 202"/>
                <a:gd name="T10" fmla="*/ 3 w 247"/>
                <a:gd name="T11" fmla="*/ 0 h 202"/>
                <a:gd name="T12" fmla="*/ 4 w 247"/>
                <a:gd name="T13" fmla="*/ 1 h 202"/>
                <a:gd name="T14" fmla="*/ 4 w 247"/>
                <a:gd name="T15" fmla="*/ 1 h 202"/>
                <a:gd name="T16" fmla="*/ 5 w 247"/>
                <a:gd name="T17" fmla="*/ 2 h 202"/>
                <a:gd name="T18" fmla="*/ 6 w 247"/>
                <a:gd name="T19" fmla="*/ 2 h 202"/>
                <a:gd name="T20" fmla="*/ 7 w 247"/>
                <a:gd name="T21" fmla="*/ 3 h 202"/>
                <a:gd name="T22" fmla="*/ 7 w 247"/>
                <a:gd name="T23" fmla="*/ 3 h 202"/>
                <a:gd name="T24" fmla="*/ 7 w 247"/>
                <a:gd name="T25" fmla="*/ 3 h 202"/>
                <a:gd name="T26" fmla="*/ 7 w 247"/>
                <a:gd name="T27" fmla="*/ 4 h 202"/>
                <a:gd name="T28" fmla="*/ 7 w 247"/>
                <a:gd name="T29" fmla="*/ 5 h 202"/>
                <a:gd name="T30" fmla="*/ 6 w 247"/>
                <a:gd name="T31" fmla="*/ 6 h 202"/>
                <a:gd name="T32" fmla="*/ 5 w 247"/>
                <a:gd name="T33" fmla="*/ 6 h 202"/>
                <a:gd name="T34" fmla="*/ 4 w 247"/>
                <a:gd name="T35" fmla="*/ 6 h 202"/>
                <a:gd name="T36" fmla="*/ 2 w 247"/>
                <a:gd name="T37" fmla="*/ 7 h 202"/>
                <a:gd name="T38" fmla="*/ 2 w 247"/>
                <a:gd name="T39" fmla="*/ 7 h 202"/>
                <a:gd name="T40" fmla="*/ 1 w 247"/>
                <a:gd name="T41" fmla="*/ 7 h 202"/>
                <a:gd name="T42" fmla="*/ 0 w 247"/>
                <a:gd name="T43" fmla="*/ 7 h 202"/>
                <a:gd name="T44" fmla="*/ 0 w 247"/>
                <a:gd name="T45" fmla="*/ 6 h 202"/>
                <a:gd name="T46" fmla="*/ 0 w 247"/>
                <a:gd name="T47" fmla="*/ 5 h 202"/>
                <a:gd name="T48" fmla="*/ 0 w 247"/>
                <a:gd name="T49" fmla="*/ 3 h 202"/>
                <a:gd name="T50" fmla="*/ 0 w 247"/>
                <a:gd name="T51" fmla="*/ 3 h 20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7"/>
                <a:gd name="T79" fmla="*/ 0 h 202"/>
                <a:gd name="T80" fmla="*/ 247 w 247"/>
                <a:gd name="T81" fmla="*/ 202 h 20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7" h="202">
                  <a:moveTo>
                    <a:pt x="8" y="83"/>
                  </a:moveTo>
                  <a:lnTo>
                    <a:pt x="25" y="42"/>
                  </a:lnTo>
                  <a:lnTo>
                    <a:pt x="46" y="17"/>
                  </a:lnTo>
                  <a:lnTo>
                    <a:pt x="70" y="2"/>
                  </a:lnTo>
                  <a:lnTo>
                    <a:pt x="94" y="0"/>
                  </a:lnTo>
                  <a:lnTo>
                    <a:pt x="119" y="3"/>
                  </a:lnTo>
                  <a:lnTo>
                    <a:pt x="140" y="14"/>
                  </a:lnTo>
                  <a:lnTo>
                    <a:pt x="153" y="29"/>
                  </a:lnTo>
                  <a:lnTo>
                    <a:pt x="158" y="45"/>
                  </a:lnTo>
                  <a:lnTo>
                    <a:pt x="205" y="56"/>
                  </a:lnTo>
                  <a:lnTo>
                    <a:pt x="235" y="75"/>
                  </a:lnTo>
                  <a:lnTo>
                    <a:pt x="242" y="85"/>
                  </a:lnTo>
                  <a:lnTo>
                    <a:pt x="247" y="97"/>
                  </a:lnTo>
                  <a:lnTo>
                    <a:pt x="246" y="120"/>
                  </a:lnTo>
                  <a:lnTo>
                    <a:pt x="231" y="142"/>
                  </a:lnTo>
                  <a:lnTo>
                    <a:pt x="205" y="160"/>
                  </a:lnTo>
                  <a:lnTo>
                    <a:pt x="170" y="171"/>
                  </a:lnTo>
                  <a:lnTo>
                    <a:pt x="126" y="174"/>
                  </a:lnTo>
                  <a:lnTo>
                    <a:pt x="73" y="197"/>
                  </a:lnTo>
                  <a:lnTo>
                    <a:pt x="49" y="202"/>
                  </a:lnTo>
                  <a:lnTo>
                    <a:pt x="28" y="197"/>
                  </a:lnTo>
                  <a:lnTo>
                    <a:pt x="11" y="185"/>
                  </a:lnTo>
                  <a:lnTo>
                    <a:pt x="2" y="163"/>
                  </a:lnTo>
                  <a:lnTo>
                    <a:pt x="0" y="129"/>
                  </a:lnTo>
                  <a:lnTo>
                    <a:pt x="8" y="83"/>
                  </a:lnTo>
                </a:path>
              </a:pathLst>
            </a:custGeom>
            <a:solidFill>
              <a:srgbClr val="ADADAD"/>
            </a:solidFill>
            <a:ln w="6350">
              <a:solidFill>
                <a:srgbClr val="000000"/>
              </a:solidFill>
              <a:prstDash val="solid"/>
              <a:round/>
              <a:headEnd/>
              <a:tailEnd/>
            </a:ln>
          </p:spPr>
          <p:txBody>
            <a:bodyPr/>
            <a:lstStyle/>
            <a:p>
              <a:endParaRPr lang="en-US"/>
            </a:p>
          </p:txBody>
        </p:sp>
        <p:sp>
          <p:nvSpPr>
            <p:cNvPr id="86101" name="Freeform 27"/>
            <p:cNvSpPr>
              <a:spLocks/>
            </p:cNvSpPr>
            <p:nvPr/>
          </p:nvSpPr>
          <p:spPr bwMode="blackWhite">
            <a:xfrm rot="-1045845">
              <a:off x="2369" y="70"/>
              <a:ext cx="1075" cy="226"/>
            </a:xfrm>
            <a:custGeom>
              <a:avLst/>
              <a:gdLst>
                <a:gd name="T0" fmla="*/ 0 w 3489"/>
                <a:gd name="T1" fmla="*/ 1 h 685"/>
                <a:gd name="T2" fmla="*/ 7 w 3489"/>
                <a:gd name="T3" fmla="*/ 0 h 685"/>
                <a:gd name="T4" fmla="*/ 13 w 3489"/>
                <a:gd name="T5" fmla="*/ 0 h 685"/>
                <a:gd name="T6" fmla="*/ 19 w 3489"/>
                <a:gd name="T7" fmla="*/ 0 h 685"/>
                <a:gd name="T8" fmla="*/ 26 w 3489"/>
                <a:gd name="T9" fmla="*/ 0 h 685"/>
                <a:gd name="T10" fmla="*/ 30 w 3489"/>
                <a:gd name="T11" fmla="*/ 1 h 685"/>
                <a:gd name="T12" fmla="*/ 34 w 3489"/>
                <a:gd name="T13" fmla="*/ 1 h 685"/>
                <a:gd name="T14" fmla="*/ 37 w 3489"/>
                <a:gd name="T15" fmla="*/ 2 h 685"/>
                <a:gd name="T16" fmla="*/ 41 w 3489"/>
                <a:gd name="T17" fmla="*/ 3 h 685"/>
                <a:gd name="T18" fmla="*/ 44 w 3489"/>
                <a:gd name="T19" fmla="*/ 4 h 685"/>
                <a:gd name="T20" fmla="*/ 47 w 3489"/>
                <a:gd name="T21" fmla="*/ 5 h 685"/>
                <a:gd name="T22" fmla="*/ 58 w 3489"/>
                <a:gd name="T23" fmla="*/ 10 h 685"/>
                <a:gd name="T24" fmla="*/ 63 w 3489"/>
                <a:gd name="T25" fmla="*/ 13 h 685"/>
                <a:gd name="T26" fmla="*/ 68 w 3489"/>
                <a:gd name="T27" fmla="*/ 15 h 685"/>
                <a:gd name="T28" fmla="*/ 73 w 3489"/>
                <a:gd name="T29" fmla="*/ 16 h 685"/>
                <a:gd name="T30" fmla="*/ 78 w 3489"/>
                <a:gd name="T31" fmla="*/ 17 h 685"/>
                <a:gd name="T32" fmla="*/ 83 w 3489"/>
                <a:gd name="T33" fmla="*/ 17 h 685"/>
                <a:gd name="T34" fmla="*/ 86 w 3489"/>
                <a:gd name="T35" fmla="*/ 17 h 685"/>
                <a:gd name="T36" fmla="*/ 88 w 3489"/>
                <a:gd name="T37" fmla="*/ 16 h 685"/>
                <a:gd name="T38" fmla="*/ 90 w 3489"/>
                <a:gd name="T39" fmla="*/ 16 h 685"/>
                <a:gd name="T40" fmla="*/ 92 w 3489"/>
                <a:gd name="T41" fmla="*/ 16 h 685"/>
                <a:gd name="T42" fmla="*/ 94 w 3489"/>
                <a:gd name="T43" fmla="*/ 16 h 685"/>
                <a:gd name="T44" fmla="*/ 95 w 3489"/>
                <a:gd name="T45" fmla="*/ 16 h 685"/>
                <a:gd name="T46" fmla="*/ 97 w 3489"/>
                <a:gd name="T47" fmla="*/ 16 h 685"/>
                <a:gd name="T48" fmla="*/ 98 w 3489"/>
                <a:gd name="T49" fmla="*/ 17 h 685"/>
                <a:gd name="T50" fmla="*/ 99 w 3489"/>
                <a:gd name="T51" fmla="*/ 17 h 685"/>
                <a:gd name="T52" fmla="*/ 100 w 3489"/>
                <a:gd name="T53" fmla="*/ 18 h 685"/>
                <a:gd name="T54" fmla="*/ 101 w 3489"/>
                <a:gd name="T55" fmla="*/ 19 h 685"/>
                <a:gd name="T56" fmla="*/ 102 w 3489"/>
                <a:gd name="T57" fmla="*/ 20 h 685"/>
                <a:gd name="T58" fmla="*/ 102 w 3489"/>
                <a:gd name="T59" fmla="*/ 21 h 685"/>
                <a:gd name="T60" fmla="*/ 102 w 3489"/>
                <a:gd name="T61" fmla="*/ 21 h 685"/>
                <a:gd name="T62" fmla="*/ 102 w 3489"/>
                <a:gd name="T63" fmla="*/ 22 h 685"/>
                <a:gd name="T64" fmla="*/ 102 w 3489"/>
                <a:gd name="T65" fmla="*/ 23 h 685"/>
                <a:gd name="T66" fmla="*/ 101 w 3489"/>
                <a:gd name="T67" fmla="*/ 23 h 685"/>
                <a:gd name="T68" fmla="*/ 100 w 3489"/>
                <a:gd name="T69" fmla="*/ 24 h 685"/>
                <a:gd name="T70" fmla="*/ 98 w 3489"/>
                <a:gd name="T71" fmla="*/ 24 h 685"/>
                <a:gd name="T72" fmla="*/ 96 w 3489"/>
                <a:gd name="T73" fmla="*/ 25 h 685"/>
                <a:gd name="T74" fmla="*/ 95 w 3489"/>
                <a:gd name="T75" fmla="*/ 24 h 685"/>
                <a:gd name="T76" fmla="*/ 93 w 3489"/>
                <a:gd name="T77" fmla="*/ 24 h 685"/>
                <a:gd name="T78" fmla="*/ 92 w 3489"/>
                <a:gd name="T79" fmla="*/ 23 h 685"/>
                <a:gd name="T80" fmla="*/ 91 w 3489"/>
                <a:gd name="T81" fmla="*/ 23 h 685"/>
                <a:gd name="T82" fmla="*/ 90 w 3489"/>
                <a:gd name="T83" fmla="*/ 22 h 685"/>
                <a:gd name="T84" fmla="*/ 90 w 3489"/>
                <a:gd name="T85" fmla="*/ 20 h 685"/>
                <a:gd name="T86" fmla="*/ 86 w 3489"/>
                <a:gd name="T87" fmla="*/ 21 h 685"/>
                <a:gd name="T88" fmla="*/ 81 w 3489"/>
                <a:gd name="T89" fmla="*/ 21 h 685"/>
                <a:gd name="T90" fmla="*/ 71 w 3489"/>
                <a:gd name="T91" fmla="*/ 20 h 685"/>
                <a:gd name="T92" fmla="*/ 67 w 3489"/>
                <a:gd name="T93" fmla="*/ 20 h 685"/>
                <a:gd name="T94" fmla="*/ 62 w 3489"/>
                <a:gd name="T95" fmla="*/ 19 h 685"/>
                <a:gd name="T96" fmla="*/ 57 w 3489"/>
                <a:gd name="T97" fmla="*/ 17 h 685"/>
                <a:gd name="T98" fmla="*/ 53 w 3489"/>
                <a:gd name="T99" fmla="*/ 16 h 685"/>
                <a:gd name="T100" fmla="*/ 50 w 3489"/>
                <a:gd name="T101" fmla="*/ 15 h 685"/>
                <a:gd name="T102" fmla="*/ 47 w 3489"/>
                <a:gd name="T103" fmla="*/ 14 h 685"/>
                <a:gd name="T104" fmla="*/ 44 w 3489"/>
                <a:gd name="T105" fmla="*/ 13 h 685"/>
                <a:gd name="T106" fmla="*/ 40 w 3489"/>
                <a:gd name="T107" fmla="*/ 12 h 685"/>
                <a:gd name="T108" fmla="*/ 33 w 3489"/>
                <a:gd name="T109" fmla="*/ 10 h 685"/>
                <a:gd name="T110" fmla="*/ 30 w 3489"/>
                <a:gd name="T111" fmla="*/ 9 h 685"/>
                <a:gd name="T112" fmla="*/ 26 w 3489"/>
                <a:gd name="T113" fmla="*/ 9 h 685"/>
                <a:gd name="T114" fmla="*/ 22 w 3489"/>
                <a:gd name="T115" fmla="*/ 8 h 685"/>
                <a:gd name="T116" fmla="*/ 19 w 3489"/>
                <a:gd name="T117" fmla="*/ 8 h 685"/>
                <a:gd name="T118" fmla="*/ 12 w 3489"/>
                <a:gd name="T119" fmla="*/ 8 h 685"/>
                <a:gd name="T120" fmla="*/ 6 w 3489"/>
                <a:gd name="T121" fmla="*/ 8 h 685"/>
                <a:gd name="T122" fmla="*/ 1 w 3489"/>
                <a:gd name="T123" fmla="*/ 9 h 685"/>
                <a:gd name="T124" fmla="*/ 0 w 3489"/>
                <a:gd name="T125" fmla="*/ 1 h 6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89"/>
                <a:gd name="T190" fmla="*/ 0 h 685"/>
                <a:gd name="T191" fmla="*/ 3489 w 3489"/>
                <a:gd name="T192" fmla="*/ 685 h 6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89" h="685">
                  <a:moveTo>
                    <a:pt x="0" y="26"/>
                  </a:moveTo>
                  <a:lnTo>
                    <a:pt x="254" y="6"/>
                  </a:lnTo>
                  <a:lnTo>
                    <a:pt x="447" y="0"/>
                  </a:lnTo>
                  <a:lnTo>
                    <a:pt x="669" y="1"/>
                  </a:lnTo>
                  <a:lnTo>
                    <a:pt x="906" y="10"/>
                  </a:lnTo>
                  <a:lnTo>
                    <a:pt x="1029" y="21"/>
                  </a:lnTo>
                  <a:lnTo>
                    <a:pt x="1151" y="35"/>
                  </a:lnTo>
                  <a:lnTo>
                    <a:pt x="1270" y="54"/>
                  </a:lnTo>
                  <a:lnTo>
                    <a:pt x="1386" y="78"/>
                  </a:lnTo>
                  <a:lnTo>
                    <a:pt x="1497" y="107"/>
                  </a:lnTo>
                  <a:lnTo>
                    <a:pt x="1601" y="142"/>
                  </a:lnTo>
                  <a:lnTo>
                    <a:pt x="1979" y="287"/>
                  </a:lnTo>
                  <a:lnTo>
                    <a:pt x="2159" y="353"/>
                  </a:lnTo>
                  <a:lnTo>
                    <a:pt x="2332" y="408"/>
                  </a:lnTo>
                  <a:lnTo>
                    <a:pt x="2502" y="450"/>
                  </a:lnTo>
                  <a:lnTo>
                    <a:pt x="2671" y="475"/>
                  </a:lnTo>
                  <a:lnTo>
                    <a:pt x="2839" y="477"/>
                  </a:lnTo>
                  <a:lnTo>
                    <a:pt x="2923" y="469"/>
                  </a:lnTo>
                  <a:lnTo>
                    <a:pt x="3007" y="455"/>
                  </a:lnTo>
                  <a:lnTo>
                    <a:pt x="3075" y="442"/>
                  </a:lnTo>
                  <a:lnTo>
                    <a:pt x="3140" y="437"/>
                  </a:lnTo>
                  <a:lnTo>
                    <a:pt x="3201" y="438"/>
                  </a:lnTo>
                  <a:lnTo>
                    <a:pt x="3257" y="446"/>
                  </a:lnTo>
                  <a:lnTo>
                    <a:pt x="3308" y="456"/>
                  </a:lnTo>
                  <a:lnTo>
                    <a:pt x="3353" y="471"/>
                  </a:lnTo>
                  <a:lnTo>
                    <a:pt x="3393" y="490"/>
                  </a:lnTo>
                  <a:lnTo>
                    <a:pt x="3427" y="510"/>
                  </a:lnTo>
                  <a:lnTo>
                    <a:pt x="3454" y="532"/>
                  </a:lnTo>
                  <a:lnTo>
                    <a:pt x="3473" y="555"/>
                  </a:lnTo>
                  <a:lnTo>
                    <a:pt x="3485" y="577"/>
                  </a:lnTo>
                  <a:lnTo>
                    <a:pt x="3489" y="600"/>
                  </a:lnTo>
                  <a:lnTo>
                    <a:pt x="3485" y="620"/>
                  </a:lnTo>
                  <a:lnTo>
                    <a:pt x="3472" y="640"/>
                  </a:lnTo>
                  <a:lnTo>
                    <a:pt x="3450" y="654"/>
                  </a:lnTo>
                  <a:lnTo>
                    <a:pt x="3418" y="667"/>
                  </a:lnTo>
                  <a:lnTo>
                    <a:pt x="3355" y="681"/>
                  </a:lnTo>
                  <a:lnTo>
                    <a:pt x="3292" y="685"/>
                  </a:lnTo>
                  <a:lnTo>
                    <a:pt x="3230" y="682"/>
                  </a:lnTo>
                  <a:lnTo>
                    <a:pt x="3175" y="672"/>
                  </a:lnTo>
                  <a:lnTo>
                    <a:pt x="3130" y="654"/>
                  </a:lnTo>
                  <a:lnTo>
                    <a:pt x="3096" y="632"/>
                  </a:lnTo>
                  <a:lnTo>
                    <a:pt x="3077" y="603"/>
                  </a:lnTo>
                  <a:lnTo>
                    <a:pt x="3076" y="573"/>
                  </a:lnTo>
                  <a:lnTo>
                    <a:pt x="2939" y="579"/>
                  </a:lnTo>
                  <a:lnTo>
                    <a:pt x="2785" y="582"/>
                  </a:lnTo>
                  <a:lnTo>
                    <a:pt x="2447" y="569"/>
                  </a:lnTo>
                  <a:lnTo>
                    <a:pt x="2276" y="552"/>
                  </a:lnTo>
                  <a:lnTo>
                    <a:pt x="2111" y="526"/>
                  </a:lnTo>
                  <a:lnTo>
                    <a:pt x="1957" y="492"/>
                  </a:lnTo>
                  <a:lnTo>
                    <a:pt x="1822" y="447"/>
                  </a:lnTo>
                  <a:lnTo>
                    <a:pt x="1720" y="408"/>
                  </a:lnTo>
                  <a:lnTo>
                    <a:pt x="1611" y="374"/>
                  </a:lnTo>
                  <a:lnTo>
                    <a:pt x="1498" y="345"/>
                  </a:lnTo>
                  <a:lnTo>
                    <a:pt x="1381" y="317"/>
                  </a:lnTo>
                  <a:lnTo>
                    <a:pt x="1141" y="273"/>
                  </a:lnTo>
                  <a:lnTo>
                    <a:pt x="1018" y="258"/>
                  </a:lnTo>
                  <a:lnTo>
                    <a:pt x="893" y="244"/>
                  </a:lnTo>
                  <a:lnTo>
                    <a:pt x="773" y="233"/>
                  </a:lnTo>
                  <a:lnTo>
                    <a:pt x="651" y="228"/>
                  </a:lnTo>
                  <a:lnTo>
                    <a:pt x="420" y="225"/>
                  </a:lnTo>
                  <a:lnTo>
                    <a:pt x="206" y="234"/>
                  </a:lnTo>
                  <a:lnTo>
                    <a:pt x="19" y="259"/>
                  </a:lnTo>
                  <a:lnTo>
                    <a:pt x="0" y="26"/>
                  </a:lnTo>
                  <a:close/>
                </a:path>
              </a:pathLst>
            </a:custGeom>
            <a:solidFill>
              <a:srgbClr val="ADADAD"/>
            </a:solidFill>
            <a:ln w="9525">
              <a:noFill/>
              <a:round/>
              <a:headEnd/>
              <a:tailEnd/>
            </a:ln>
          </p:spPr>
          <p:txBody>
            <a:bodyPr/>
            <a:lstStyle/>
            <a:p>
              <a:endParaRPr lang="en-US"/>
            </a:p>
          </p:txBody>
        </p:sp>
        <p:sp>
          <p:nvSpPr>
            <p:cNvPr id="86102" name="Freeform 28"/>
            <p:cNvSpPr>
              <a:spLocks/>
            </p:cNvSpPr>
            <p:nvPr/>
          </p:nvSpPr>
          <p:spPr bwMode="blackWhite">
            <a:xfrm>
              <a:off x="2362" y="74"/>
              <a:ext cx="1083" cy="241"/>
            </a:xfrm>
            <a:custGeom>
              <a:avLst/>
              <a:gdLst>
                <a:gd name="T0" fmla="*/ 72 w 1083"/>
                <a:gd name="T1" fmla="*/ 140 h 241"/>
                <a:gd name="T2" fmla="*/ 194 w 1083"/>
                <a:gd name="T3" fmla="*/ 100 h 241"/>
                <a:gd name="T4" fmla="*/ 302 w 1083"/>
                <a:gd name="T5" fmla="*/ 74 h 241"/>
                <a:gd name="T6" fmla="*/ 376 w 1083"/>
                <a:gd name="T7" fmla="*/ 62 h 241"/>
                <a:gd name="T8" fmla="*/ 448 w 1083"/>
                <a:gd name="T9" fmla="*/ 57 h 241"/>
                <a:gd name="T10" fmla="*/ 608 w 1083"/>
                <a:gd name="T11" fmla="*/ 70 h 241"/>
                <a:gd name="T12" fmla="*/ 724 w 1083"/>
                <a:gd name="T13" fmla="*/ 75 h 241"/>
                <a:gd name="T14" fmla="*/ 830 w 1083"/>
                <a:gd name="T15" fmla="*/ 56 h 241"/>
                <a:gd name="T16" fmla="*/ 900 w 1083"/>
                <a:gd name="T17" fmla="*/ 38 h 241"/>
                <a:gd name="T18" fmla="*/ 945 w 1083"/>
                <a:gd name="T19" fmla="*/ 17 h 241"/>
                <a:gd name="T20" fmla="*/ 982 w 1083"/>
                <a:gd name="T21" fmla="*/ 5 h 241"/>
                <a:gd name="T22" fmla="*/ 1014 w 1083"/>
                <a:gd name="T23" fmla="*/ 0 h 241"/>
                <a:gd name="T24" fmla="*/ 1043 w 1083"/>
                <a:gd name="T25" fmla="*/ 3 h 241"/>
                <a:gd name="T26" fmla="*/ 1065 w 1083"/>
                <a:gd name="T27" fmla="*/ 11 h 241"/>
                <a:gd name="T28" fmla="*/ 1079 w 1083"/>
                <a:gd name="T29" fmla="*/ 21 h 241"/>
                <a:gd name="T30" fmla="*/ 1083 w 1083"/>
                <a:gd name="T31" fmla="*/ 36 h 241"/>
                <a:gd name="T32" fmla="*/ 1076 w 1083"/>
                <a:gd name="T33" fmla="*/ 50 h 241"/>
                <a:gd name="T34" fmla="*/ 1051 w 1083"/>
                <a:gd name="T35" fmla="*/ 67 h 241"/>
                <a:gd name="T36" fmla="*/ 1014 w 1083"/>
                <a:gd name="T37" fmla="*/ 78 h 241"/>
                <a:gd name="T38" fmla="*/ 982 w 1083"/>
                <a:gd name="T39" fmla="*/ 79 h 241"/>
                <a:gd name="T40" fmla="*/ 961 w 1083"/>
                <a:gd name="T41" fmla="*/ 68 h 241"/>
                <a:gd name="T42" fmla="*/ 919 w 1083"/>
                <a:gd name="T43" fmla="*/ 73 h 241"/>
                <a:gd name="T44" fmla="*/ 773 w 1083"/>
                <a:gd name="T45" fmla="*/ 115 h 241"/>
                <a:gd name="T46" fmla="*/ 670 w 1083"/>
                <a:gd name="T47" fmla="*/ 133 h 241"/>
                <a:gd name="T48" fmla="*/ 577 w 1083"/>
                <a:gd name="T49" fmla="*/ 134 h 241"/>
                <a:gd name="T50" fmla="*/ 507 w 1083"/>
                <a:gd name="T51" fmla="*/ 131 h 241"/>
                <a:gd name="T52" fmla="*/ 435 w 1083"/>
                <a:gd name="T53" fmla="*/ 134 h 241"/>
                <a:gd name="T54" fmla="*/ 322 w 1083"/>
                <a:gd name="T55" fmla="*/ 149 h 241"/>
                <a:gd name="T56" fmla="*/ 247 w 1083"/>
                <a:gd name="T57" fmla="*/ 164 h 241"/>
                <a:gd name="T58" fmla="*/ 143 w 1083"/>
                <a:gd name="T59" fmla="*/ 194 h 241"/>
                <a:gd name="T60" fmla="*/ 29 w 1083"/>
                <a:gd name="T61" fmla="*/ 241 h 241"/>
                <a:gd name="T62" fmla="*/ 0 w 1083"/>
                <a:gd name="T63" fmla="*/ 170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83"/>
                <a:gd name="T97" fmla="*/ 0 h 241"/>
                <a:gd name="T98" fmla="*/ 1083 w 1083"/>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83" h="241">
                  <a:moveTo>
                    <a:pt x="0" y="170"/>
                  </a:moveTo>
                  <a:lnTo>
                    <a:pt x="72" y="140"/>
                  </a:lnTo>
                  <a:lnTo>
                    <a:pt x="129" y="121"/>
                  </a:lnTo>
                  <a:lnTo>
                    <a:pt x="194" y="100"/>
                  </a:lnTo>
                  <a:lnTo>
                    <a:pt x="264" y="81"/>
                  </a:lnTo>
                  <a:lnTo>
                    <a:pt x="302" y="74"/>
                  </a:lnTo>
                  <a:lnTo>
                    <a:pt x="340" y="67"/>
                  </a:lnTo>
                  <a:lnTo>
                    <a:pt x="376" y="62"/>
                  </a:lnTo>
                  <a:lnTo>
                    <a:pt x="413" y="59"/>
                  </a:lnTo>
                  <a:lnTo>
                    <a:pt x="448" y="57"/>
                  </a:lnTo>
                  <a:lnTo>
                    <a:pt x="482" y="59"/>
                  </a:lnTo>
                  <a:lnTo>
                    <a:pt x="608" y="70"/>
                  </a:lnTo>
                  <a:lnTo>
                    <a:pt x="667" y="73"/>
                  </a:lnTo>
                  <a:lnTo>
                    <a:pt x="724" y="75"/>
                  </a:lnTo>
                  <a:lnTo>
                    <a:pt x="774" y="66"/>
                  </a:lnTo>
                  <a:lnTo>
                    <a:pt x="830" y="56"/>
                  </a:lnTo>
                  <a:lnTo>
                    <a:pt x="882" y="44"/>
                  </a:lnTo>
                  <a:lnTo>
                    <a:pt x="900" y="38"/>
                  </a:lnTo>
                  <a:lnTo>
                    <a:pt x="926" y="28"/>
                  </a:lnTo>
                  <a:lnTo>
                    <a:pt x="945" y="17"/>
                  </a:lnTo>
                  <a:lnTo>
                    <a:pt x="963" y="10"/>
                  </a:lnTo>
                  <a:lnTo>
                    <a:pt x="982" y="5"/>
                  </a:lnTo>
                  <a:lnTo>
                    <a:pt x="999" y="1"/>
                  </a:lnTo>
                  <a:lnTo>
                    <a:pt x="1014" y="0"/>
                  </a:lnTo>
                  <a:lnTo>
                    <a:pt x="1029" y="0"/>
                  </a:lnTo>
                  <a:lnTo>
                    <a:pt x="1043" y="3"/>
                  </a:lnTo>
                  <a:lnTo>
                    <a:pt x="1055" y="6"/>
                  </a:lnTo>
                  <a:lnTo>
                    <a:pt x="1065" y="11"/>
                  </a:lnTo>
                  <a:lnTo>
                    <a:pt x="1073" y="16"/>
                  </a:lnTo>
                  <a:lnTo>
                    <a:pt x="1079" y="21"/>
                  </a:lnTo>
                  <a:lnTo>
                    <a:pt x="1082" y="29"/>
                  </a:lnTo>
                  <a:lnTo>
                    <a:pt x="1083" y="36"/>
                  </a:lnTo>
                  <a:lnTo>
                    <a:pt x="1081" y="43"/>
                  </a:lnTo>
                  <a:lnTo>
                    <a:pt x="1076" y="50"/>
                  </a:lnTo>
                  <a:lnTo>
                    <a:pt x="1068" y="56"/>
                  </a:lnTo>
                  <a:lnTo>
                    <a:pt x="1051" y="67"/>
                  </a:lnTo>
                  <a:lnTo>
                    <a:pt x="1032" y="74"/>
                  </a:lnTo>
                  <a:lnTo>
                    <a:pt x="1014" y="78"/>
                  </a:lnTo>
                  <a:lnTo>
                    <a:pt x="997" y="81"/>
                  </a:lnTo>
                  <a:lnTo>
                    <a:pt x="982" y="79"/>
                  </a:lnTo>
                  <a:lnTo>
                    <a:pt x="970" y="75"/>
                  </a:lnTo>
                  <a:lnTo>
                    <a:pt x="961" y="68"/>
                  </a:lnTo>
                  <a:lnTo>
                    <a:pt x="958" y="58"/>
                  </a:lnTo>
                  <a:lnTo>
                    <a:pt x="919" y="73"/>
                  </a:lnTo>
                  <a:lnTo>
                    <a:pt x="873" y="88"/>
                  </a:lnTo>
                  <a:lnTo>
                    <a:pt x="773" y="115"/>
                  </a:lnTo>
                  <a:lnTo>
                    <a:pt x="721" y="126"/>
                  </a:lnTo>
                  <a:lnTo>
                    <a:pt x="670" y="133"/>
                  </a:lnTo>
                  <a:lnTo>
                    <a:pt x="621" y="136"/>
                  </a:lnTo>
                  <a:lnTo>
                    <a:pt x="577" y="134"/>
                  </a:lnTo>
                  <a:lnTo>
                    <a:pt x="543" y="132"/>
                  </a:lnTo>
                  <a:lnTo>
                    <a:pt x="507" y="131"/>
                  </a:lnTo>
                  <a:lnTo>
                    <a:pt x="472" y="132"/>
                  </a:lnTo>
                  <a:lnTo>
                    <a:pt x="435" y="134"/>
                  </a:lnTo>
                  <a:lnTo>
                    <a:pt x="360" y="142"/>
                  </a:lnTo>
                  <a:lnTo>
                    <a:pt x="322" y="149"/>
                  </a:lnTo>
                  <a:lnTo>
                    <a:pt x="284" y="157"/>
                  </a:lnTo>
                  <a:lnTo>
                    <a:pt x="247" y="164"/>
                  </a:lnTo>
                  <a:lnTo>
                    <a:pt x="212" y="173"/>
                  </a:lnTo>
                  <a:lnTo>
                    <a:pt x="143" y="194"/>
                  </a:lnTo>
                  <a:lnTo>
                    <a:pt x="81" y="216"/>
                  </a:lnTo>
                  <a:lnTo>
                    <a:pt x="29" y="241"/>
                  </a:lnTo>
                  <a:lnTo>
                    <a:pt x="0" y="170"/>
                  </a:lnTo>
                </a:path>
              </a:pathLst>
            </a:custGeom>
            <a:solidFill>
              <a:srgbClr val="ADADAD"/>
            </a:solidFill>
            <a:ln w="6350">
              <a:solidFill>
                <a:srgbClr val="000000"/>
              </a:solidFill>
              <a:prstDash val="solid"/>
              <a:round/>
              <a:headEnd/>
              <a:tailEnd/>
            </a:ln>
          </p:spPr>
          <p:txBody>
            <a:bodyPr/>
            <a:lstStyle/>
            <a:p>
              <a:endParaRPr lang="en-US"/>
            </a:p>
          </p:txBody>
        </p:sp>
        <p:sp>
          <p:nvSpPr>
            <p:cNvPr id="86103" name="Freeform 29"/>
            <p:cNvSpPr>
              <a:spLocks/>
            </p:cNvSpPr>
            <p:nvPr/>
          </p:nvSpPr>
          <p:spPr bwMode="blackWhite">
            <a:xfrm rot="-1045845">
              <a:off x="2415" y="114"/>
              <a:ext cx="919" cy="143"/>
            </a:xfrm>
            <a:custGeom>
              <a:avLst/>
              <a:gdLst>
                <a:gd name="T0" fmla="*/ 87 w 2986"/>
                <a:gd name="T1" fmla="*/ 15 h 427"/>
                <a:gd name="T2" fmla="*/ 83 w 2986"/>
                <a:gd name="T3" fmla="*/ 16 h 427"/>
                <a:gd name="T4" fmla="*/ 79 w 2986"/>
                <a:gd name="T5" fmla="*/ 16 h 427"/>
                <a:gd name="T6" fmla="*/ 75 w 2986"/>
                <a:gd name="T7" fmla="*/ 16 h 427"/>
                <a:gd name="T8" fmla="*/ 71 w 2986"/>
                <a:gd name="T9" fmla="*/ 16 h 427"/>
                <a:gd name="T10" fmla="*/ 67 w 2986"/>
                <a:gd name="T11" fmla="*/ 15 h 427"/>
                <a:gd name="T12" fmla="*/ 63 w 2986"/>
                <a:gd name="T13" fmla="*/ 14 h 427"/>
                <a:gd name="T14" fmla="*/ 59 w 2986"/>
                <a:gd name="T15" fmla="*/ 13 h 427"/>
                <a:gd name="T16" fmla="*/ 55 w 2986"/>
                <a:gd name="T17" fmla="*/ 11 h 427"/>
                <a:gd name="T18" fmla="*/ 46 w 2986"/>
                <a:gd name="T19" fmla="*/ 7 h 427"/>
                <a:gd name="T20" fmla="*/ 42 w 2986"/>
                <a:gd name="T21" fmla="*/ 5 h 427"/>
                <a:gd name="T22" fmla="*/ 37 w 2986"/>
                <a:gd name="T23" fmla="*/ 4 h 427"/>
                <a:gd name="T24" fmla="*/ 32 w 2986"/>
                <a:gd name="T25" fmla="*/ 2 h 427"/>
                <a:gd name="T26" fmla="*/ 27 w 2986"/>
                <a:gd name="T27" fmla="*/ 1 h 427"/>
                <a:gd name="T28" fmla="*/ 25 w 2986"/>
                <a:gd name="T29" fmla="*/ 0 h 427"/>
                <a:gd name="T30" fmla="*/ 22 w 2986"/>
                <a:gd name="T31" fmla="*/ 0 h 427"/>
                <a:gd name="T32" fmla="*/ 20 w 2986"/>
                <a:gd name="T33" fmla="*/ 0 h 427"/>
                <a:gd name="T34" fmla="*/ 18 w 2986"/>
                <a:gd name="T35" fmla="*/ 0 h 427"/>
                <a:gd name="T36" fmla="*/ 6 w 2986"/>
                <a:gd name="T37" fmla="*/ 1 h 427"/>
                <a:gd name="T38" fmla="*/ 2 w 2986"/>
                <a:gd name="T39" fmla="*/ 1 h 427"/>
                <a:gd name="T40" fmla="*/ 0 w 2986"/>
                <a:gd name="T41" fmla="*/ 1 h 4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86"/>
                <a:gd name="T64" fmla="*/ 0 h 427"/>
                <a:gd name="T65" fmla="*/ 2986 w 2986"/>
                <a:gd name="T66" fmla="*/ 427 h 4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86" h="427">
                  <a:moveTo>
                    <a:pt x="2986" y="403"/>
                  </a:moveTo>
                  <a:lnTo>
                    <a:pt x="2848" y="417"/>
                  </a:lnTo>
                  <a:lnTo>
                    <a:pt x="2708" y="426"/>
                  </a:lnTo>
                  <a:lnTo>
                    <a:pt x="2568" y="427"/>
                  </a:lnTo>
                  <a:lnTo>
                    <a:pt x="2427" y="419"/>
                  </a:lnTo>
                  <a:lnTo>
                    <a:pt x="2289" y="403"/>
                  </a:lnTo>
                  <a:lnTo>
                    <a:pt x="2151" y="376"/>
                  </a:lnTo>
                  <a:lnTo>
                    <a:pt x="2016" y="343"/>
                  </a:lnTo>
                  <a:lnTo>
                    <a:pt x="1883" y="300"/>
                  </a:lnTo>
                  <a:lnTo>
                    <a:pt x="1588" y="197"/>
                  </a:lnTo>
                  <a:lnTo>
                    <a:pt x="1423" y="145"/>
                  </a:lnTo>
                  <a:lnTo>
                    <a:pt x="1254" y="98"/>
                  </a:lnTo>
                  <a:lnTo>
                    <a:pt x="1085" y="55"/>
                  </a:lnTo>
                  <a:lnTo>
                    <a:pt x="921" y="24"/>
                  </a:lnTo>
                  <a:lnTo>
                    <a:pt x="843" y="12"/>
                  </a:lnTo>
                  <a:lnTo>
                    <a:pt x="769" y="4"/>
                  </a:lnTo>
                  <a:lnTo>
                    <a:pt x="698" y="0"/>
                  </a:lnTo>
                  <a:lnTo>
                    <a:pt x="631" y="0"/>
                  </a:lnTo>
                  <a:lnTo>
                    <a:pt x="187" y="17"/>
                  </a:lnTo>
                  <a:lnTo>
                    <a:pt x="64" y="26"/>
                  </a:lnTo>
                  <a:lnTo>
                    <a:pt x="0" y="35"/>
                  </a:lnTo>
                </a:path>
              </a:pathLst>
            </a:custGeom>
            <a:solidFill>
              <a:srgbClr val="ADADAD"/>
            </a:solidFill>
            <a:ln w="9525">
              <a:solidFill>
                <a:srgbClr val="000000"/>
              </a:solidFill>
              <a:prstDash val="solid"/>
              <a:round/>
              <a:headEnd/>
              <a:tailEnd/>
            </a:ln>
          </p:spPr>
          <p:txBody>
            <a:bodyPr/>
            <a:lstStyle/>
            <a:p>
              <a:endParaRPr lang="en-US"/>
            </a:p>
          </p:txBody>
        </p:sp>
      </p:grpSp>
      <p:sp>
        <p:nvSpPr>
          <p:cNvPr id="86024" name="Line 30"/>
          <p:cNvSpPr>
            <a:spLocks noChangeShapeType="1"/>
          </p:cNvSpPr>
          <p:nvPr/>
        </p:nvSpPr>
        <p:spPr bwMode="blackWhite">
          <a:xfrm>
            <a:off x="2227263" y="1652588"/>
            <a:ext cx="1398587" cy="565150"/>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86025" name="Rectangle 31"/>
          <p:cNvSpPr>
            <a:spLocks noChangeArrowheads="1"/>
          </p:cNvSpPr>
          <p:nvPr/>
        </p:nvSpPr>
        <p:spPr bwMode="blackWhite">
          <a:xfrm>
            <a:off x="668338" y="2532063"/>
            <a:ext cx="2973387" cy="2332037"/>
          </a:xfrm>
          <a:prstGeom prst="rect">
            <a:avLst/>
          </a:prstGeom>
          <a:solidFill>
            <a:schemeClr val="bg1"/>
          </a:solidFill>
          <a:ln w="12700">
            <a:solidFill>
              <a:schemeClr val="tx1"/>
            </a:solidFill>
            <a:miter lim="800000"/>
            <a:headEnd/>
            <a:tailEnd/>
          </a:ln>
        </p:spPr>
        <p:txBody>
          <a:bodyPr lIns="41315" tIns="122518" rIns="164117" bIns="122518"/>
          <a:lstStyle/>
          <a:p>
            <a:pPr marL="292100" indent="-292100" algn="l" defTabSz="854075" eaLnBrk="0" hangingPunct="0">
              <a:spcBef>
                <a:spcPct val="50000"/>
              </a:spcBef>
              <a:buClr>
                <a:schemeClr val="accent1"/>
              </a:buClr>
              <a:buSzPct val="85000"/>
              <a:buFont typeface="Wingdings 3" pitchFamily="18" charset="2"/>
              <a:buChar char=""/>
            </a:pPr>
            <a:r>
              <a:rPr lang="en-US" sz="900"/>
              <a:t>Greater operating efficiency</a:t>
            </a:r>
            <a:endParaRPr lang="en-US" sz="900" noProof="1"/>
          </a:p>
          <a:p>
            <a:pPr marL="292100" indent="-292100" algn="l" defTabSz="854075" eaLnBrk="0" hangingPunct="0">
              <a:spcBef>
                <a:spcPct val="50000"/>
              </a:spcBef>
              <a:buClr>
                <a:schemeClr val="accent1"/>
              </a:buClr>
              <a:buSzPct val="85000"/>
              <a:buFont typeface="Wingdings 3" pitchFamily="18" charset="2"/>
              <a:buChar char=""/>
            </a:pPr>
            <a:r>
              <a:rPr lang="en-US" sz="900"/>
              <a:t>Better access to capital with size</a:t>
            </a:r>
            <a:endParaRPr lang="en-US" sz="900" noProof="1"/>
          </a:p>
          <a:p>
            <a:pPr marL="292100" indent="-292100" algn="l" defTabSz="854075" eaLnBrk="0" hangingPunct="0">
              <a:spcBef>
                <a:spcPct val="50000"/>
              </a:spcBef>
              <a:buClr>
                <a:schemeClr val="accent1"/>
              </a:buClr>
              <a:buSzPct val="85000"/>
              <a:buFont typeface="Wingdings 3" pitchFamily="18" charset="2"/>
              <a:buChar char=""/>
            </a:pPr>
            <a:r>
              <a:rPr lang="en-US" sz="900"/>
              <a:t>Political access</a:t>
            </a:r>
            <a:endParaRPr lang="en-US" sz="900" noProof="1"/>
          </a:p>
          <a:p>
            <a:pPr marL="292100" indent="-292100" algn="l" defTabSz="854075" eaLnBrk="0" hangingPunct="0">
              <a:spcBef>
                <a:spcPct val="50000"/>
              </a:spcBef>
              <a:buClr>
                <a:schemeClr val="accent1"/>
              </a:buClr>
              <a:buSzPct val="85000"/>
              <a:buFont typeface="Wingdings 3" pitchFamily="18" charset="2"/>
              <a:buChar char=""/>
            </a:pPr>
            <a:r>
              <a:rPr lang="en-US" sz="900"/>
              <a:t>Increased debt capacity</a:t>
            </a:r>
          </a:p>
          <a:p>
            <a:pPr marL="292100" indent="-292100" algn="l" defTabSz="854075" eaLnBrk="0" hangingPunct="0">
              <a:spcBef>
                <a:spcPct val="50000"/>
              </a:spcBef>
              <a:buClr>
                <a:schemeClr val="accent1"/>
              </a:buClr>
              <a:buSzPct val="85000"/>
              <a:buFont typeface="Wingdings 3" pitchFamily="18" charset="2"/>
              <a:buChar char=""/>
            </a:pPr>
            <a:r>
              <a:rPr lang="en-US" sz="900"/>
              <a:t>Lower average taxes</a:t>
            </a:r>
          </a:p>
          <a:p>
            <a:pPr marL="292100" indent="-292100" algn="l" defTabSz="854075" eaLnBrk="0" hangingPunct="0">
              <a:spcBef>
                <a:spcPct val="50000"/>
              </a:spcBef>
              <a:buClr>
                <a:schemeClr val="accent1"/>
              </a:buClr>
              <a:buSzPct val="85000"/>
              <a:buFont typeface="Wingdings 3" pitchFamily="18" charset="2"/>
              <a:buChar char=""/>
            </a:pPr>
            <a:r>
              <a:rPr lang="en-US" sz="900"/>
              <a:t>Leveraging managerial talent</a:t>
            </a:r>
          </a:p>
          <a:p>
            <a:pPr marL="292100" indent="-292100" algn="l" defTabSz="854075" eaLnBrk="0" hangingPunct="0">
              <a:spcBef>
                <a:spcPct val="50000"/>
              </a:spcBef>
              <a:buClr>
                <a:schemeClr val="accent1"/>
              </a:buClr>
              <a:buSzPct val="85000"/>
              <a:buFont typeface="Wingdings 3" pitchFamily="18" charset="2"/>
              <a:buChar char=""/>
            </a:pPr>
            <a:r>
              <a:rPr lang="en-US" sz="900"/>
              <a:t>Better at undertaking positive NPV projects</a:t>
            </a:r>
            <a:endParaRPr lang="en-US" sz="900" noProof="1"/>
          </a:p>
          <a:p>
            <a:pPr marL="292100" indent="-292100" algn="l" defTabSz="854075" eaLnBrk="0" hangingPunct="0">
              <a:spcBef>
                <a:spcPct val="50000"/>
              </a:spcBef>
              <a:buClr>
                <a:schemeClr val="accent1"/>
              </a:buClr>
              <a:buSzPct val="85000"/>
              <a:buFont typeface="Wingdings 3" pitchFamily="18" charset="2"/>
              <a:buChar char=""/>
            </a:pPr>
            <a:endParaRPr lang="en-US" sz="900"/>
          </a:p>
        </p:txBody>
      </p:sp>
      <p:sp>
        <p:nvSpPr>
          <p:cNvPr id="86026" name="Rectangle 32"/>
          <p:cNvSpPr>
            <a:spLocks noChangeArrowheads="1"/>
          </p:cNvSpPr>
          <p:nvPr/>
        </p:nvSpPr>
        <p:spPr bwMode="blackWhite">
          <a:xfrm>
            <a:off x="5264150" y="2224088"/>
            <a:ext cx="2974975" cy="361950"/>
          </a:xfrm>
          <a:prstGeom prst="rect">
            <a:avLst/>
          </a:prstGeom>
          <a:solidFill>
            <a:schemeClr val="accent1"/>
          </a:solidFill>
          <a:ln w="12700">
            <a:solidFill>
              <a:schemeClr val="tx1"/>
            </a:solidFill>
            <a:miter lim="800000"/>
            <a:headEnd/>
            <a:tailEnd/>
          </a:ln>
        </p:spPr>
        <p:txBody>
          <a:bodyPr lIns="82628" tIns="41315" rIns="164117" bIns="41315" anchor="b" anchorCtr="1"/>
          <a:lstStyle/>
          <a:p>
            <a:pPr defTabSz="820738" eaLnBrk="0" hangingPunct="0">
              <a:spcBef>
                <a:spcPts val="500"/>
              </a:spcBef>
            </a:pPr>
            <a:r>
              <a:rPr lang="en-US" b="1">
                <a:solidFill>
                  <a:schemeClr val="bg1"/>
                </a:solidFill>
              </a:rPr>
              <a:t>Cons</a:t>
            </a:r>
          </a:p>
        </p:txBody>
      </p:sp>
      <p:sp>
        <p:nvSpPr>
          <p:cNvPr id="86027" name="Rectangle 33"/>
          <p:cNvSpPr>
            <a:spLocks noChangeArrowheads="1"/>
          </p:cNvSpPr>
          <p:nvPr/>
        </p:nvSpPr>
        <p:spPr bwMode="blackWhite">
          <a:xfrm>
            <a:off x="5264150" y="2581275"/>
            <a:ext cx="2974975" cy="2266950"/>
          </a:xfrm>
          <a:prstGeom prst="rect">
            <a:avLst/>
          </a:prstGeom>
          <a:solidFill>
            <a:schemeClr val="bg1"/>
          </a:solidFill>
          <a:ln w="12700">
            <a:solidFill>
              <a:schemeClr val="tx1"/>
            </a:solidFill>
            <a:miter lim="800000"/>
            <a:headEnd/>
            <a:tailEnd/>
          </a:ln>
        </p:spPr>
        <p:txBody>
          <a:bodyPr lIns="45720" tIns="27432" rIns="0" bIns="122518"/>
          <a:lstStyle/>
          <a:p>
            <a:pPr marL="292100" indent="-292100" algn="l" defTabSz="854075" eaLnBrk="0" hangingPunct="0">
              <a:spcBef>
                <a:spcPct val="50000"/>
              </a:spcBef>
              <a:buClr>
                <a:schemeClr val="accent1"/>
              </a:buClr>
              <a:buSzPct val="85000"/>
              <a:buFont typeface="Wingdings 3" pitchFamily="18" charset="2"/>
              <a:buChar char=""/>
            </a:pPr>
            <a:r>
              <a:rPr lang="en-US" sz="900"/>
              <a:t>Poor operating efficiency</a:t>
            </a:r>
          </a:p>
          <a:p>
            <a:pPr marL="292100" indent="-292100" algn="l" defTabSz="854075" eaLnBrk="0" hangingPunct="0">
              <a:spcBef>
                <a:spcPct val="50000"/>
              </a:spcBef>
              <a:buClr>
                <a:schemeClr val="accent1"/>
              </a:buClr>
              <a:buSzPct val="85000"/>
              <a:buFont typeface="Wingdings 3" pitchFamily="18" charset="2"/>
              <a:buChar char=""/>
            </a:pPr>
            <a:r>
              <a:rPr lang="en-US" sz="900"/>
              <a:t>Difficulty in aligning management initiatives</a:t>
            </a:r>
          </a:p>
          <a:p>
            <a:pPr marL="292100" indent="-292100" algn="l" defTabSz="854075" eaLnBrk="0" hangingPunct="0">
              <a:spcBef>
                <a:spcPct val="50000"/>
              </a:spcBef>
              <a:buClr>
                <a:schemeClr val="accent1"/>
              </a:buClr>
              <a:buSzPct val="85000"/>
              <a:buFont typeface="Wingdings 3" pitchFamily="18" charset="2"/>
              <a:buChar char=""/>
            </a:pPr>
            <a:r>
              <a:rPr lang="en-US" sz="900"/>
              <a:t>Poor head office supervision</a:t>
            </a:r>
          </a:p>
          <a:p>
            <a:pPr marL="292100" indent="-292100" algn="l" defTabSz="854075" eaLnBrk="0" hangingPunct="0">
              <a:spcBef>
                <a:spcPct val="50000"/>
              </a:spcBef>
              <a:buClr>
                <a:schemeClr val="accent1"/>
              </a:buClr>
              <a:buSzPct val="85000"/>
              <a:buFont typeface="Wingdings 3" pitchFamily="18" charset="2"/>
              <a:buChar char=""/>
            </a:pPr>
            <a:r>
              <a:rPr lang="en-US" sz="900"/>
              <a:t>Lack of transparency</a:t>
            </a:r>
          </a:p>
          <a:p>
            <a:pPr marL="292100" indent="-292100" algn="l" defTabSz="854075" eaLnBrk="0" hangingPunct="0">
              <a:spcBef>
                <a:spcPct val="50000"/>
              </a:spcBef>
              <a:buClr>
                <a:schemeClr val="accent1"/>
              </a:buClr>
              <a:buSzPct val="85000"/>
              <a:buFont typeface="Wingdings 3" pitchFamily="18" charset="2"/>
              <a:buChar char=""/>
            </a:pPr>
            <a:r>
              <a:rPr lang="en-US" sz="900"/>
              <a:t>Failure to address investor segmentation</a:t>
            </a:r>
          </a:p>
          <a:p>
            <a:pPr marL="292100" indent="-292100" algn="l" defTabSz="854075" eaLnBrk="0" hangingPunct="0">
              <a:spcBef>
                <a:spcPct val="50000"/>
              </a:spcBef>
              <a:buClr>
                <a:schemeClr val="accent1"/>
              </a:buClr>
              <a:buSzPct val="85000"/>
              <a:buFont typeface="Wingdings 3" pitchFamily="18" charset="2"/>
              <a:buChar char=""/>
            </a:pPr>
            <a:r>
              <a:rPr lang="en-US" sz="900"/>
              <a:t>Lack of takeover premium in the stock</a:t>
            </a:r>
          </a:p>
          <a:p>
            <a:pPr marL="292100" indent="-292100" algn="l" defTabSz="854075" eaLnBrk="0" hangingPunct="0">
              <a:spcBef>
                <a:spcPct val="50000"/>
              </a:spcBef>
              <a:buClr>
                <a:schemeClr val="accent1"/>
              </a:buClr>
              <a:buSzPct val="85000"/>
              <a:buFont typeface="Wingdings 3" pitchFamily="18" charset="2"/>
              <a:buChar char=""/>
            </a:pPr>
            <a:r>
              <a:rPr lang="en-US" sz="900"/>
              <a:t>Cross-subsidization of poorly performing segments</a:t>
            </a:r>
          </a:p>
          <a:p>
            <a:pPr marL="292100" indent="-292100" algn="l" defTabSz="854075" eaLnBrk="0" hangingPunct="0">
              <a:spcBef>
                <a:spcPct val="50000"/>
              </a:spcBef>
              <a:buClr>
                <a:schemeClr val="accent1"/>
              </a:buClr>
              <a:buSzPct val="85000"/>
              <a:buFont typeface="Wingdings 3" pitchFamily="18" charset="2"/>
              <a:buChar char=""/>
            </a:pPr>
            <a:r>
              <a:rPr lang="en-US" sz="900"/>
              <a:t>Greater likelihood of negative NPV investments</a:t>
            </a:r>
          </a:p>
        </p:txBody>
      </p:sp>
      <p:grpSp>
        <p:nvGrpSpPr>
          <p:cNvPr id="4" name="Group 34"/>
          <p:cNvGrpSpPr>
            <a:grpSpLocks/>
          </p:cNvGrpSpPr>
          <p:nvPr/>
        </p:nvGrpSpPr>
        <p:grpSpPr bwMode="auto">
          <a:xfrm>
            <a:off x="3206750" y="1087438"/>
            <a:ext cx="2028825" cy="4229100"/>
            <a:chOff x="2496" y="1502"/>
            <a:chExt cx="1276" cy="2538"/>
          </a:xfrm>
        </p:grpSpPr>
        <p:sp>
          <p:nvSpPr>
            <p:cNvPr id="86034" name="Freeform 35"/>
            <p:cNvSpPr>
              <a:spLocks/>
            </p:cNvSpPr>
            <p:nvPr/>
          </p:nvSpPr>
          <p:spPr bwMode="blackWhite">
            <a:xfrm>
              <a:off x="2496" y="3911"/>
              <a:ext cx="1276" cy="129"/>
            </a:xfrm>
            <a:custGeom>
              <a:avLst/>
              <a:gdLst>
                <a:gd name="T0" fmla="*/ 142 w 3829"/>
                <a:gd name="T1" fmla="*/ 0 h 386"/>
                <a:gd name="T2" fmla="*/ 142 w 3829"/>
                <a:gd name="T3" fmla="*/ 0 h 386"/>
                <a:gd name="T4" fmla="*/ 141 w 3829"/>
                <a:gd name="T5" fmla="*/ 1 h 386"/>
                <a:gd name="T6" fmla="*/ 140 w 3829"/>
                <a:gd name="T7" fmla="*/ 1 h 386"/>
                <a:gd name="T8" fmla="*/ 138 w 3829"/>
                <a:gd name="T9" fmla="*/ 2 h 386"/>
                <a:gd name="T10" fmla="*/ 136 w 3829"/>
                <a:gd name="T11" fmla="*/ 3 h 386"/>
                <a:gd name="T12" fmla="*/ 133 w 3829"/>
                <a:gd name="T13" fmla="*/ 3 h 386"/>
                <a:gd name="T14" fmla="*/ 129 w 3829"/>
                <a:gd name="T15" fmla="*/ 4 h 386"/>
                <a:gd name="T16" fmla="*/ 121 w 3829"/>
                <a:gd name="T17" fmla="*/ 5 h 386"/>
                <a:gd name="T18" fmla="*/ 110 w 3829"/>
                <a:gd name="T19" fmla="*/ 6 h 386"/>
                <a:gd name="T20" fmla="*/ 98 w 3829"/>
                <a:gd name="T21" fmla="*/ 7 h 386"/>
                <a:gd name="T22" fmla="*/ 85 w 3829"/>
                <a:gd name="T23" fmla="*/ 8 h 386"/>
                <a:gd name="T24" fmla="*/ 71 w 3829"/>
                <a:gd name="T25" fmla="*/ 8 h 386"/>
                <a:gd name="T26" fmla="*/ 57 w 3829"/>
                <a:gd name="T27" fmla="*/ 8 h 386"/>
                <a:gd name="T28" fmla="*/ 43 w 3829"/>
                <a:gd name="T29" fmla="*/ 7 h 386"/>
                <a:gd name="T30" fmla="*/ 31 w 3829"/>
                <a:gd name="T31" fmla="*/ 6 h 386"/>
                <a:gd name="T32" fmla="*/ 21 w 3829"/>
                <a:gd name="T33" fmla="*/ 5 h 386"/>
                <a:gd name="T34" fmla="*/ 12 w 3829"/>
                <a:gd name="T35" fmla="*/ 4 h 386"/>
                <a:gd name="T36" fmla="*/ 9 w 3829"/>
                <a:gd name="T37" fmla="*/ 3 h 386"/>
                <a:gd name="T38" fmla="*/ 6 w 3829"/>
                <a:gd name="T39" fmla="*/ 3 h 386"/>
                <a:gd name="T40" fmla="*/ 3 w 3829"/>
                <a:gd name="T41" fmla="*/ 2 h 386"/>
                <a:gd name="T42" fmla="*/ 1 w 3829"/>
                <a:gd name="T43" fmla="*/ 1 h 386"/>
                <a:gd name="T44" fmla="*/ 0 w 3829"/>
                <a:gd name="T45" fmla="*/ 1 h 386"/>
                <a:gd name="T46" fmla="*/ 0 w 3829"/>
                <a:gd name="T47" fmla="*/ 0 h 386"/>
                <a:gd name="T48" fmla="*/ 0 w 3829"/>
                <a:gd name="T49" fmla="*/ 0 h 386"/>
                <a:gd name="T50" fmla="*/ 0 w 3829"/>
                <a:gd name="T51" fmla="*/ 6 h 386"/>
                <a:gd name="T52" fmla="*/ 0 w 3829"/>
                <a:gd name="T53" fmla="*/ 7 h 386"/>
                <a:gd name="T54" fmla="*/ 0 w 3829"/>
                <a:gd name="T55" fmla="*/ 7 h 386"/>
                <a:gd name="T56" fmla="*/ 2 w 3829"/>
                <a:gd name="T57" fmla="*/ 8 h 386"/>
                <a:gd name="T58" fmla="*/ 3 w 3829"/>
                <a:gd name="T59" fmla="*/ 9 h 386"/>
                <a:gd name="T60" fmla="*/ 6 w 3829"/>
                <a:gd name="T61" fmla="*/ 9 h 386"/>
                <a:gd name="T62" fmla="*/ 9 w 3829"/>
                <a:gd name="T63" fmla="*/ 10 h 386"/>
                <a:gd name="T64" fmla="*/ 12 w 3829"/>
                <a:gd name="T65" fmla="*/ 11 h 386"/>
                <a:gd name="T66" fmla="*/ 21 w 3829"/>
                <a:gd name="T67" fmla="*/ 12 h 386"/>
                <a:gd name="T68" fmla="*/ 31 w 3829"/>
                <a:gd name="T69" fmla="*/ 13 h 386"/>
                <a:gd name="T70" fmla="*/ 43 w 3829"/>
                <a:gd name="T71" fmla="*/ 14 h 386"/>
                <a:gd name="T72" fmla="*/ 57 w 3829"/>
                <a:gd name="T73" fmla="*/ 14 h 386"/>
                <a:gd name="T74" fmla="*/ 71 w 3829"/>
                <a:gd name="T75" fmla="*/ 14 h 386"/>
                <a:gd name="T76" fmla="*/ 85 w 3829"/>
                <a:gd name="T77" fmla="*/ 14 h 386"/>
                <a:gd name="T78" fmla="*/ 99 w 3829"/>
                <a:gd name="T79" fmla="*/ 14 h 386"/>
                <a:gd name="T80" fmla="*/ 111 w 3829"/>
                <a:gd name="T81" fmla="*/ 13 h 386"/>
                <a:gd name="T82" fmla="*/ 121 w 3829"/>
                <a:gd name="T83" fmla="*/ 12 h 386"/>
                <a:gd name="T84" fmla="*/ 130 w 3829"/>
                <a:gd name="T85" fmla="*/ 11 h 386"/>
                <a:gd name="T86" fmla="*/ 133 w 3829"/>
                <a:gd name="T87" fmla="*/ 10 h 386"/>
                <a:gd name="T88" fmla="*/ 136 w 3829"/>
                <a:gd name="T89" fmla="*/ 9 h 386"/>
                <a:gd name="T90" fmla="*/ 139 w 3829"/>
                <a:gd name="T91" fmla="*/ 9 h 386"/>
                <a:gd name="T92" fmla="*/ 140 w 3829"/>
                <a:gd name="T93" fmla="*/ 8 h 386"/>
                <a:gd name="T94" fmla="*/ 141 w 3829"/>
                <a:gd name="T95" fmla="*/ 7 h 386"/>
                <a:gd name="T96" fmla="*/ 142 w 3829"/>
                <a:gd name="T97" fmla="*/ 7 h 386"/>
                <a:gd name="T98" fmla="*/ 142 w 3829"/>
                <a:gd name="T99" fmla="*/ 6 h 386"/>
                <a:gd name="T100" fmla="*/ 142 w 3829"/>
                <a:gd name="T101" fmla="*/ 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829"/>
                <a:gd name="T154" fmla="*/ 0 h 386"/>
                <a:gd name="T155" fmla="*/ 3829 w 3829"/>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829" h="386">
                  <a:moveTo>
                    <a:pt x="3823" y="0"/>
                  </a:moveTo>
                  <a:lnTo>
                    <a:pt x="3822" y="10"/>
                  </a:lnTo>
                  <a:lnTo>
                    <a:pt x="3814" y="20"/>
                  </a:lnTo>
                  <a:lnTo>
                    <a:pt x="3785" y="39"/>
                  </a:lnTo>
                  <a:lnTo>
                    <a:pt x="3738" y="58"/>
                  </a:lnTo>
                  <a:lnTo>
                    <a:pt x="3673" y="76"/>
                  </a:lnTo>
                  <a:lnTo>
                    <a:pt x="3593" y="94"/>
                  </a:lnTo>
                  <a:lnTo>
                    <a:pt x="3497" y="113"/>
                  </a:lnTo>
                  <a:lnTo>
                    <a:pt x="3264" y="146"/>
                  </a:lnTo>
                  <a:lnTo>
                    <a:pt x="2981" y="173"/>
                  </a:lnTo>
                  <a:lnTo>
                    <a:pt x="2657" y="195"/>
                  </a:lnTo>
                  <a:lnTo>
                    <a:pt x="2297" y="209"/>
                  </a:lnTo>
                  <a:lnTo>
                    <a:pt x="1911" y="214"/>
                  </a:lnTo>
                  <a:lnTo>
                    <a:pt x="1527" y="209"/>
                  </a:lnTo>
                  <a:lnTo>
                    <a:pt x="1168" y="195"/>
                  </a:lnTo>
                  <a:lnTo>
                    <a:pt x="842" y="173"/>
                  </a:lnTo>
                  <a:lnTo>
                    <a:pt x="561" y="146"/>
                  </a:lnTo>
                  <a:lnTo>
                    <a:pt x="327" y="113"/>
                  </a:lnTo>
                  <a:lnTo>
                    <a:pt x="231" y="94"/>
                  </a:lnTo>
                  <a:lnTo>
                    <a:pt x="151" y="76"/>
                  </a:lnTo>
                  <a:lnTo>
                    <a:pt x="86" y="58"/>
                  </a:lnTo>
                  <a:lnTo>
                    <a:pt x="39" y="39"/>
                  </a:lnTo>
                  <a:lnTo>
                    <a:pt x="9" y="20"/>
                  </a:lnTo>
                  <a:lnTo>
                    <a:pt x="2" y="10"/>
                  </a:lnTo>
                  <a:lnTo>
                    <a:pt x="0" y="0"/>
                  </a:lnTo>
                  <a:lnTo>
                    <a:pt x="3" y="174"/>
                  </a:lnTo>
                  <a:lnTo>
                    <a:pt x="5" y="183"/>
                  </a:lnTo>
                  <a:lnTo>
                    <a:pt x="13" y="193"/>
                  </a:lnTo>
                  <a:lnTo>
                    <a:pt x="43" y="212"/>
                  </a:lnTo>
                  <a:lnTo>
                    <a:pt x="90" y="231"/>
                  </a:lnTo>
                  <a:lnTo>
                    <a:pt x="155" y="249"/>
                  </a:lnTo>
                  <a:lnTo>
                    <a:pt x="234" y="267"/>
                  </a:lnTo>
                  <a:lnTo>
                    <a:pt x="331" y="286"/>
                  </a:lnTo>
                  <a:lnTo>
                    <a:pt x="564" y="319"/>
                  </a:lnTo>
                  <a:lnTo>
                    <a:pt x="847" y="345"/>
                  </a:lnTo>
                  <a:lnTo>
                    <a:pt x="1173" y="368"/>
                  </a:lnTo>
                  <a:lnTo>
                    <a:pt x="1533" y="383"/>
                  </a:lnTo>
                  <a:lnTo>
                    <a:pt x="1918" y="386"/>
                  </a:lnTo>
                  <a:lnTo>
                    <a:pt x="2303" y="383"/>
                  </a:lnTo>
                  <a:lnTo>
                    <a:pt x="2662" y="368"/>
                  </a:lnTo>
                  <a:lnTo>
                    <a:pt x="2987" y="345"/>
                  </a:lnTo>
                  <a:lnTo>
                    <a:pt x="3270" y="319"/>
                  </a:lnTo>
                  <a:lnTo>
                    <a:pt x="3504" y="286"/>
                  </a:lnTo>
                  <a:lnTo>
                    <a:pt x="3600" y="267"/>
                  </a:lnTo>
                  <a:lnTo>
                    <a:pt x="3679" y="249"/>
                  </a:lnTo>
                  <a:lnTo>
                    <a:pt x="3744" y="231"/>
                  </a:lnTo>
                  <a:lnTo>
                    <a:pt x="3791" y="212"/>
                  </a:lnTo>
                  <a:lnTo>
                    <a:pt x="3820" y="193"/>
                  </a:lnTo>
                  <a:lnTo>
                    <a:pt x="3827" y="183"/>
                  </a:lnTo>
                  <a:lnTo>
                    <a:pt x="3829" y="174"/>
                  </a:lnTo>
                  <a:lnTo>
                    <a:pt x="3823" y="0"/>
                  </a:lnTo>
                  <a:close/>
                </a:path>
              </a:pathLst>
            </a:custGeom>
            <a:solidFill>
              <a:srgbClr val="C0C0C0"/>
            </a:solidFill>
            <a:ln w="9525">
              <a:noFill/>
              <a:round/>
              <a:headEnd/>
              <a:tailEnd/>
            </a:ln>
          </p:spPr>
          <p:txBody>
            <a:bodyPr/>
            <a:lstStyle/>
            <a:p>
              <a:endParaRPr lang="en-US"/>
            </a:p>
          </p:txBody>
        </p:sp>
        <p:sp>
          <p:nvSpPr>
            <p:cNvPr id="86035" name="Freeform 36"/>
            <p:cNvSpPr>
              <a:spLocks/>
            </p:cNvSpPr>
            <p:nvPr/>
          </p:nvSpPr>
          <p:spPr bwMode="blackWhite">
            <a:xfrm>
              <a:off x="2496" y="3911"/>
              <a:ext cx="1276" cy="129"/>
            </a:xfrm>
            <a:custGeom>
              <a:avLst/>
              <a:gdLst>
                <a:gd name="T0" fmla="*/ 142 w 3829"/>
                <a:gd name="T1" fmla="*/ 0 h 386"/>
                <a:gd name="T2" fmla="*/ 142 w 3829"/>
                <a:gd name="T3" fmla="*/ 0 h 386"/>
                <a:gd name="T4" fmla="*/ 141 w 3829"/>
                <a:gd name="T5" fmla="*/ 1 h 386"/>
                <a:gd name="T6" fmla="*/ 140 w 3829"/>
                <a:gd name="T7" fmla="*/ 1 h 386"/>
                <a:gd name="T8" fmla="*/ 138 w 3829"/>
                <a:gd name="T9" fmla="*/ 2 h 386"/>
                <a:gd name="T10" fmla="*/ 136 w 3829"/>
                <a:gd name="T11" fmla="*/ 3 h 386"/>
                <a:gd name="T12" fmla="*/ 133 w 3829"/>
                <a:gd name="T13" fmla="*/ 3 h 386"/>
                <a:gd name="T14" fmla="*/ 129 w 3829"/>
                <a:gd name="T15" fmla="*/ 4 h 386"/>
                <a:gd name="T16" fmla="*/ 121 w 3829"/>
                <a:gd name="T17" fmla="*/ 5 h 386"/>
                <a:gd name="T18" fmla="*/ 110 w 3829"/>
                <a:gd name="T19" fmla="*/ 6 h 386"/>
                <a:gd name="T20" fmla="*/ 98 w 3829"/>
                <a:gd name="T21" fmla="*/ 7 h 386"/>
                <a:gd name="T22" fmla="*/ 85 w 3829"/>
                <a:gd name="T23" fmla="*/ 8 h 386"/>
                <a:gd name="T24" fmla="*/ 71 w 3829"/>
                <a:gd name="T25" fmla="*/ 8 h 386"/>
                <a:gd name="T26" fmla="*/ 57 w 3829"/>
                <a:gd name="T27" fmla="*/ 8 h 386"/>
                <a:gd name="T28" fmla="*/ 43 w 3829"/>
                <a:gd name="T29" fmla="*/ 7 h 386"/>
                <a:gd name="T30" fmla="*/ 31 w 3829"/>
                <a:gd name="T31" fmla="*/ 6 h 386"/>
                <a:gd name="T32" fmla="*/ 21 w 3829"/>
                <a:gd name="T33" fmla="*/ 5 h 386"/>
                <a:gd name="T34" fmla="*/ 12 w 3829"/>
                <a:gd name="T35" fmla="*/ 4 h 386"/>
                <a:gd name="T36" fmla="*/ 9 w 3829"/>
                <a:gd name="T37" fmla="*/ 3 h 386"/>
                <a:gd name="T38" fmla="*/ 6 w 3829"/>
                <a:gd name="T39" fmla="*/ 3 h 386"/>
                <a:gd name="T40" fmla="*/ 3 w 3829"/>
                <a:gd name="T41" fmla="*/ 2 h 386"/>
                <a:gd name="T42" fmla="*/ 1 w 3829"/>
                <a:gd name="T43" fmla="*/ 1 h 386"/>
                <a:gd name="T44" fmla="*/ 0 w 3829"/>
                <a:gd name="T45" fmla="*/ 1 h 386"/>
                <a:gd name="T46" fmla="*/ 0 w 3829"/>
                <a:gd name="T47" fmla="*/ 0 h 386"/>
                <a:gd name="T48" fmla="*/ 0 w 3829"/>
                <a:gd name="T49" fmla="*/ 0 h 386"/>
                <a:gd name="T50" fmla="*/ 0 w 3829"/>
                <a:gd name="T51" fmla="*/ 6 h 386"/>
                <a:gd name="T52" fmla="*/ 0 w 3829"/>
                <a:gd name="T53" fmla="*/ 7 h 386"/>
                <a:gd name="T54" fmla="*/ 0 w 3829"/>
                <a:gd name="T55" fmla="*/ 7 h 386"/>
                <a:gd name="T56" fmla="*/ 2 w 3829"/>
                <a:gd name="T57" fmla="*/ 8 h 386"/>
                <a:gd name="T58" fmla="*/ 3 w 3829"/>
                <a:gd name="T59" fmla="*/ 9 h 386"/>
                <a:gd name="T60" fmla="*/ 6 w 3829"/>
                <a:gd name="T61" fmla="*/ 9 h 386"/>
                <a:gd name="T62" fmla="*/ 9 w 3829"/>
                <a:gd name="T63" fmla="*/ 10 h 386"/>
                <a:gd name="T64" fmla="*/ 12 w 3829"/>
                <a:gd name="T65" fmla="*/ 11 h 386"/>
                <a:gd name="T66" fmla="*/ 21 w 3829"/>
                <a:gd name="T67" fmla="*/ 12 h 386"/>
                <a:gd name="T68" fmla="*/ 31 w 3829"/>
                <a:gd name="T69" fmla="*/ 13 h 386"/>
                <a:gd name="T70" fmla="*/ 43 w 3829"/>
                <a:gd name="T71" fmla="*/ 14 h 386"/>
                <a:gd name="T72" fmla="*/ 57 w 3829"/>
                <a:gd name="T73" fmla="*/ 14 h 386"/>
                <a:gd name="T74" fmla="*/ 71 w 3829"/>
                <a:gd name="T75" fmla="*/ 14 h 386"/>
                <a:gd name="T76" fmla="*/ 85 w 3829"/>
                <a:gd name="T77" fmla="*/ 14 h 386"/>
                <a:gd name="T78" fmla="*/ 99 w 3829"/>
                <a:gd name="T79" fmla="*/ 14 h 386"/>
                <a:gd name="T80" fmla="*/ 111 w 3829"/>
                <a:gd name="T81" fmla="*/ 13 h 386"/>
                <a:gd name="T82" fmla="*/ 121 w 3829"/>
                <a:gd name="T83" fmla="*/ 12 h 386"/>
                <a:gd name="T84" fmla="*/ 130 w 3829"/>
                <a:gd name="T85" fmla="*/ 11 h 386"/>
                <a:gd name="T86" fmla="*/ 133 w 3829"/>
                <a:gd name="T87" fmla="*/ 10 h 386"/>
                <a:gd name="T88" fmla="*/ 136 w 3829"/>
                <a:gd name="T89" fmla="*/ 9 h 386"/>
                <a:gd name="T90" fmla="*/ 139 w 3829"/>
                <a:gd name="T91" fmla="*/ 9 h 386"/>
                <a:gd name="T92" fmla="*/ 140 w 3829"/>
                <a:gd name="T93" fmla="*/ 8 h 386"/>
                <a:gd name="T94" fmla="*/ 141 w 3829"/>
                <a:gd name="T95" fmla="*/ 7 h 386"/>
                <a:gd name="T96" fmla="*/ 142 w 3829"/>
                <a:gd name="T97" fmla="*/ 7 h 386"/>
                <a:gd name="T98" fmla="*/ 142 w 3829"/>
                <a:gd name="T99" fmla="*/ 6 h 386"/>
                <a:gd name="T100" fmla="*/ 142 w 3829"/>
                <a:gd name="T101" fmla="*/ 0 h 386"/>
                <a:gd name="T102" fmla="*/ 142 w 3829"/>
                <a:gd name="T103" fmla="*/ 0 h 38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29"/>
                <a:gd name="T157" fmla="*/ 0 h 386"/>
                <a:gd name="T158" fmla="*/ 3829 w 3829"/>
                <a:gd name="T159" fmla="*/ 386 h 38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29" h="386">
                  <a:moveTo>
                    <a:pt x="3823" y="0"/>
                  </a:moveTo>
                  <a:lnTo>
                    <a:pt x="3822" y="10"/>
                  </a:lnTo>
                  <a:lnTo>
                    <a:pt x="3814" y="20"/>
                  </a:lnTo>
                  <a:lnTo>
                    <a:pt x="3785" y="39"/>
                  </a:lnTo>
                  <a:lnTo>
                    <a:pt x="3738" y="58"/>
                  </a:lnTo>
                  <a:lnTo>
                    <a:pt x="3673" y="76"/>
                  </a:lnTo>
                  <a:lnTo>
                    <a:pt x="3593" y="94"/>
                  </a:lnTo>
                  <a:lnTo>
                    <a:pt x="3497" y="113"/>
                  </a:lnTo>
                  <a:lnTo>
                    <a:pt x="3264" y="146"/>
                  </a:lnTo>
                  <a:lnTo>
                    <a:pt x="2981" y="173"/>
                  </a:lnTo>
                  <a:lnTo>
                    <a:pt x="2657" y="195"/>
                  </a:lnTo>
                  <a:lnTo>
                    <a:pt x="2297" y="209"/>
                  </a:lnTo>
                  <a:lnTo>
                    <a:pt x="1911" y="214"/>
                  </a:lnTo>
                  <a:lnTo>
                    <a:pt x="1527" y="209"/>
                  </a:lnTo>
                  <a:lnTo>
                    <a:pt x="1168" y="195"/>
                  </a:lnTo>
                  <a:lnTo>
                    <a:pt x="842" y="173"/>
                  </a:lnTo>
                  <a:lnTo>
                    <a:pt x="561" y="146"/>
                  </a:lnTo>
                  <a:lnTo>
                    <a:pt x="327" y="113"/>
                  </a:lnTo>
                  <a:lnTo>
                    <a:pt x="231" y="94"/>
                  </a:lnTo>
                  <a:lnTo>
                    <a:pt x="151" y="76"/>
                  </a:lnTo>
                  <a:lnTo>
                    <a:pt x="86" y="58"/>
                  </a:lnTo>
                  <a:lnTo>
                    <a:pt x="39" y="39"/>
                  </a:lnTo>
                  <a:lnTo>
                    <a:pt x="9" y="20"/>
                  </a:lnTo>
                  <a:lnTo>
                    <a:pt x="2" y="10"/>
                  </a:lnTo>
                  <a:lnTo>
                    <a:pt x="0" y="0"/>
                  </a:lnTo>
                  <a:lnTo>
                    <a:pt x="3" y="174"/>
                  </a:lnTo>
                  <a:lnTo>
                    <a:pt x="5" y="183"/>
                  </a:lnTo>
                  <a:lnTo>
                    <a:pt x="13" y="193"/>
                  </a:lnTo>
                  <a:lnTo>
                    <a:pt x="43" y="212"/>
                  </a:lnTo>
                  <a:lnTo>
                    <a:pt x="90" y="231"/>
                  </a:lnTo>
                  <a:lnTo>
                    <a:pt x="155" y="249"/>
                  </a:lnTo>
                  <a:lnTo>
                    <a:pt x="234" y="267"/>
                  </a:lnTo>
                  <a:lnTo>
                    <a:pt x="331" y="286"/>
                  </a:lnTo>
                  <a:lnTo>
                    <a:pt x="564" y="319"/>
                  </a:lnTo>
                  <a:lnTo>
                    <a:pt x="847" y="345"/>
                  </a:lnTo>
                  <a:lnTo>
                    <a:pt x="1173" y="368"/>
                  </a:lnTo>
                  <a:lnTo>
                    <a:pt x="1533" y="383"/>
                  </a:lnTo>
                  <a:lnTo>
                    <a:pt x="1918" y="386"/>
                  </a:lnTo>
                  <a:lnTo>
                    <a:pt x="2303" y="383"/>
                  </a:lnTo>
                  <a:lnTo>
                    <a:pt x="2662" y="368"/>
                  </a:lnTo>
                  <a:lnTo>
                    <a:pt x="2987" y="345"/>
                  </a:lnTo>
                  <a:lnTo>
                    <a:pt x="3270" y="319"/>
                  </a:lnTo>
                  <a:lnTo>
                    <a:pt x="3504" y="286"/>
                  </a:lnTo>
                  <a:lnTo>
                    <a:pt x="3600" y="267"/>
                  </a:lnTo>
                  <a:lnTo>
                    <a:pt x="3679" y="249"/>
                  </a:lnTo>
                  <a:lnTo>
                    <a:pt x="3744" y="231"/>
                  </a:lnTo>
                  <a:lnTo>
                    <a:pt x="3791" y="212"/>
                  </a:lnTo>
                  <a:lnTo>
                    <a:pt x="3820" y="193"/>
                  </a:lnTo>
                  <a:lnTo>
                    <a:pt x="3827" y="183"/>
                  </a:lnTo>
                  <a:lnTo>
                    <a:pt x="3829" y="174"/>
                  </a:lnTo>
                  <a:lnTo>
                    <a:pt x="3823" y="0"/>
                  </a:lnTo>
                </a:path>
              </a:pathLst>
            </a:custGeom>
            <a:solidFill>
              <a:srgbClr val="C0C0C0"/>
            </a:solidFill>
            <a:ln w="6350">
              <a:solidFill>
                <a:srgbClr val="000000"/>
              </a:solidFill>
              <a:prstDash val="solid"/>
              <a:round/>
              <a:headEnd/>
              <a:tailEnd/>
            </a:ln>
          </p:spPr>
          <p:txBody>
            <a:bodyPr/>
            <a:lstStyle/>
            <a:p>
              <a:endParaRPr lang="en-US"/>
            </a:p>
          </p:txBody>
        </p:sp>
        <p:sp>
          <p:nvSpPr>
            <p:cNvPr id="86036" name="Freeform 37"/>
            <p:cNvSpPr>
              <a:spLocks/>
            </p:cNvSpPr>
            <p:nvPr/>
          </p:nvSpPr>
          <p:spPr bwMode="blackWhite">
            <a:xfrm>
              <a:off x="2851" y="3974"/>
              <a:ext cx="595" cy="60"/>
            </a:xfrm>
            <a:custGeom>
              <a:avLst/>
              <a:gdLst>
                <a:gd name="T0" fmla="*/ 0 w 1784"/>
                <a:gd name="T1" fmla="*/ 0 h 180"/>
                <a:gd name="T2" fmla="*/ 0 w 1784"/>
                <a:gd name="T3" fmla="*/ 6 h 180"/>
                <a:gd name="T4" fmla="*/ 6 w 1784"/>
                <a:gd name="T5" fmla="*/ 6 h 180"/>
                <a:gd name="T6" fmla="*/ 14 w 1784"/>
                <a:gd name="T7" fmla="*/ 7 h 180"/>
                <a:gd name="T8" fmla="*/ 24 w 1784"/>
                <a:gd name="T9" fmla="*/ 7 h 180"/>
                <a:gd name="T10" fmla="*/ 34 w 1784"/>
                <a:gd name="T11" fmla="*/ 7 h 180"/>
                <a:gd name="T12" fmla="*/ 44 w 1784"/>
                <a:gd name="T13" fmla="*/ 7 h 180"/>
                <a:gd name="T14" fmla="*/ 53 w 1784"/>
                <a:gd name="T15" fmla="*/ 6 h 180"/>
                <a:gd name="T16" fmla="*/ 61 w 1784"/>
                <a:gd name="T17" fmla="*/ 6 h 180"/>
                <a:gd name="T18" fmla="*/ 66 w 1784"/>
                <a:gd name="T19" fmla="*/ 6 h 180"/>
                <a:gd name="T20" fmla="*/ 66 w 1784"/>
                <a:gd name="T21" fmla="*/ 0 h 180"/>
                <a:gd name="T22" fmla="*/ 61 w 1784"/>
                <a:gd name="T23" fmla="*/ 0 h 180"/>
                <a:gd name="T24" fmla="*/ 54 w 1784"/>
                <a:gd name="T25" fmla="*/ 1 h 180"/>
                <a:gd name="T26" fmla="*/ 46 w 1784"/>
                <a:gd name="T27" fmla="*/ 1 h 180"/>
                <a:gd name="T28" fmla="*/ 38 w 1784"/>
                <a:gd name="T29" fmla="*/ 1 h 180"/>
                <a:gd name="T30" fmla="*/ 28 w 1784"/>
                <a:gd name="T31" fmla="*/ 2 h 180"/>
                <a:gd name="T32" fmla="*/ 19 w 1784"/>
                <a:gd name="T33" fmla="*/ 1 h 180"/>
                <a:gd name="T34" fmla="*/ 9 w 1784"/>
                <a:gd name="T35" fmla="*/ 1 h 180"/>
                <a:gd name="T36" fmla="*/ 0 w 1784"/>
                <a:gd name="T37" fmla="*/ 0 h 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4"/>
                <a:gd name="T58" fmla="*/ 0 h 180"/>
                <a:gd name="T59" fmla="*/ 1784 w 1784"/>
                <a:gd name="T60" fmla="*/ 180 h 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4" h="180">
                  <a:moveTo>
                    <a:pt x="0" y="9"/>
                  </a:moveTo>
                  <a:lnTo>
                    <a:pt x="0" y="155"/>
                  </a:lnTo>
                  <a:lnTo>
                    <a:pt x="166" y="167"/>
                  </a:lnTo>
                  <a:lnTo>
                    <a:pt x="387" y="177"/>
                  </a:lnTo>
                  <a:lnTo>
                    <a:pt x="643" y="180"/>
                  </a:lnTo>
                  <a:lnTo>
                    <a:pt x="916" y="180"/>
                  </a:lnTo>
                  <a:lnTo>
                    <a:pt x="1188" y="177"/>
                  </a:lnTo>
                  <a:lnTo>
                    <a:pt x="1435" y="169"/>
                  </a:lnTo>
                  <a:lnTo>
                    <a:pt x="1640" y="162"/>
                  </a:lnTo>
                  <a:lnTo>
                    <a:pt x="1784" y="150"/>
                  </a:lnTo>
                  <a:lnTo>
                    <a:pt x="1784" y="0"/>
                  </a:lnTo>
                  <a:lnTo>
                    <a:pt x="1644" y="13"/>
                  </a:lnTo>
                  <a:lnTo>
                    <a:pt x="1462" y="25"/>
                  </a:lnTo>
                  <a:lnTo>
                    <a:pt x="1248" y="34"/>
                  </a:lnTo>
                  <a:lnTo>
                    <a:pt x="1012" y="39"/>
                  </a:lnTo>
                  <a:lnTo>
                    <a:pt x="760" y="41"/>
                  </a:lnTo>
                  <a:lnTo>
                    <a:pt x="502" y="35"/>
                  </a:lnTo>
                  <a:lnTo>
                    <a:pt x="247" y="25"/>
                  </a:lnTo>
                  <a:lnTo>
                    <a:pt x="0" y="9"/>
                  </a:lnTo>
                  <a:close/>
                </a:path>
              </a:pathLst>
            </a:custGeom>
            <a:solidFill>
              <a:srgbClr val="C0C0C0"/>
            </a:solidFill>
            <a:ln w="9525">
              <a:noFill/>
              <a:round/>
              <a:headEnd/>
              <a:tailEnd/>
            </a:ln>
          </p:spPr>
          <p:txBody>
            <a:bodyPr/>
            <a:lstStyle/>
            <a:p>
              <a:endParaRPr lang="en-US"/>
            </a:p>
          </p:txBody>
        </p:sp>
        <p:sp>
          <p:nvSpPr>
            <p:cNvPr id="86037" name="Freeform 38"/>
            <p:cNvSpPr>
              <a:spLocks/>
            </p:cNvSpPr>
            <p:nvPr/>
          </p:nvSpPr>
          <p:spPr bwMode="blackWhite">
            <a:xfrm>
              <a:off x="2893" y="3978"/>
              <a:ext cx="505" cy="56"/>
            </a:xfrm>
            <a:custGeom>
              <a:avLst/>
              <a:gdLst>
                <a:gd name="T0" fmla="*/ 0 w 1517"/>
                <a:gd name="T1" fmla="*/ 0 h 167"/>
                <a:gd name="T2" fmla="*/ 0 w 1517"/>
                <a:gd name="T3" fmla="*/ 6 h 167"/>
                <a:gd name="T4" fmla="*/ 6 w 1517"/>
                <a:gd name="T5" fmla="*/ 6 h 167"/>
                <a:gd name="T6" fmla="*/ 13 w 1517"/>
                <a:gd name="T7" fmla="*/ 6 h 167"/>
                <a:gd name="T8" fmla="*/ 29 w 1517"/>
                <a:gd name="T9" fmla="*/ 6 h 167"/>
                <a:gd name="T10" fmla="*/ 45 w 1517"/>
                <a:gd name="T11" fmla="*/ 6 h 167"/>
                <a:gd name="T12" fmla="*/ 51 w 1517"/>
                <a:gd name="T13" fmla="*/ 6 h 167"/>
                <a:gd name="T14" fmla="*/ 56 w 1517"/>
                <a:gd name="T15" fmla="*/ 6 h 167"/>
                <a:gd name="T16" fmla="*/ 56 w 1517"/>
                <a:gd name="T17" fmla="*/ 0 h 167"/>
                <a:gd name="T18" fmla="*/ 51 w 1517"/>
                <a:gd name="T19" fmla="*/ 0 h 167"/>
                <a:gd name="T20" fmla="*/ 45 w 1517"/>
                <a:gd name="T21" fmla="*/ 1 h 167"/>
                <a:gd name="T22" fmla="*/ 31 w 1517"/>
                <a:gd name="T23" fmla="*/ 1 h 167"/>
                <a:gd name="T24" fmla="*/ 15 w 1517"/>
                <a:gd name="T25" fmla="*/ 1 h 167"/>
                <a:gd name="T26" fmla="*/ 7 w 1517"/>
                <a:gd name="T27" fmla="*/ 1 h 167"/>
                <a:gd name="T28" fmla="*/ 0 w 1517"/>
                <a:gd name="T29" fmla="*/ 0 h 1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17"/>
                <a:gd name="T46" fmla="*/ 0 h 167"/>
                <a:gd name="T47" fmla="*/ 1517 w 1517"/>
                <a:gd name="T48" fmla="*/ 167 h 16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17" h="167">
                  <a:moveTo>
                    <a:pt x="0" y="7"/>
                  </a:moveTo>
                  <a:lnTo>
                    <a:pt x="0" y="153"/>
                  </a:lnTo>
                  <a:lnTo>
                    <a:pt x="151" y="161"/>
                  </a:lnTo>
                  <a:lnTo>
                    <a:pt x="338" y="165"/>
                  </a:lnTo>
                  <a:lnTo>
                    <a:pt x="778" y="167"/>
                  </a:lnTo>
                  <a:lnTo>
                    <a:pt x="1207" y="163"/>
                  </a:lnTo>
                  <a:lnTo>
                    <a:pt x="1385" y="157"/>
                  </a:lnTo>
                  <a:lnTo>
                    <a:pt x="1517" y="151"/>
                  </a:lnTo>
                  <a:lnTo>
                    <a:pt x="1517" y="0"/>
                  </a:lnTo>
                  <a:lnTo>
                    <a:pt x="1385" y="12"/>
                  </a:lnTo>
                  <a:lnTo>
                    <a:pt x="1221" y="21"/>
                  </a:lnTo>
                  <a:lnTo>
                    <a:pt x="835" y="31"/>
                  </a:lnTo>
                  <a:lnTo>
                    <a:pt x="412" y="25"/>
                  </a:lnTo>
                  <a:lnTo>
                    <a:pt x="201" y="18"/>
                  </a:lnTo>
                  <a:lnTo>
                    <a:pt x="0" y="7"/>
                  </a:lnTo>
                  <a:close/>
                </a:path>
              </a:pathLst>
            </a:custGeom>
            <a:solidFill>
              <a:srgbClr val="C0C0C0"/>
            </a:solidFill>
            <a:ln w="9525">
              <a:noFill/>
              <a:round/>
              <a:headEnd/>
              <a:tailEnd/>
            </a:ln>
          </p:spPr>
          <p:txBody>
            <a:bodyPr/>
            <a:lstStyle/>
            <a:p>
              <a:endParaRPr lang="en-US"/>
            </a:p>
          </p:txBody>
        </p:sp>
        <p:sp>
          <p:nvSpPr>
            <p:cNvPr id="86038" name="Freeform 39"/>
            <p:cNvSpPr>
              <a:spLocks/>
            </p:cNvSpPr>
            <p:nvPr/>
          </p:nvSpPr>
          <p:spPr bwMode="blackWhite">
            <a:xfrm>
              <a:off x="2932" y="3982"/>
              <a:ext cx="430" cy="52"/>
            </a:xfrm>
            <a:custGeom>
              <a:avLst/>
              <a:gdLst>
                <a:gd name="T0" fmla="*/ 0 w 1289"/>
                <a:gd name="T1" fmla="*/ 0 h 155"/>
                <a:gd name="T2" fmla="*/ 0 w 1289"/>
                <a:gd name="T3" fmla="*/ 6 h 155"/>
                <a:gd name="T4" fmla="*/ 10 w 1289"/>
                <a:gd name="T5" fmla="*/ 6 h 155"/>
                <a:gd name="T6" fmla="*/ 24 w 1289"/>
                <a:gd name="T7" fmla="*/ 6 h 155"/>
                <a:gd name="T8" fmla="*/ 48 w 1289"/>
                <a:gd name="T9" fmla="*/ 6 h 155"/>
                <a:gd name="T10" fmla="*/ 48 w 1289"/>
                <a:gd name="T11" fmla="*/ 0 h 155"/>
                <a:gd name="T12" fmla="*/ 38 w 1289"/>
                <a:gd name="T13" fmla="*/ 0 h 155"/>
                <a:gd name="T14" fmla="*/ 25 w 1289"/>
                <a:gd name="T15" fmla="*/ 1 h 155"/>
                <a:gd name="T16" fmla="*/ 12 w 1289"/>
                <a:gd name="T17" fmla="*/ 1 h 155"/>
                <a:gd name="T18" fmla="*/ 0 w 1289"/>
                <a:gd name="T19" fmla="*/ 0 h 1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9"/>
                <a:gd name="T31" fmla="*/ 0 h 155"/>
                <a:gd name="T32" fmla="*/ 1289 w 1289"/>
                <a:gd name="T33" fmla="*/ 155 h 1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9" h="155">
                  <a:moveTo>
                    <a:pt x="0" y="7"/>
                  </a:moveTo>
                  <a:lnTo>
                    <a:pt x="0" y="152"/>
                  </a:lnTo>
                  <a:lnTo>
                    <a:pt x="283" y="155"/>
                  </a:lnTo>
                  <a:lnTo>
                    <a:pt x="640" y="155"/>
                  </a:lnTo>
                  <a:lnTo>
                    <a:pt x="1289" y="149"/>
                  </a:lnTo>
                  <a:lnTo>
                    <a:pt x="1289" y="0"/>
                  </a:lnTo>
                  <a:lnTo>
                    <a:pt x="1013" y="13"/>
                  </a:lnTo>
                  <a:lnTo>
                    <a:pt x="685" y="21"/>
                  </a:lnTo>
                  <a:lnTo>
                    <a:pt x="336" y="18"/>
                  </a:lnTo>
                  <a:lnTo>
                    <a:pt x="0" y="7"/>
                  </a:lnTo>
                  <a:close/>
                </a:path>
              </a:pathLst>
            </a:custGeom>
            <a:solidFill>
              <a:srgbClr val="C0C0C0"/>
            </a:solidFill>
            <a:ln w="9525">
              <a:noFill/>
              <a:round/>
              <a:headEnd/>
              <a:tailEnd/>
            </a:ln>
          </p:spPr>
          <p:txBody>
            <a:bodyPr/>
            <a:lstStyle/>
            <a:p>
              <a:endParaRPr lang="en-US"/>
            </a:p>
          </p:txBody>
        </p:sp>
        <p:sp>
          <p:nvSpPr>
            <p:cNvPr id="86039" name="Freeform 40"/>
            <p:cNvSpPr>
              <a:spLocks/>
            </p:cNvSpPr>
            <p:nvPr/>
          </p:nvSpPr>
          <p:spPr bwMode="blackWhite">
            <a:xfrm>
              <a:off x="2964" y="3985"/>
              <a:ext cx="365" cy="49"/>
            </a:xfrm>
            <a:custGeom>
              <a:avLst/>
              <a:gdLst>
                <a:gd name="T0" fmla="*/ 0 w 1093"/>
                <a:gd name="T1" fmla="*/ 0 h 148"/>
                <a:gd name="T2" fmla="*/ 0 w 1093"/>
                <a:gd name="T3" fmla="*/ 5 h 148"/>
                <a:gd name="T4" fmla="*/ 9 w 1093"/>
                <a:gd name="T5" fmla="*/ 5 h 148"/>
                <a:gd name="T6" fmla="*/ 20 w 1093"/>
                <a:gd name="T7" fmla="*/ 5 h 148"/>
                <a:gd name="T8" fmla="*/ 41 w 1093"/>
                <a:gd name="T9" fmla="*/ 5 h 148"/>
                <a:gd name="T10" fmla="*/ 41 w 1093"/>
                <a:gd name="T11" fmla="*/ 0 h 148"/>
                <a:gd name="T12" fmla="*/ 32 w 1093"/>
                <a:gd name="T13" fmla="*/ 0 h 148"/>
                <a:gd name="T14" fmla="*/ 22 w 1093"/>
                <a:gd name="T15" fmla="*/ 1 h 148"/>
                <a:gd name="T16" fmla="*/ 11 w 1093"/>
                <a:gd name="T17" fmla="*/ 0 h 148"/>
                <a:gd name="T18" fmla="*/ 0 w 1093"/>
                <a:gd name="T19" fmla="*/ 0 h 1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3"/>
                <a:gd name="T31" fmla="*/ 0 h 148"/>
                <a:gd name="T32" fmla="*/ 1093 w 1093"/>
                <a:gd name="T33" fmla="*/ 148 h 1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3" h="148">
                  <a:moveTo>
                    <a:pt x="0" y="4"/>
                  </a:moveTo>
                  <a:lnTo>
                    <a:pt x="0" y="145"/>
                  </a:lnTo>
                  <a:lnTo>
                    <a:pt x="239" y="148"/>
                  </a:lnTo>
                  <a:lnTo>
                    <a:pt x="542" y="148"/>
                  </a:lnTo>
                  <a:lnTo>
                    <a:pt x="1093" y="142"/>
                  </a:lnTo>
                  <a:lnTo>
                    <a:pt x="1093" y="0"/>
                  </a:lnTo>
                  <a:lnTo>
                    <a:pt x="858" y="8"/>
                  </a:lnTo>
                  <a:lnTo>
                    <a:pt x="583" y="14"/>
                  </a:lnTo>
                  <a:lnTo>
                    <a:pt x="289" y="12"/>
                  </a:lnTo>
                  <a:lnTo>
                    <a:pt x="0" y="4"/>
                  </a:lnTo>
                  <a:close/>
                </a:path>
              </a:pathLst>
            </a:custGeom>
            <a:solidFill>
              <a:srgbClr val="C0C0C0"/>
            </a:solidFill>
            <a:ln w="9525">
              <a:noFill/>
              <a:round/>
              <a:headEnd/>
              <a:tailEnd/>
            </a:ln>
          </p:spPr>
          <p:txBody>
            <a:bodyPr/>
            <a:lstStyle/>
            <a:p>
              <a:endParaRPr lang="en-US"/>
            </a:p>
          </p:txBody>
        </p:sp>
        <p:sp>
          <p:nvSpPr>
            <p:cNvPr id="86040" name="Freeform 41"/>
            <p:cNvSpPr>
              <a:spLocks/>
            </p:cNvSpPr>
            <p:nvPr/>
          </p:nvSpPr>
          <p:spPr bwMode="blackWhite">
            <a:xfrm>
              <a:off x="2989" y="3986"/>
              <a:ext cx="309" cy="48"/>
            </a:xfrm>
            <a:custGeom>
              <a:avLst/>
              <a:gdLst>
                <a:gd name="T0" fmla="*/ 0 w 929"/>
                <a:gd name="T1" fmla="*/ 0 h 145"/>
                <a:gd name="T2" fmla="*/ 0 w 929"/>
                <a:gd name="T3" fmla="*/ 5 h 145"/>
                <a:gd name="T4" fmla="*/ 8 w 929"/>
                <a:gd name="T5" fmla="*/ 5 h 145"/>
                <a:gd name="T6" fmla="*/ 17 w 929"/>
                <a:gd name="T7" fmla="*/ 5 h 145"/>
                <a:gd name="T8" fmla="*/ 34 w 929"/>
                <a:gd name="T9" fmla="*/ 5 h 145"/>
                <a:gd name="T10" fmla="*/ 34 w 929"/>
                <a:gd name="T11" fmla="*/ 0 h 145"/>
                <a:gd name="T12" fmla="*/ 27 w 929"/>
                <a:gd name="T13" fmla="*/ 0 h 145"/>
                <a:gd name="T14" fmla="*/ 18 w 929"/>
                <a:gd name="T15" fmla="*/ 0 h 145"/>
                <a:gd name="T16" fmla="*/ 9 w 929"/>
                <a:gd name="T17" fmla="*/ 0 h 145"/>
                <a:gd name="T18" fmla="*/ 0 w 929"/>
                <a:gd name="T19" fmla="*/ 0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145"/>
                <a:gd name="T32" fmla="*/ 929 w 929"/>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145">
                  <a:moveTo>
                    <a:pt x="0" y="0"/>
                  </a:moveTo>
                  <a:lnTo>
                    <a:pt x="0" y="141"/>
                  </a:lnTo>
                  <a:lnTo>
                    <a:pt x="203" y="145"/>
                  </a:lnTo>
                  <a:lnTo>
                    <a:pt x="461" y="145"/>
                  </a:lnTo>
                  <a:lnTo>
                    <a:pt x="929" y="139"/>
                  </a:lnTo>
                  <a:lnTo>
                    <a:pt x="929" y="0"/>
                  </a:lnTo>
                  <a:lnTo>
                    <a:pt x="726" y="7"/>
                  </a:lnTo>
                  <a:lnTo>
                    <a:pt x="492" y="11"/>
                  </a:lnTo>
                  <a:lnTo>
                    <a:pt x="245" y="9"/>
                  </a:lnTo>
                  <a:lnTo>
                    <a:pt x="0" y="0"/>
                  </a:lnTo>
                  <a:close/>
                </a:path>
              </a:pathLst>
            </a:custGeom>
            <a:solidFill>
              <a:srgbClr val="C0C0C0"/>
            </a:solidFill>
            <a:ln w="9525">
              <a:noFill/>
              <a:round/>
              <a:headEnd/>
              <a:tailEnd/>
            </a:ln>
          </p:spPr>
          <p:txBody>
            <a:bodyPr/>
            <a:lstStyle/>
            <a:p>
              <a:endParaRPr lang="en-US"/>
            </a:p>
          </p:txBody>
        </p:sp>
        <p:sp>
          <p:nvSpPr>
            <p:cNvPr id="86041" name="Freeform 42"/>
            <p:cNvSpPr>
              <a:spLocks/>
            </p:cNvSpPr>
            <p:nvPr/>
          </p:nvSpPr>
          <p:spPr bwMode="blackWhite">
            <a:xfrm>
              <a:off x="3011" y="3987"/>
              <a:ext cx="265" cy="47"/>
            </a:xfrm>
            <a:custGeom>
              <a:avLst/>
              <a:gdLst>
                <a:gd name="T0" fmla="*/ 0 w 795"/>
                <a:gd name="T1" fmla="*/ 0 h 140"/>
                <a:gd name="T2" fmla="*/ 0 w 795"/>
                <a:gd name="T3" fmla="*/ 5 h 140"/>
                <a:gd name="T4" fmla="*/ 7 w 795"/>
                <a:gd name="T5" fmla="*/ 5 h 140"/>
                <a:gd name="T6" fmla="*/ 15 w 795"/>
                <a:gd name="T7" fmla="*/ 5 h 140"/>
                <a:gd name="T8" fmla="*/ 29 w 795"/>
                <a:gd name="T9" fmla="*/ 5 h 140"/>
                <a:gd name="T10" fmla="*/ 29 w 795"/>
                <a:gd name="T11" fmla="*/ 0 h 140"/>
                <a:gd name="T12" fmla="*/ 15 w 795"/>
                <a:gd name="T13" fmla="*/ 0 h 140"/>
                <a:gd name="T14" fmla="*/ 8 w 795"/>
                <a:gd name="T15" fmla="*/ 0 h 140"/>
                <a:gd name="T16" fmla="*/ 0 w 795"/>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95"/>
                <a:gd name="T28" fmla="*/ 0 h 140"/>
                <a:gd name="T29" fmla="*/ 795 w 795"/>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95" h="140">
                  <a:moveTo>
                    <a:pt x="0" y="0"/>
                  </a:moveTo>
                  <a:lnTo>
                    <a:pt x="0" y="137"/>
                  </a:lnTo>
                  <a:lnTo>
                    <a:pt x="176" y="140"/>
                  </a:lnTo>
                  <a:lnTo>
                    <a:pt x="396" y="140"/>
                  </a:lnTo>
                  <a:lnTo>
                    <a:pt x="795" y="134"/>
                  </a:lnTo>
                  <a:lnTo>
                    <a:pt x="795" y="0"/>
                  </a:lnTo>
                  <a:lnTo>
                    <a:pt x="416" y="6"/>
                  </a:lnTo>
                  <a:lnTo>
                    <a:pt x="211" y="6"/>
                  </a:lnTo>
                  <a:lnTo>
                    <a:pt x="0" y="0"/>
                  </a:lnTo>
                  <a:close/>
                </a:path>
              </a:pathLst>
            </a:custGeom>
            <a:solidFill>
              <a:srgbClr val="C0C0C0"/>
            </a:solidFill>
            <a:ln w="9525">
              <a:noFill/>
              <a:round/>
              <a:headEnd/>
              <a:tailEnd/>
            </a:ln>
          </p:spPr>
          <p:txBody>
            <a:bodyPr/>
            <a:lstStyle/>
            <a:p>
              <a:endParaRPr lang="en-US"/>
            </a:p>
          </p:txBody>
        </p:sp>
        <p:sp>
          <p:nvSpPr>
            <p:cNvPr id="86042" name="Freeform 43"/>
            <p:cNvSpPr>
              <a:spLocks/>
            </p:cNvSpPr>
            <p:nvPr/>
          </p:nvSpPr>
          <p:spPr bwMode="blackWhite">
            <a:xfrm>
              <a:off x="3033" y="3987"/>
              <a:ext cx="224" cy="47"/>
            </a:xfrm>
            <a:custGeom>
              <a:avLst/>
              <a:gdLst>
                <a:gd name="T0" fmla="*/ 0 w 673"/>
                <a:gd name="T1" fmla="*/ 0 h 140"/>
                <a:gd name="T2" fmla="*/ 0 w 673"/>
                <a:gd name="T3" fmla="*/ 5 h 140"/>
                <a:gd name="T4" fmla="*/ 5 w 673"/>
                <a:gd name="T5" fmla="*/ 5 h 140"/>
                <a:gd name="T6" fmla="*/ 12 w 673"/>
                <a:gd name="T7" fmla="*/ 5 h 140"/>
                <a:gd name="T8" fmla="*/ 25 w 673"/>
                <a:gd name="T9" fmla="*/ 5 h 140"/>
                <a:gd name="T10" fmla="*/ 25 w 673"/>
                <a:gd name="T11" fmla="*/ 0 h 140"/>
                <a:gd name="T12" fmla="*/ 13 w 673"/>
                <a:gd name="T13" fmla="*/ 0 h 140"/>
                <a:gd name="T14" fmla="*/ 7 w 673"/>
                <a:gd name="T15" fmla="*/ 0 h 140"/>
                <a:gd name="T16" fmla="*/ 0 w 673"/>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3"/>
                <a:gd name="T28" fmla="*/ 0 h 140"/>
                <a:gd name="T29" fmla="*/ 673 w 673"/>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3" h="140">
                  <a:moveTo>
                    <a:pt x="0" y="0"/>
                  </a:moveTo>
                  <a:lnTo>
                    <a:pt x="0" y="137"/>
                  </a:lnTo>
                  <a:lnTo>
                    <a:pt x="147" y="140"/>
                  </a:lnTo>
                  <a:lnTo>
                    <a:pt x="334" y="140"/>
                  </a:lnTo>
                  <a:lnTo>
                    <a:pt x="673" y="134"/>
                  </a:lnTo>
                  <a:lnTo>
                    <a:pt x="673" y="0"/>
                  </a:lnTo>
                  <a:lnTo>
                    <a:pt x="352" y="6"/>
                  </a:lnTo>
                  <a:lnTo>
                    <a:pt x="178" y="6"/>
                  </a:lnTo>
                  <a:lnTo>
                    <a:pt x="0" y="0"/>
                  </a:lnTo>
                  <a:close/>
                </a:path>
              </a:pathLst>
            </a:custGeom>
            <a:solidFill>
              <a:srgbClr val="C0C0C0"/>
            </a:solidFill>
            <a:ln w="9525">
              <a:noFill/>
              <a:round/>
              <a:headEnd/>
              <a:tailEnd/>
            </a:ln>
          </p:spPr>
          <p:txBody>
            <a:bodyPr/>
            <a:lstStyle/>
            <a:p>
              <a:endParaRPr lang="en-US"/>
            </a:p>
          </p:txBody>
        </p:sp>
        <p:sp>
          <p:nvSpPr>
            <p:cNvPr id="86043" name="Freeform 44"/>
            <p:cNvSpPr>
              <a:spLocks/>
            </p:cNvSpPr>
            <p:nvPr/>
          </p:nvSpPr>
          <p:spPr bwMode="blackWhite">
            <a:xfrm>
              <a:off x="3050" y="3987"/>
              <a:ext cx="190" cy="47"/>
            </a:xfrm>
            <a:custGeom>
              <a:avLst/>
              <a:gdLst>
                <a:gd name="T0" fmla="*/ 0 w 571"/>
                <a:gd name="T1" fmla="*/ 0 h 140"/>
                <a:gd name="T2" fmla="*/ 0 w 571"/>
                <a:gd name="T3" fmla="*/ 5 h 140"/>
                <a:gd name="T4" fmla="*/ 5 w 571"/>
                <a:gd name="T5" fmla="*/ 5 h 140"/>
                <a:gd name="T6" fmla="*/ 10 w 571"/>
                <a:gd name="T7" fmla="*/ 5 h 140"/>
                <a:gd name="T8" fmla="*/ 21 w 571"/>
                <a:gd name="T9" fmla="*/ 5 h 140"/>
                <a:gd name="T10" fmla="*/ 21 w 571"/>
                <a:gd name="T11" fmla="*/ 0 h 140"/>
                <a:gd name="T12" fmla="*/ 11 w 571"/>
                <a:gd name="T13" fmla="*/ 0 h 140"/>
                <a:gd name="T14" fmla="*/ 6 w 571"/>
                <a:gd name="T15" fmla="*/ 0 h 140"/>
                <a:gd name="T16" fmla="*/ 0 w 571"/>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1"/>
                <a:gd name="T28" fmla="*/ 0 h 140"/>
                <a:gd name="T29" fmla="*/ 571 w 571"/>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1" h="140">
                  <a:moveTo>
                    <a:pt x="0" y="0"/>
                  </a:moveTo>
                  <a:lnTo>
                    <a:pt x="0" y="137"/>
                  </a:lnTo>
                  <a:lnTo>
                    <a:pt x="125" y="140"/>
                  </a:lnTo>
                  <a:lnTo>
                    <a:pt x="283" y="140"/>
                  </a:lnTo>
                  <a:lnTo>
                    <a:pt x="571" y="134"/>
                  </a:lnTo>
                  <a:lnTo>
                    <a:pt x="571" y="0"/>
                  </a:lnTo>
                  <a:lnTo>
                    <a:pt x="299" y="6"/>
                  </a:lnTo>
                  <a:lnTo>
                    <a:pt x="151" y="6"/>
                  </a:lnTo>
                  <a:lnTo>
                    <a:pt x="0" y="0"/>
                  </a:lnTo>
                  <a:close/>
                </a:path>
              </a:pathLst>
            </a:custGeom>
            <a:solidFill>
              <a:srgbClr val="C0C0C0"/>
            </a:solidFill>
            <a:ln w="9525">
              <a:noFill/>
              <a:round/>
              <a:headEnd/>
              <a:tailEnd/>
            </a:ln>
          </p:spPr>
          <p:txBody>
            <a:bodyPr/>
            <a:lstStyle/>
            <a:p>
              <a:endParaRPr lang="en-US"/>
            </a:p>
          </p:txBody>
        </p:sp>
        <p:sp>
          <p:nvSpPr>
            <p:cNvPr id="86044" name="Freeform 45"/>
            <p:cNvSpPr>
              <a:spLocks/>
            </p:cNvSpPr>
            <p:nvPr/>
          </p:nvSpPr>
          <p:spPr bwMode="blackWhite">
            <a:xfrm>
              <a:off x="2496" y="3860"/>
              <a:ext cx="1275" cy="122"/>
            </a:xfrm>
            <a:custGeom>
              <a:avLst/>
              <a:gdLst>
                <a:gd name="T0" fmla="*/ 71 w 3824"/>
                <a:gd name="T1" fmla="*/ 14 h 366"/>
                <a:gd name="T2" fmla="*/ 85 w 3824"/>
                <a:gd name="T3" fmla="*/ 13 h 366"/>
                <a:gd name="T4" fmla="*/ 98 w 3824"/>
                <a:gd name="T5" fmla="*/ 13 h 366"/>
                <a:gd name="T6" fmla="*/ 110 w 3824"/>
                <a:gd name="T7" fmla="*/ 12 h 366"/>
                <a:gd name="T8" fmla="*/ 121 w 3824"/>
                <a:gd name="T9" fmla="*/ 11 h 366"/>
                <a:gd name="T10" fmla="*/ 130 w 3824"/>
                <a:gd name="T11" fmla="*/ 10 h 366"/>
                <a:gd name="T12" fmla="*/ 133 w 3824"/>
                <a:gd name="T13" fmla="*/ 9 h 366"/>
                <a:gd name="T14" fmla="*/ 136 w 3824"/>
                <a:gd name="T15" fmla="*/ 8 h 366"/>
                <a:gd name="T16" fmla="*/ 138 w 3824"/>
                <a:gd name="T17" fmla="*/ 8 h 366"/>
                <a:gd name="T18" fmla="*/ 140 w 3824"/>
                <a:gd name="T19" fmla="*/ 7 h 366"/>
                <a:gd name="T20" fmla="*/ 141 w 3824"/>
                <a:gd name="T21" fmla="*/ 6 h 366"/>
                <a:gd name="T22" fmla="*/ 142 w 3824"/>
                <a:gd name="T23" fmla="*/ 6 h 366"/>
                <a:gd name="T24" fmla="*/ 142 w 3824"/>
                <a:gd name="T25" fmla="*/ 6 h 366"/>
                <a:gd name="T26" fmla="*/ 142 w 3824"/>
                <a:gd name="T27" fmla="*/ 5 h 366"/>
                <a:gd name="T28" fmla="*/ 141 w 3824"/>
                <a:gd name="T29" fmla="*/ 5 h 366"/>
                <a:gd name="T30" fmla="*/ 140 w 3824"/>
                <a:gd name="T31" fmla="*/ 4 h 366"/>
                <a:gd name="T32" fmla="*/ 138 w 3824"/>
                <a:gd name="T33" fmla="*/ 4 h 366"/>
                <a:gd name="T34" fmla="*/ 136 w 3824"/>
                <a:gd name="T35" fmla="*/ 3 h 366"/>
                <a:gd name="T36" fmla="*/ 130 w 3824"/>
                <a:gd name="T37" fmla="*/ 2 h 366"/>
                <a:gd name="T38" fmla="*/ 121 w 3824"/>
                <a:gd name="T39" fmla="*/ 1 h 366"/>
                <a:gd name="T40" fmla="*/ 110 w 3824"/>
                <a:gd name="T41" fmla="*/ 1 h 366"/>
                <a:gd name="T42" fmla="*/ 98 w 3824"/>
                <a:gd name="T43" fmla="*/ 0 h 366"/>
                <a:gd name="T44" fmla="*/ 71 w 3824"/>
                <a:gd name="T45" fmla="*/ 0 h 366"/>
                <a:gd name="T46" fmla="*/ 43 w 3824"/>
                <a:gd name="T47" fmla="*/ 0 h 366"/>
                <a:gd name="T48" fmla="*/ 31 w 3824"/>
                <a:gd name="T49" fmla="*/ 1 h 366"/>
                <a:gd name="T50" fmla="*/ 21 w 3824"/>
                <a:gd name="T51" fmla="*/ 1 h 366"/>
                <a:gd name="T52" fmla="*/ 12 w 3824"/>
                <a:gd name="T53" fmla="*/ 2 h 366"/>
                <a:gd name="T54" fmla="*/ 6 w 3824"/>
                <a:gd name="T55" fmla="*/ 3 h 366"/>
                <a:gd name="T56" fmla="*/ 3 w 3824"/>
                <a:gd name="T57" fmla="*/ 4 h 366"/>
                <a:gd name="T58" fmla="*/ 1 w 3824"/>
                <a:gd name="T59" fmla="*/ 4 h 366"/>
                <a:gd name="T60" fmla="*/ 0 w 3824"/>
                <a:gd name="T61" fmla="*/ 5 h 366"/>
                <a:gd name="T62" fmla="*/ 0 w 3824"/>
                <a:gd name="T63" fmla="*/ 5 h 366"/>
                <a:gd name="T64" fmla="*/ 0 w 3824"/>
                <a:gd name="T65" fmla="*/ 6 h 366"/>
                <a:gd name="T66" fmla="*/ 0 w 3824"/>
                <a:gd name="T67" fmla="*/ 6 h 366"/>
                <a:gd name="T68" fmla="*/ 0 w 3824"/>
                <a:gd name="T69" fmla="*/ 6 h 366"/>
                <a:gd name="T70" fmla="*/ 1 w 3824"/>
                <a:gd name="T71" fmla="*/ 7 h 366"/>
                <a:gd name="T72" fmla="*/ 3 w 3824"/>
                <a:gd name="T73" fmla="*/ 8 h 366"/>
                <a:gd name="T74" fmla="*/ 6 w 3824"/>
                <a:gd name="T75" fmla="*/ 8 h 366"/>
                <a:gd name="T76" fmla="*/ 9 w 3824"/>
                <a:gd name="T77" fmla="*/ 9 h 366"/>
                <a:gd name="T78" fmla="*/ 12 w 3824"/>
                <a:gd name="T79" fmla="*/ 10 h 366"/>
                <a:gd name="T80" fmla="*/ 21 w 3824"/>
                <a:gd name="T81" fmla="*/ 11 h 366"/>
                <a:gd name="T82" fmla="*/ 31 w 3824"/>
                <a:gd name="T83" fmla="*/ 12 h 366"/>
                <a:gd name="T84" fmla="*/ 43 w 3824"/>
                <a:gd name="T85" fmla="*/ 13 h 366"/>
                <a:gd name="T86" fmla="*/ 57 w 3824"/>
                <a:gd name="T87" fmla="*/ 13 h 366"/>
                <a:gd name="T88" fmla="*/ 71 w 3824"/>
                <a:gd name="T89" fmla="*/ 14 h 3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824"/>
                <a:gd name="T136" fmla="*/ 0 h 366"/>
                <a:gd name="T137" fmla="*/ 3824 w 3824"/>
                <a:gd name="T138" fmla="*/ 366 h 3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824" h="366">
                  <a:moveTo>
                    <a:pt x="1913" y="366"/>
                  </a:moveTo>
                  <a:lnTo>
                    <a:pt x="2297" y="362"/>
                  </a:lnTo>
                  <a:lnTo>
                    <a:pt x="2657" y="347"/>
                  </a:lnTo>
                  <a:lnTo>
                    <a:pt x="2981" y="325"/>
                  </a:lnTo>
                  <a:lnTo>
                    <a:pt x="3264" y="298"/>
                  </a:lnTo>
                  <a:lnTo>
                    <a:pt x="3498" y="266"/>
                  </a:lnTo>
                  <a:lnTo>
                    <a:pt x="3594" y="246"/>
                  </a:lnTo>
                  <a:lnTo>
                    <a:pt x="3674" y="229"/>
                  </a:lnTo>
                  <a:lnTo>
                    <a:pt x="3738" y="210"/>
                  </a:lnTo>
                  <a:lnTo>
                    <a:pt x="3785" y="192"/>
                  </a:lnTo>
                  <a:lnTo>
                    <a:pt x="3814" y="172"/>
                  </a:lnTo>
                  <a:lnTo>
                    <a:pt x="3822" y="163"/>
                  </a:lnTo>
                  <a:lnTo>
                    <a:pt x="3824" y="153"/>
                  </a:lnTo>
                  <a:lnTo>
                    <a:pt x="3822" y="143"/>
                  </a:lnTo>
                  <a:lnTo>
                    <a:pt x="3814" y="135"/>
                  </a:lnTo>
                  <a:lnTo>
                    <a:pt x="3785" y="117"/>
                  </a:lnTo>
                  <a:lnTo>
                    <a:pt x="3738" y="102"/>
                  </a:lnTo>
                  <a:lnTo>
                    <a:pt x="3674" y="86"/>
                  </a:lnTo>
                  <a:lnTo>
                    <a:pt x="3498" y="61"/>
                  </a:lnTo>
                  <a:lnTo>
                    <a:pt x="3264" y="39"/>
                  </a:lnTo>
                  <a:lnTo>
                    <a:pt x="2981" y="23"/>
                  </a:lnTo>
                  <a:lnTo>
                    <a:pt x="2657" y="10"/>
                  </a:lnTo>
                  <a:lnTo>
                    <a:pt x="1913" y="0"/>
                  </a:lnTo>
                  <a:lnTo>
                    <a:pt x="1168" y="10"/>
                  </a:lnTo>
                  <a:lnTo>
                    <a:pt x="844" y="23"/>
                  </a:lnTo>
                  <a:lnTo>
                    <a:pt x="561" y="39"/>
                  </a:lnTo>
                  <a:lnTo>
                    <a:pt x="328" y="61"/>
                  </a:lnTo>
                  <a:lnTo>
                    <a:pt x="151" y="86"/>
                  </a:lnTo>
                  <a:lnTo>
                    <a:pt x="86" y="102"/>
                  </a:lnTo>
                  <a:lnTo>
                    <a:pt x="40" y="117"/>
                  </a:lnTo>
                  <a:lnTo>
                    <a:pt x="10" y="135"/>
                  </a:lnTo>
                  <a:lnTo>
                    <a:pt x="2" y="143"/>
                  </a:lnTo>
                  <a:lnTo>
                    <a:pt x="0" y="153"/>
                  </a:lnTo>
                  <a:lnTo>
                    <a:pt x="2" y="163"/>
                  </a:lnTo>
                  <a:lnTo>
                    <a:pt x="10" y="172"/>
                  </a:lnTo>
                  <a:lnTo>
                    <a:pt x="40" y="192"/>
                  </a:lnTo>
                  <a:lnTo>
                    <a:pt x="86" y="210"/>
                  </a:lnTo>
                  <a:lnTo>
                    <a:pt x="151" y="229"/>
                  </a:lnTo>
                  <a:lnTo>
                    <a:pt x="231" y="246"/>
                  </a:lnTo>
                  <a:lnTo>
                    <a:pt x="328" y="266"/>
                  </a:lnTo>
                  <a:lnTo>
                    <a:pt x="561" y="298"/>
                  </a:lnTo>
                  <a:lnTo>
                    <a:pt x="844" y="325"/>
                  </a:lnTo>
                  <a:lnTo>
                    <a:pt x="1168" y="347"/>
                  </a:lnTo>
                  <a:lnTo>
                    <a:pt x="1527" y="362"/>
                  </a:lnTo>
                  <a:lnTo>
                    <a:pt x="1913" y="366"/>
                  </a:lnTo>
                  <a:close/>
                </a:path>
              </a:pathLst>
            </a:custGeom>
            <a:solidFill>
              <a:srgbClr val="C0C0C0"/>
            </a:solidFill>
            <a:ln w="9525">
              <a:noFill/>
              <a:round/>
              <a:headEnd/>
              <a:tailEnd/>
            </a:ln>
          </p:spPr>
          <p:txBody>
            <a:bodyPr/>
            <a:lstStyle/>
            <a:p>
              <a:endParaRPr lang="en-US"/>
            </a:p>
          </p:txBody>
        </p:sp>
        <p:sp>
          <p:nvSpPr>
            <p:cNvPr id="86045" name="Freeform 46"/>
            <p:cNvSpPr>
              <a:spLocks/>
            </p:cNvSpPr>
            <p:nvPr/>
          </p:nvSpPr>
          <p:spPr bwMode="blackWhite">
            <a:xfrm>
              <a:off x="2496" y="3860"/>
              <a:ext cx="1275" cy="122"/>
            </a:xfrm>
            <a:custGeom>
              <a:avLst/>
              <a:gdLst>
                <a:gd name="T0" fmla="*/ 71 w 3824"/>
                <a:gd name="T1" fmla="*/ 14 h 366"/>
                <a:gd name="T2" fmla="*/ 85 w 3824"/>
                <a:gd name="T3" fmla="*/ 13 h 366"/>
                <a:gd name="T4" fmla="*/ 98 w 3824"/>
                <a:gd name="T5" fmla="*/ 13 h 366"/>
                <a:gd name="T6" fmla="*/ 110 w 3824"/>
                <a:gd name="T7" fmla="*/ 12 h 366"/>
                <a:gd name="T8" fmla="*/ 121 w 3824"/>
                <a:gd name="T9" fmla="*/ 11 h 366"/>
                <a:gd name="T10" fmla="*/ 130 w 3824"/>
                <a:gd name="T11" fmla="*/ 10 h 366"/>
                <a:gd name="T12" fmla="*/ 133 w 3824"/>
                <a:gd name="T13" fmla="*/ 9 h 366"/>
                <a:gd name="T14" fmla="*/ 136 w 3824"/>
                <a:gd name="T15" fmla="*/ 8 h 366"/>
                <a:gd name="T16" fmla="*/ 138 w 3824"/>
                <a:gd name="T17" fmla="*/ 8 h 366"/>
                <a:gd name="T18" fmla="*/ 140 w 3824"/>
                <a:gd name="T19" fmla="*/ 7 h 366"/>
                <a:gd name="T20" fmla="*/ 141 w 3824"/>
                <a:gd name="T21" fmla="*/ 6 h 366"/>
                <a:gd name="T22" fmla="*/ 142 w 3824"/>
                <a:gd name="T23" fmla="*/ 6 h 366"/>
                <a:gd name="T24" fmla="*/ 142 w 3824"/>
                <a:gd name="T25" fmla="*/ 6 h 366"/>
                <a:gd name="T26" fmla="*/ 142 w 3824"/>
                <a:gd name="T27" fmla="*/ 5 h 366"/>
                <a:gd name="T28" fmla="*/ 141 w 3824"/>
                <a:gd name="T29" fmla="*/ 5 h 366"/>
                <a:gd name="T30" fmla="*/ 140 w 3824"/>
                <a:gd name="T31" fmla="*/ 4 h 366"/>
                <a:gd name="T32" fmla="*/ 138 w 3824"/>
                <a:gd name="T33" fmla="*/ 4 h 366"/>
                <a:gd name="T34" fmla="*/ 136 w 3824"/>
                <a:gd name="T35" fmla="*/ 3 h 366"/>
                <a:gd name="T36" fmla="*/ 130 w 3824"/>
                <a:gd name="T37" fmla="*/ 2 h 366"/>
                <a:gd name="T38" fmla="*/ 121 w 3824"/>
                <a:gd name="T39" fmla="*/ 1 h 366"/>
                <a:gd name="T40" fmla="*/ 110 w 3824"/>
                <a:gd name="T41" fmla="*/ 1 h 366"/>
                <a:gd name="T42" fmla="*/ 98 w 3824"/>
                <a:gd name="T43" fmla="*/ 0 h 366"/>
                <a:gd name="T44" fmla="*/ 71 w 3824"/>
                <a:gd name="T45" fmla="*/ 0 h 366"/>
                <a:gd name="T46" fmla="*/ 43 w 3824"/>
                <a:gd name="T47" fmla="*/ 0 h 366"/>
                <a:gd name="T48" fmla="*/ 31 w 3824"/>
                <a:gd name="T49" fmla="*/ 1 h 366"/>
                <a:gd name="T50" fmla="*/ 21 w 3824"/>
                <a:gd name="T51" fmla="*/ 1 h 366"/>
                <a:gd name="T52" fmla="*/ 12 w 3824"/>
                <a:gd name="T53" fmla="*/ 2 h 366"/>
                <a:gd name="T54" fmla="*/ 6 w 3824"/>
                <a:gd name="T55" fmla="*/ 3 h 366"/>
                <a:gd name="T56" fmla="*/ 3 w 3824"/>
                <a:gd name="T57" fmla="*/ 4 h 366"/>
                <a:gd name="T58" fmla="*/ 1 w 3824"/>
                <a:gd name="T59" fmla="*/ 4 h 366"/>
                <a:gd name="T60" fmla="*/ 0 w 3824"/>
                <a:gd name="T61" fmla="*/ 5 h 366"/>
                <a:gd name="T62" fmla="*/ 0 w 3824"/>
                <a:gd name="T63" fmla="*/ 5 h 366"/>
                <a:gd name="T64" fmla="*/ 0 w 3824"/>
                <a:gd name="T65" fmla="*/ 6 h 366"/>
                <a:gd name="T66" fmla="*/ 0 w 3824"/>
                <a:gd name="T67" fmla="*/ 6 h 366"/>
                <a:gd name="T68" fmla="*/ 0 w 3824"/>
                <a:gd name="T69" fmla="*/ 6 h 366"/>
                <a:gd name="T70" fmla="*/ 1 w 3824"/>
                <a:gd name="T71" fmla="*/ 7 h 366"/>
                <a:gd name="T72" fmla="*/ 3 w 3824"/>
                <a:gd name="T73" fmla="*/ 8 h 366"/>
                <a:gd name="T74" fmla="*/ 6 w 3824"/>
                <a:gd name="T75" fmla="*/ 8 h 366"/>
                <a:gd name="T76" fmla="*/ 9 w 3824"/>
                <a:gd name="T77" fmla="*/ 9 h 366"/>
                <a:gd name="T78" fmla="*/ 12 w 3824"/>
                <a:gd name="T79" fmla="*/ 10 h 366"/>
                <a:gd name="T80" fmla="*/ 21 w 3824"/>
                <a:gd name="T81" fmla="*/ 11 h 366"/>
                <a:gd name="T82" fmla="*/ 31 w 3824"/>
                <a:gd name="T83" fmla="*/ 12 h 366"/>
                <a:gd name="T84" fmla="*/ 43 w 3824"/>
                <a:gd name="T85" fmla="*/ 13 h 366"/>
                <a:gd name="T86" fmla="*/ 57 w 3824"/>
                <a:gd name="T87" fmla="*/ 13 h 366"/>
                <a:gd name="T88" fmla="*/ 71 w 3824"/>
                <a:gd name="T89" fmla="*/ 14 h 366"/>
                <a:gd name="T90" fmla="*/ 71 w 3824"/>
                <a:gd name="T91" fmla="*/ 14 h 3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4"/>
                <a:gd name="T139" fmla="*/ 0 h 366"/>
                <a:gd name="T140" fmla="*/ 3824 w 3824"/>
                <a:gd name="T141" fmla="*/ 366 h 36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4" h="366">
                  <a:moveTo>
                    <a:pt x="1913" y="366"/>
                  </a:moveTo>
                  <a:lnTo>
                    <a:pt x="2297" y="362"/>
                  </a:lnTo>
                  <a:lnTo>
                    <a:pt x="2657" y="347"/>
                  </a:lnTo>
                  <a:lnTo>
                    <a:pt x="2981" y="325"/>
                  </a:lnTo>
                  <a:lnTo>
                    <a:pt x="3264" y="298"/>
                  </a:lnTo>
                  <a:lnTo>
                    <a:pt x="3498" y="266"/>
                  </a:lnTo>
                  <a:lnTo>
                    <a:pt x="3594" y="246"/>
                  </a:lnTo>
                  <a:lnTo>
                    <a:pt x="3674" y="229"/>
                  </a:lnTo>
                  <a:lnTo>
                    <a:pt x="3738" y="210"/>
                  </a:lnTo>
                  <a:lnTo>
                    <a:pt x="3785" y="192"/>
                  </a:lnTo>
                  <a:lnTo>
                    <a:pt x="3814" y="172"/>
                  </a:lnTo>
                  <a:lnTo>
                    <a:pt x="3822" y="163"/>
                  </a:lnTo>
                  <a:lnTo>
                    <a:pt x="3824" y="153"/>
                  </a:lnTo>
                  <a:lnTo>
                    <a:pt x="3822" y="143"/>
                  </a:lnTo>
                  <a:lnTo>
                    <a:pt x="3814" y="135"/>
                  </a:lnTo>
                  <a:lnTo>
                    <a:pt x="3785" y="117"/>
                  </a:lnTo>
                  <a:lnTo>
                    <a:pt x="3738" y="102"/>
                  </a:lnTo>
                  <a:lnTo>
                    <a:pt x="3674" y="86"/>
                  </a:lnTo>
                  <a:lnTo>
                    <a:pt x="3498" y="61"/>
                  </a:lnTo>
                  <a:lnTo>
                    <a:pt x="3264" y="39"/>
                  </a:lnTo>
                  <a:lnTo>
                    <a:pt x="2981" y="23"/>
                  </a:lnTo>
                  <a:lnTo>
                    <a:pt x="2657" y="10"/>
                  </a:lnTo>
                  <a:lnTo>
                    <a:pt x="1913" y="0"/>
                  </a:lnTo>
                  <a:lnTo>
                    <a:pt x="1168" y="10"/>
                  </a:lnTo>
                  <a:lnTo>
                    <a:pt x="844" y="23"/>
                  </a:lnTo>
                  <a:lnTo>
                    <a:pt x="561" y="39"/>
                  </a:lnTo>
                  <a:lnTo>
                    <a:pt x="328" y="61"/>
                  </a:lnTo>
                  <a:lnTo>
                    <a:pt x="151" y="86"/>
                  </a:lnTo>
                  <a:lnTo>
                    <a:pt x="86" y="102"/>
                  </a:lnTo>
                  <a:lnTo>
                    <a:pt x="40" y="117"/>
                  </a:lnTo>
                  <a:lnTo>
                    <a:pt x="10" y="135"/>
                  </a:lnTo>
                  <a:lnTo>
                    <a:pt x="2" y="143"/>
                  </a:lnTo>
                  <a:lnTo>
                    <a:pt x="0" y="153"/>
                  </a:lnTo>
                  <a:lnTo>
                    <a:pt x="2" y="163"/>
                  </a:lnTo>
                  <a:lnTo>
                    <a:pt x="10" y="172"/>
                  </a:lnTo>
                  <a:lnTo>
                    <a:pt x="40" y="192"/>
                  </a:lnTo>
                  <a:lnTo>
                    <a:pt x="86" y="210"/>
                  </a:lnTo>
                  <a:lnTo>
                    <a:pt x="151" y="229"/>
                  </a:lnTo>
                  <a:lnTo>
                    <a:pt x="231" y="246"/>
                  </a:lnTo>
                  <a:lnTo>
                    <a:pt x="328" y="266"/>
                  </a:lnTo>
                  <a:lnTo>
                    <a:pt x="561" y="298"/>
                  </a:lnTo>
                  <a:lnTo>
                    <a:pt x="844" y="325"/>
                  </a:lnTo>
                  <a:lnTo>
                    <a:pt x="1168" y="347"/>
                  </a:lnTo>
                  <a:lnTo>
                    <a:pt x="1527" y="362"/>
                  </a:lnTo>
                  <a:lnTo>
                    <a:pt x="1913" y="366"/>
                  </a:lnTo>
                </a:path>
              </a:pathLst>
            </a:custGeom>
            <a:solidFill>
              <a:srgbClr val="C0C0C0"/>
            </a:solidFill>
            <a:ln w="6350">
              <a:solidFill>
                <a:srgbClr val="000000"/>
              </a:solidFill>
              <a:prstDash val="solid"/>
              <a:round/>
              <a:headEnd/>
              <a:tailEnd/>
            </a:ln>
          </p:spPr>
          <p:txBody>
            <a:bodyPr/>
            <a:lstStyle/>
            <a:p>
              <a:endParaRPr lang="en-US"/>
            </a:p>
          </p:txBody>
        </p:sp>
        <p:sp>
          <p:nvSpPr>
            <p:cNvPr id="86046" name="Freeform 47"/>
            <p:cNvSpPr>
              <a:spLocks/>
            </p:cNvSpPr>
            <p:nvPr/>
          </p:nvSpPr>
          <p:spPr bwMode="blackWhite">
            <a:xfrm>
              <a:off x="2589" y="3869"/>
              <a:ext cx="1110" cy="85"/>
            </a:xfrm>
            <a:custGeom>
              <a:avLst/>
              <a:gdLst>
                <a:gd name="T0" fmla="*/ 123 w 3329"/>
                <a:gd name="T1" fmla="*/ 0 h 256"/>
                <a:gd name="T2" fmla="*/ 123 w 3329"/>
                <a:gd name="T3" fmla="*/ 0 h 256"/>
                <a:gd name="T4" fmla="*/ 123 w 3329"/>
                <a:gd name="T5" fmla="*/ 1 h 256"/>
                <a:gd name="T6" fmla="*/ 122 w 3329"/>
                <a:gd name="T7" fmla="*/ 1 h 256"/>
                <a:gd name="T8" fmla="*/ 120 w 3329"/>
                <a:gd name="T9" fmla="*/ 2 h 256"/>
                <a:gd name="T10" fmla="*/ 118 w 3329"/>
                <a:gd name="T11" fmla="*/ 2 h 256"/>
                <a:gd name="T12" fmla="*/ 116 w 3329"/>
                <a:gd name="T13" fmla="*/ 3 h 256"/>
                <a:gd name="T14" fmla="*/ 113 w 3329"/>
                <a:gd name="T15" fmla="*/ 3 h 256"/>
                <a:gd name="T16" fmla="*/ 105 w 3329"/>
                <a:gd name="T17" fmla="*/ 4 h 256"/>
                <a:gd name="T18" fmla="*/ 96 w 3329"/>
                <a:gd name="T19" fmla="*/ 5 h 256"/>
                <a:gd name="T20" fmla="*/ 86 w 3329"/>
                <a:gd name="T21" fmla="*/ 5 h 256"/>
                <a:gd name="T22" fmla="*/ 74 w 3329"/>
                <a:gd name="T23" fmla="*/ 6 h 256"/>
                <a:gd name="T24" fmla="*/ 62 w 3329"/>
                <a:gd name="T25" fmla="*/ 6 h 256"/>
                <a:gd name="T26" fmla="*/ 49 w 3329"/>
                <a:gd name="T27" fmla="*/ 6 h 256"/>
                <a:gd name="T28" fmla="*/ 38 w 3329"/>
                <a:gd name="T29" fmla="*/ 5 h 256"/>
                <a:gd name="T30" fmla="*/ 27 w 3329"/>
                <a:gd name="T31" fmla="*/ 5 h 256"/>
                <a:gd name="T32" fmla="*/ 18 w 3329"/>
                <a:gd name="T33" fmla="*/ 4 h 256"/>
                <a:gd name="T34" fmla="*/ 10 w 3329"/>
                <a:gd name="T35" fmla="*/ 3 h 256"/>
                <a:gd name="T36" fmla="*/ 5 w 3329"/>
                <a:gd name="T37" fmla="*/ 2 h 256"/>
                <a:gd name="T38" fmla="*/ 3 w 3329"/>
                <a:gd name="T39" fmla="*/ 2 h 256"/>
                <a:gd name="T40" fmla="*/ 1 w 3329"/>
                <a:gd name="T41" fmla="*/ 1 h 256"/>
                <a:gd name="T42" fmla="*/ 0 w 3329"/>
                <a:gd name="T43" fmla="*/ 1 h 256"/>
                <a:gd name="T44" fmla="*/ 0 w 3329"/>
                <a:gd name="T45" fmla="*/ 0 h 256"/>
                <a:gd name="T46" fmla="*/ 0 w 3329"/>
                <a:gd name="T47" fmla="*/ 3 h 256"/>
                <a:gd name="T48" fmla="*/ 0 w 3329"/>
                <a:gd name="T49" fmla="*/ 4 h 256"/>
                <a:gd name="T50" fmla="*/ 1 w 3329"/>
                <a:gd name="T51" fmla="*/ 5 h 256"/>
                <a:gd name="T52" fmla="*/ 3 w 3329"/>
                <a:gd name="T53" fmla="*/ 5 h 256"/>
                <a:gd name="T54" fmla="*/ 5 w 3329"/>
                <a:gd name="T55" fmla="*/ 6 h 256"/>
                <a:gd name="T56" fmla="*/ 11 w 3329"/>
                <a:gd name="T57" fmla="*/ 7 h 256"/>
                <a:gd name="T58" fmla="*/ 18 w 3329"/>
                <a:gd name="T59" fmla="*/ 7 h 256"/>
                <a:gd name="T60" fmla="*/ 28 w 3329"/>
                <a:gd name="T61" fmla="*/ 8 h 256"/>
                <a:gd name="T62" fmla="*/ 38 w 3329"/>
                <a:gd name="T63" fmla="*/ 9 h 256"/>
                <a:gd name="T64" fmla="*/ 50 w 3329"/>
                <a:gd name="T65" fmla="*/ 9 h 256"/>
                <a:gd name="T66" fmla="*/ 62 w 3329"/>
                <a:gd name="T67" fmla="*/ 9 h 256"/>
                <a:gd name="T68" fmla="*/ 75 w 3329"/>
                <a:gd name="T69" fmla="*/ 9 h 256"/>
                <a:gd name="T70" fmla="*/ 86 w 3329"/>
                <a:gd name="T71" fmla="*/ 9 h 256"/>
                <a:gd name="T72" fmla="*/ 97 w 3329"/>
                <a:gd name="T73" fmla="*/ 8 h 256"/>
                <a:gd name="T74" fmla="*/ 106 w 3329"/>
                <a:gd name="T75" fmla="*/ 8 h 256"/>
                <a:gd name="T76" fmla="*/ 113 w 3329"/>
                <a:gd name="T77" fmla="*/ 7 h 256"/>
                <a:gd name="T78" fmla="*/ 118 w 3329"/>
                <a:gd name="T79" fmla="*/ 6 h 256"/>
                <a:gd name="T80" fmla="*/ 121 w 3329"/>
                <a:gd name="T81" fmla="*/ 5 h 256"/>
                <a:gd name="T82" fmla="*/ 122 w 3329"/>
                <a:gd name="T83" fmla="*/ 5 h 256"/>
                <a:gd name="T84" fmla="*/ 123 w 3329"/>
                <a:gd name="T85" fmla="*/ 4 h 256"/>
                <a:gd name="T86" fmla="*/ 123 w 3329"/>
                <a:gd name="T87" fmla="*/ 4 h 256"/>
                <a:gd name="T88" fmla="*/ 123 w 3329"/>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329"/>
                <a:gd name="T136" fmla="*/ 0 h 256"/>
                <a:gd name="T137" fmla="*/ 3329 w 3329"/>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329" h="256">
                  <a:moveTo>
                    <a:pt x="3318" y="0"/>
                  </a:moveTo>
                  <a:lnTo>
                    <a:pt x="3315" y="6"/>
                  </a:lnTo>
                  <a:lnTo>
                    <a:pt x="3310" y="14"/>
                  </a:lnTo>
                  <a:lnTo>
                    <a:pt x="3284" y="31"/>
                  </a:lnTo>
                  <a:lnTo>
                    <a:pt x="3245" y="45"/>
                  </a:lnTo>
                  <a:lnTo>
                    <a:pt x="3189" y="60"/>
                  </a:lnTo>
                  <a:lnTo>
                    <a:pt x="3121" y="75"/>
                  </a:lnTo>
                  <a:lnTo>
                    <a:pt x="3039" y="87"/>
                  </a:lnTo>
                  <a:lnTo>
                    <a:pt x="2839" y="111"/>
                  </a:lnTo>
                  <a:lnTo>
                    <a:pt x="2596" y="130"/>
                  </a:lnTo>
                  <a:lnTo>
                    <a:pt x="2317" y="145"/>
                  </a:lnTo>
                  <a:lnTo>
                    <a:pt x="2006" y="154"/>
                  </a:lnTo>
                  <a:lnTo>
                    <a:pt x="1671" y="157"/>
                  </a:lnTo>
                  <a:lnTo>
                    <a:pt x="1334" y="154"/>
                  </a:lnTo>
                  <a:lnTo>
                    <a:pt x="1020" y="143"/>
                  </a:lnTo>
                  <a:lnTo>
                    <a:pt x="735" y="126"/>
                  </a:lnTo>
                  <a:lnTo>
                    <a:pt x="485" y="107"/>
                  </a:lnTo>
                  <a:lnTo>
                    <a:pt x="282" y="83"/>
                  </a:lnTo>
                  <a:lnTo>
                    <a:pt x="126" y="59"/>
                  </a:lnTo>
                  <a:lnTo>
                    <a:pt x="72" y="46"/>
                  </a:lnTo>
                  <a:lnTo>
                    <a:pt x="31" y="34"/>
                  </a:lnTo>
                  <a:lnTo>
                    <a:pt x="8" y="23"/>
                  </a:lnTo>
                  <a:lnTo>
                    <a:pt x="0" y="11"/>
                  </a:lnTo>
                  <a:lnTo>
                    <a:pt x="0" y="92"/>
                  </a:lnTo>
                  <a:lnTo>
                    <a:pt x="9" y="107"/>
                  </a:lnTo>
                  <a:lnTo>
                    <a:pt x="34" y="122"/>
                  </a:lnTo>
                  <a:lnTo>
                    <a:pt x="75" y="136"/>
                  </a:lnTo>
                  <a:lnTo>
                    <a:pt x="133" y="152"/>
                  </a:lnTo>
                  <a:lnTo>
                    <a:pt x="289" y="179"/>
                  </a:lnTo>
                  <a:lnTo>
                    <a:pt x="495" y="203"/>
                  </a:lnTo>
                  <a:lnTo>
                    <a:pt x="746" y="224"/>
                  </a:lnTo>
                  <a:lnTo>
                    <a:pt x="1032" y="242"/>
                  </a:lnTo>
                  <a:lnTo>
                    <a:pt x="1346" y="252"/>
                  </a:lnTo>
                  <a:lnTo>
                    <a:pt x="1681" y="256"/>
                  </a:lnTo>
                  <a:lnTo>
                    <a:pt x="2017" y="252"/>
                  </a:lnTo>
                  <a:lnTo>
                    <a:pt x="2327" y="242"/>
                  </a:lnTo>
                  <a:lnTo>
                    <a:pt x="2606" y="227"/>
                  </a:lnTo>
                  <a:lnTo>
                    <a:pt x="2848" y="207"/>
                  </a:lnTo>
                  <a:lnTo>
                    <a:pt x="3047" y="183"/>
                  </a:lnTo>
                  <a:lnTo>
                    <a:pt x="3198" y="155"/>
                  </a:lnTo>
                  <a:lnTo>
                    <a:pt x="3254" y="141"/>
                  </a:lnTo>
                  <a:lnTo>
                    <a:pt x="3293" y="125"/>
                  </a:lnTo>
                  <a:lnTo>
                    <a:pt x="3320" y="112"/>
                  </a:lnTo>
                  <a:lnTo>
                    <a:pt x="3329" y="98"/>
                  </a:lnTo>
                  <a:lnTo>
                    <a:pt x="3318" y="0"/>
                  </a:lnTo>
                  <a:close/>
                </a:path>
              </a:pathLst>
            </a:custGeom>
            <a:solidFill>
              <a:srgbClr val="C0C0C0"/>
            </a:solidFill>
            <a:ln w="9525">
              <a:noFill/>
              <a:round/>
              <a:headEnd/>
              <a:tailEnd/>
            </a:ln>
          </p:spPr>
          <p:txBody>
            <a:bodyPr/>
            <a:lstStyle/>
            <a:p>
              <a:endParaRPr lang="en-US"/>
            </a:p>
          </p:txBody>
        </p:sp>
        <p:sp>
          <p:nvSpPr>
            <p:cNvPr id="86047" name="Freeform 48"/>
            <p:cNvSpPr>
              <a:spLocks/>
            </p:cNvSpPr>
            <p:nvPr/>
          </p:nvSpPr>
          <p:spPr bwMode="blackWhite">
            <a:xfrm>
              <a:off x="2589" y="3869"/>
              <a:ext cx="1110" cy="85"/>
            </a:xfrm>
            <a:custGeom>
              <a:avLst/>
              <a:gdLst>
                <a:gd name="T0" fmla="*/ 123 w 3329"/>
                <a:gd name="T1" fmla="*/ 0 h 256"/>
                <a:gd name="T2" fmla="*/ 123 w 3329"/>
                <a:gd name="T3" fmla="*/ 0 h 256"/>
                <a:gd name="T4" fmla="*/ 123 w 3329"/>
                <a:gd name="T5" fmla="*/ 1 h 256"/>
                <a:gd name="T6" fmla="*/ 122 w 3329"/>
                <a:gd name="T7" fmla="*/ 1 h 256"/>
                <a:gd name="T8" fmla="*/ 120 w 3329"/>
                <a:gd name="T9" fmla="*/ 2 h 256"/>
                <a:gd name="T10" fmla="*/ 118 w 3329"/>
                <a:gd name="T11" fmla="*/ 2 h 256"/>
                <a:gd name="T12" fmla="*/ 116 w 3329"/>
                <a:gd name="T13" fmla="*/ 3 h 256"/>
                <a:gd name="T14" fmla="*/ 113 w 3329"/>
                <a:gd name="T15" fmla="*/ 3 h 256"/>
                <a:gd name="T16" fmla="*/ 105 w 3329"/>
                <a:gd name="T17" fmla="*/ 4 h 256"/>
                <a:gd name="T18" fmla="*/ 96 w 3329"/>
                <a:gd name="T19" fmla="*/ 5 h 256"/>
                <a:gd name="T20" fmla="*/ 86 w 3329"/>
                <a:gd name="T21" fmla="*/ 5 h 256"/>
                <a:gd name="T22" fmla="*/ 74 w 3329"/>
                <a:gd name="T23" fmla="*/ 6 h 256"/>
                <a:gd name="T24" fmla="*/ 62 w 3329"/>
                <a:gd name="T25" fmla="*/ 6 h 256"/>
                <a:gd name="T26" fmla="*/ 49 w 3329"/>
                <a:gd name="T27" fmla="*/ 6 h 256"/>
                <a:gd name="T28" fmla="*/ 38 w 3329"/>
                <a:gd name="T29" fmla="*/ 5 h 256"/>
                <a:gd name="T30" fmla="*/ 27 w 3329"/>
                <a:gd name="T31" fmla="*/ 5 h 256"/>
                <a:gd name="T32" fmla="*/ 18 w 3329"/>
                <a:gd name="T33" fmla="*/ 4 h 256"/>
                <a:gd name="T34" fmla="*/ 10 w 3329"/>
                <a:gd name="T35" fmla="*/ 3 h 256"/>
                <a:gd name="T36" fmla="*/ 5 w 3329"/>
                <a:gd name="T37" fmla="*/ 2 h 256"/>
                <a:gd name="T38" fmla="*/ 3 w 3329"/>
                <a:gd name="T39" fmla="*/ 2 h 256"/>
                <a:gd name="T40" fmla="*/ 1 w 3329"/>
                <a:gd name="T41" fmla="*/ 1 h 256"/>
                <a:gd name="T42" fmla="*/ 0 w 3329"/>
                <a:gd name="T43" fmla="*/ 1 h 256"/>
                <a:gd name="T44" fmla="*/ 0 w 3329"/>
                <a:gd name="T45" fmla="*/ 0 h 256"/>
                <a:gd name="T46" fmla="*/ 0 w 3329"/>
                <a:gd name="T47" fmla="*/ 3 h 256"/>
                <a:gd name="T48" fmla="*/ 0 w 3329"/>
                <a:gd name="T49" fmla="*/ 4 h 256"/>
                <a:gd name="T50" fmla="*/ 1 w 3329"/>
                <a:gd name="T51" fmla="*/ 5 h 256"/>
                <a:gd name="T52" fmla="*/ 3 w 3329"/>
                <a:gd name="T53" fmla="*/ 5 h 256"/>
                <a:gd name="T54" fmla="*/ 5 w 3329"/>
                <a:gd name="T55" fmla="*/ 6 h 256"/>
                <a:gd name="T56" fmla="*/ 11 w 3329"/>
                <a:gd name="T57" fmla="*/ 7 h 256"/>
                <a:gd name="T58" fmla="*/ 18 w 3329"/>
                <a:gd name="T59" fmla="*/ 7 h 256"/>
                <a:gd name="T60" fmla="*/ 28 w 3329"/>
                <a:gd name="T61" fmla="*/ 8 h 256"/>
                <a:gd name="T62" fmla="*/ 38 w 3329"/>
                <a:gd name="T63" fmla="*/ 9 h 256"/>
                <a:gd name="T64" fmla="*/ 50 w 3329"/>
                <a:gd name="T65" fmla="*/ 9 h 256"/>
                <a:gd name="T66" fmla="*/ 62 w 3329"/>
                <a:gd name="T67" fmla="*/ 9 h 256"/>
                <a:gd name="T68" fmla="*/ 75 w 3329"/>
                <a:gd name="T69" fmla="*/ 9 h 256"/>
                <a:gd name="T70" fmla="*/ 86 w 3329"/>
                <a:gd name="T71" fmla="*/ 9 h 256"/>
                <a:gd name="T72" fmla="*/ 97 w 3329"/>
                <a:gd name="T73" fmla="*/ 8 h 256"/>
                <a:gd name="T74" fmla="*/ 106 w 3329"/>
                <a:gd name="T75" fmla="*/ 8 h 256"/>
                <a:gd name="T76" fmla="*/ 113 w 3329"/>
                <a:gd name="T77" fmla="*/ 7 h 256"/>
                <a:gd name="T78" fmla="*/ 118 w 3329"/>
                <a:gd name="T79" fmla="*/ 6 h 256"/>
                <a:gd name="T80" fmla="*/ 121 w 3329"/>
                <a:gd name="T81" fmla="*/ 5 h 256"/>
                <a:gd name="T82" fmla="*/ 122 w 3329"/>
                <a:gd name="T83" fmla="*/ 5 h 256"/>
                <a:gd name="T84" fmla="*/ 123 w 3329"/>
                <a:gd name="T85" fmla="*/ 4 h 256"/>
                <a:gd name="T86" fmla="*/ 123 w 3329"/>
                <a:gd name="T87" fmla="*/ 4 h 256"/>
                <a:gd name="T88" fmla="*/ 123 w 3329"/>
                <a:gd name="T89" fmla="*/ 0 h 256"/>
                <a:gd name="T90" fmla="*/ 123 w 3329"/>
                <a:gd name="T91" fmla="*/ 0 h 25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29"/>
                <a:gd name="T139" fmla="*/ 0 h 256"/>
                <a:gd name="T140" fmla="*/ 3329 w 3329"/>
                <a:gd name="T141" fmla="*/ 256 h 25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29" h="256">
                  <a:moveTo>
                    <a:pt x="3318" y="0"/>
                  </a:moveTo>
                  <a:lnTo>
                    <a:pt x="3315" y="6"/>
                  </a:lnTo>
                  <a:lnTo>
                    <a:pt x="3310" y="14"/>
                  </a:lnTo>
                  <a:lnTo>
                    <a:pt x="3284" y="31"/>
                  </a:lnTo>
                  <a:lnTo>
                    <a:pt x="3245" y="45"/>
                  </a:lnTo>
                  <a:lnTo>
                    <a:pt x="3189" y="60"/>
                  </a:lnTo>
                  <a:lnTo>
                    <a:pt x="3121" y="75"/>
                  </a:lnTo>
                  <a:lnTo>
                    <a:pt x="3039" y="87"/>
                  </a:lnTo>
                  <a:lnTo>
                    <a:pt x="2839" y="111"/>
                  </a:lnTo>
                  <a:lnTo>
                    <a:pt x="2596" y="130"/>
                  </a:lnTo>
                  <a:lnTo>
                    <a:pt x="2317" y="145"/>
                  </a:lnTo>
                  <a:lnTo>
                    <a:pt x="2006" y="154"/>
                  </a:lnTo>
                  <a:lnTo>
                    <a:pt x="1671" y="157"/>
                  </a:lnTo>
                  <a:lnTo>
                    <a:pt x="1334" y="154"/>
                  </a:lnTo>
                  <a:lnTo>
                    <a:pt x="1020" y="143"/>
                  </a:lnTo>
                  <a:lnTo>
                    <a:pt x="735" y="126"/>
                  </a:lnTo>
                  <a:lnTo>
                    <a:pt x="485" y="107"/>
                  </a:lnTo>
                  <a:lnTo>
                    <a:pt x="282" y="83"/>
                  </a:lnTo>
                  <a:lnTo>
                    <a:pt x="126" y="59"/>
                  </a:lnTo>
                  <a:lnTo>
                    <a:pt x="72" y="46"/>
                  </a:lnTo>
                  <a:lnTo>
                    <a:pt x="31" y="34"/>
                  </a:lnTo>
                  <a:lnTo>
                    <a:pt x="8" y="23"/>
                  </a:lnTo>
                  <a:lnTo>
                    <a:pt x="0" y="11"/>
                  </a:lnTo>
                  <a:lnTo>
                    <a:pt x="0" y="92"/>
                  </a:lnTo>
                  <a:lnTo>
                    <a:pt x="9" y="107"/>
                  </a:lnTo>
                  <a:lnTo>
                    <a:pt x="34" y="122"/>
                  </a:lnTo>
                  <a:lnTo>
                    <a:pt x="75" y="136"/>
                  </a:lnTo>
                  <a:lnTo>
                    <a:pt x="133" y="152"/>
                  </a:lnTo>
                  <a:lnTo>
                    <a:pt x="289" y="179"/>
                  </a:lnTo>
                  <a:lnTo>
                    <a:pt x="495" y="203"/>
                  </a:lnTo>
                  <a:lnTo>
                    <a:pt x="746" y="224"/>
                  </a:lnTo>
                  <a:lnTo>
                    <a:pt x="1032" y="242"/>
                  </a:lnTo>
                  <a:lnTo>
                    <a:pt x="1346" y="252"/>
                  </a:lnTo>
                  <a:lnTo>
                    <a:pt x="1681" y="256"/>
                  </a:lnTo>
                  <a:lnTo>
                    <a:pt x="2017" y="252"/>
                  </a:lnTo>
                  <a:lnTo>
                    <a:pt x="2327" y="242"/>
                  </a:lnTo>
                  <a:lnTo>
                    <a:pt x="2606" y="227"/>
                  </a:lnTo>
                  <a:lnTo>
                    <a:pt x="2848" y="207"/>
                  </a:lnTo>
                  <a:lnTo>
                    <a:pt x="3047" y="183"/>
                  </a:lnTo>
                  <a:lnTo>
                    <a:pt x="3198" y="155"/>
                  </a:lnTo>
                  <a:lnTo>
                    <a:pt x="3254" y="141"/>
                  </a:lnTo>
                  <a:lnTo>
                    <a:pt x="3293" y="125"/>
                  </a:lnTo>
                  <a:lnTo>
                    <a:pt x="3320" y="112"/>
                  </a:lnTo>
                  <a:lnTo>
                    <a:pt x="3329" y="98"/>
                  </a:lnTo>
                  <a:lnTo>
                    <a:pt x="3318" y="0"/>
                  </a:lnTo>
                </a:path>
              </a:pathLst>
            </a:custGeom>
            <a:solidFill>
              <a:srgbClr val="C0C0C0"/>
            </a:solidFill>
            <a:ln w="6350">
              <a:solidFill>
                <a:srgbClr val="000000"/>
              </a:solidFill>
              <a:prstDash val="solid"/>
              <a:round/>
              <a:headEnd/>
              <a:tailEnd/>
            </a:ln>
          </p:spPr>
          <p:txBody>
            <a:bodyPr/>
            <a:lstStyle/>
            <a:p>
              <a:endParaRPr lang="en-US"/>
            </a:p>
          </p:txBody>
        </p:sp>
        <p:sp>
          <p:nvSpPr>
            <p:cNvPr id="86048" name="Freeform 49"/>
            <p:cNvSpPr>
              <a:spLocks/>
            </p:cNvSpPr>
            <p:nvPr/>
          </p:nvSpPr>
          <p:spPr bwMode="blackWhite">
            <a:xfrm>
              <a:off x="2836" y="3913"/>
              <a:ext cx="596" cy="39"/>
            </a:xfrm>
            <a:custGeom>
              <a:avLst/>
              <a:gdLst>
                <a:gd name="T0" fmla="*/ 0 w 1787"/>
                <a:gd name="T1" fmla="*/ 0 h 118"/>
                <a:gd name="T2" fmla="*/ 0 w 1787"/>
                <a:gd name="T3" fmla="*/ 3 h 118"/>
                <a:gd name="T4" fmla="*/ 6 w 1787"/>
                <a:gd name="T5" fmla="*/ 4 h 118"/>
                <a:gd name="T6" fmla="*/ 14 w 1787"/>
                <a:gd name="T7" fmla="*/ 4 h 118"/>
                <a:gd name="T8" fmla="*/ 24 w 1787"/>
                <a:gd name="T9" fmla="*/ 4 h 118"/>
                <a:gd name="T10" fmla="*/ 34 w 1787"/>
                <a:gd name="T11" fmla="*/ 4 h 118"/>
                <a:gd name="T12" fmla="*/ 53 w 1787"/>
                <a:gd name="T13" fmla="*/ 4 h 118"/>
                <a:gd name="T14" fmla="*/ 61 w 1787"/>
                <a:gd name="T15" fmla="*/ 4 h 118"/>
                <a:gd name="T16" fmla="*/ 66 w 1787"/>
                <a:gd name="T17" fmla="*/ 3 h 118"/>
                <a:gd name="T18" fmla="*/ 66 w 1787"/>
                <a:gd name="T19" fmla="*/ 0 h 118"/>
                <a:gd name="T20" fmla="*/ 54 w 1787"/>
                <a:gd name="T21" fmla="*/ 1 h 118"/>
                <a:gd name="T22" fmla="*/ 38 w 1787"/>
                <a:gd name="T23" fmla="*/ 1 h 118"/>
                <a:gd name="T24" fmla="*/ 28 w 1787"/>
                <a:gd name="T25" fmla="*/ 1 h 118"/>
                <a:gd name="T26" fmla="*/ 19 w 1787"/>
                <a:gd name="T27" fmla="*/ 1 h 118"/>
                <a:gd name="T28" fmla="*/ 9 w 1787"/>
                <a:gd name="T29" fmla="*/ 1 h 118"/>
                <a:gd name="T30" fmla="*/ 0 w 1787"/>
                <a:gd name="T31" fmla="*/ 0 h 1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87"/>
                <a:gd name="T49" fmla="*/ 0 h 118"/>
                <a:gd name="T50" fmla="*/ 1787 w 1787"/>
                <a:gd name="T51" fmla="*/ 118 h 1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87" h="118">
                  <a:moveTo>
                    <a:pt x="0" y="0"/>
                  </a:moveTo>
                  <a:lnTo>
                    <a:pt x="3" y="89"/>
                  </a:lnTo>
                  <a:lnTo>
                    <a:pt x="168" y="101"/>
                  </a:lnTo>
                  <a:lnTo>
                    <a:pt x="391" y="110"/>
                  </a:lnTo>
                  <a:lnTo>
                    <a:pt x="649" y="115"/>
                  </a:lnTo>
                  <a:lnTo>
                    <a:pt x="921" y="118"/>
                  </a:lnTo>
                  <a:lnTo>
                    <a:pt x="1437" y="110"/>
                  </a:lnTo>
                  <a:lnTo>
                    <a:pt x="1643" y="103"/>
                  </a:lnTo>
                  <a:lnTo>
                    <a:pt x="1787" y="94"/>
                  </a:lnTo>
                  <a:lnTo>
                    <a:pt x="1787" y="9"/>
                  </a:lnTo>
                  <a:lnTo>
                    <a:pt x="1466" y="22"/>
                  </a:lnTo>
                  <a:lnTo>
                    <a:pt x="1015" y="28"/>
                  </a:lnTo>
                  <a:lnTo>
                    <a:pt x="763" y="27"/>
                  </a:lnTo>
                  <a:lnTo>
                    <a:pt x="504" y="22"/>
                  </a:lnTo>
                  <a:lnTo>
                    <a:pt x="248" y="14"/>
                  </a:lnTo>
                  <a:lnTo>
                    <a:pt x="0" y="0"/>
                  </a:lnTo>
                  <a:close/>
                </a:path>
              </a:pathLst>
            </a:custGeom>
            <a:solidFill>
              <a:srgbClr val="C0C0C0"/>
            </a:solidFill>
            <a:ln w="9525">
              <a:noFill/>
              <a:round/>
              <a:headEnd/>
              <a:tailEnd/>
            </a:ln>
          </p:spPr>
          <p:txBody>
            <a:bodyPr/>
            <a:lstStyle/>
            <a:p>
              <a:endParaRPr lang="en-US"/>
            </a:p>
          </p:txBody>
        </p:sp>
        <p:sp>
          <p:nvSpPr>
            <p:cNvPr id="86049" name="Freeform 50"/>
            <p:cNvSpPr>
              <a:spLocks/>
            </p:cNvSpPr>
            <p:nvPr/>
          </p:nvSpPr>
          <p:spPr bwMode="blackWhite">
            <a:xfrm>
              <a:off x="2879" y="3916"/>
              <a:ext cx="506" cy="35"/>
            </a:xfrm>
            <a:custGeom>
              <a:avLst/>
              <a:gdLst>
                <a:gd name="T0" fmla="*/ 0 w 1517"/>
                <a:gd name="T1" fmla="*/ 0 h 104"/>
                <a:gd name="T2" fmla="*/ 0 w 1517"/>
                <a:gd name="T3" fmla="*/ 3 h 104"/>
                <a:gd name="T4" fmla="*/ 6 w 1517"/>
                <a:gd name="T5" fmla="*/ 4 h 104"/>
                <a:gd name="T6" fmla="*/ 12 w 1517"/>
                <a:gd name="T7" fmla="*/ 4 h 104"/>
                <a:gd name="T8" fmla="*/ 29 w 1517"/>
                <a:gd name="T9" fmla="*/ 4 h 104"/>
                <a:gd name="T10" fmla="*/ 45 w 1517"/>
                <a:gd name="T11" fmla="*/ 4 h 104"/>
                <a:gd name="T12" fmla="*/ 56 w 1517"/>
                <a:gd name="T13" fmla="*/ 4 h 104"/>
                <a:gd name="T14" fmla="*/ 56 w 1517"/>
                <a:gd name="T15" fmla="*/ 0 h 104"/>
                <a:gd name="T16" fmla="*/ 45 w 1517"/>
                <a:gd name="T17" fmla="*/ 1 h 104"/>
                <a:gd name="T18" fmla="*/ 31 w 1517"/>
                <a:gd name="T19" fmla="*/ 1 h 104"/>
                <a:gd name="T20" fmla="*/ 15 w 1517"/>
                <a:gd name="T21" fmla="*/ 1 h 104"/>
                <a:gd name="T22" fmla="*/ 7 w 1517"/>
                <a:gd name="T23" fmla="*/ 0 h 104"/>
                <a:gd name="T24" fmla="*/ 0 w 1517"/>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17"/>
                <a:gd name="T40" fmla="*/ 0 h 104"/>
                <a:gd name="T41" fmla="*/ 1517 w 1517"/>
                <a:gd name="T42" fmla="*/ 104 h 1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17" h="104">
                  <a:moveTo>
                    <a:pt x="0" y="0"/>
                  </a:moveTo>
                  <a:lnTo>
                    <a:pt x="0" y="88"/>
                  </a:lnTo>
                  <a:lnTo>
                    <a:pt x="150" y="94"/>
                  </a:lnTo>
                  <a:lnTo>
                    <a:pt x="337" y="100"/>
                  </a:lnTo>
                  <a:lnTo>
                    <a:pt x="776" y="104"/>
                  </a:lnTo>
                  <a:lnTo>
                    <a:pt x="1205" y="103"/>
                  </a:lnTo>
                  <a:lnTo>
                    <a:pt x="1517" y="97"/>
                  </a:lnTo>
                  <a:lnTo>
                    <a:pt x="1517" y="6"/>
                  </a:lnTo>
                  <a:lnTo>
                    <a:pt x="1221" y="17"/>
                  </a:lnTo>
                  <a:lnTo>
                    <a:pt x="835" y="23"/>
                  </a:lnTo>
                  <a:lnTo>
                    <a:pt x="413" y="18"/>
                  </a:lnTo>
                  <a:lnTo>
                    <a:pt x="201" y="11"/>
                  </a:lnTo>
                  <a:lnTo>
                    <a:pt x="0" y="0"/>
                  </a:lnTo>
                  <a:close/>
                </a:path>
              </a:pathLst>
            </a:custGeom>
            <a:solidFill>
              <a:srgbClr val="C0C0C0"/>
            </a:solidFill>
            <a:ln w="9525">
              <a:noFill/>
              <a:round/>
              <a:headEnd/>
              <a:tailEnd/>
            </a:ln>
          </p:spPr>
          <p:txBody>
            <a:bodyPr/>
            <a:lstStyle/>
            <a:p>
              <a:endParaRPr lang="en-US"/>
            </a:p>
          </p:txBody>
        </p:sp>
        <p:sp>
          <p:nvSpPr>
            <p:cNvPr id="86050" name="Freeform 51"/>
            <p:cNvSpPr>
              <a:spLocks/>
            </p:cNvSpPr>
            <p:nvPr/>
          </p:nvSpPr>
          <p:spPr bwMode="blackWhite">
            <a:xfrm>
              <a:off x="2918" y="3919"/>
              <a:ext cx="430" cy="33"/>
            </a:xfrm>
            <a:custGeom>
              <a:avLst/>
              <a:gdLst>
                <a:gd name="T0" fmla="*/ 0 w 1289"/>
                <a:gd name="T1" fmla="*/ 0 h 97"/>
                <a:gd name="T2" fmla="*/ 0 w 1289"/>
                <a:gd name="T3" fmla="*/ 3 h 97"/>
                <a:gd name="T4" fmla="*/ 10 w 1289"/>
                <a:gd name="T5" fmla="*/ 4 h 97"/>
                <a:gd name="T6" fmla="*/ 23 w 1289"/>
                <a:gd name="T7" fmla="*/ 4 h 97"/>
                <a:gd name="T8" fmla="*/ 48 w 1289"/>
                <a:gd name="T9" fmla="*/ 4 h 97"/>
                <a:gd name="T10" fmla="*/ 48 w 1289"/>
                <a:gd name="T11" fmla="*/ 0 h 97"/>
                <a:gd name="T12" fmla="*/ 37 w 1289"/>
                <a:gd name="T13" fmla="*/ 0 h 97"/>
                <a:gd name="T14" fmla="*/ 25 w 1289"/>
                <a:gd name="T15" fmla="*/ 1 h 97"/>
                <a:gd name="T16" fmla="*/ 12 w 1289"/>
                <a:gd name="T17" fmla="*/ 0 h 97"/>
                <a:gd name="T18" fmla="*/ 0 w 1289"/>
                <a:gd name="T19" fmla="*/ 0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9"/>
                <a:gd name="T31" fmla="*/ 0 h 97"/>
                <a:gd name="T32" fmla="*/ 1289 w 1289"/>
                <a:gd name="T33" fmla="*/ 97 h 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9" h="97">
                  <a:moveTo>
                    <a:pt x="0" y="0"/>
                  </a:moveTo>
                  <a:lnTo>
                    <a:pt x="0" y="84"/>
                  </a:lnTo>
                  <a:lnTo>
                    <a:pt x="281" y="93"/>
                  </a:lnTo>
                  <a:lnTo>
                    <a:pt x="633" y="97"/>
                  </a:lnTo>
                  <a:lnTo>
                    <a:pt x="1289" y="90"/>
                  </a:lnTo>
                  <a:lnTo>
                    <a:pt x="1289" y="2"/>
                  </a:lnTo>
                  <a:lnTo>
                    <a:pt x="1011" y="11"/>
                  </a:lnTo>
                  <a:lnTo>
                    <a:pt x="682" y="14"/>
                  </a:lnTo>
                  <a:lnTo>
                    <a:pt x="335" y="11"/>
                  </a:lnTo>
                  <a:lnTo>
                    <a:pt x="0" y="0"/>
                  </a:lnTo>
                  <a:close/>
                </a:path>
              </a:pathLst>
            </a:custGeom>
            <a:solidFill>
              <a:srgbClr val="C0C0C0"/>
            </a:solidFill>
            <a:ln w="9525">
              <a:noFill/>
              <a:round/>
              <a:headEnd/>
              <a:tailEnd/>
            </a:ln>
          </p:spPr>
          <p:txBody>
            <a:bodyPr/>
            <a:lstStyle/>
            <a:p>
              <a:endParaRPr lang="en-US"/>
            </a:p>
          </p:txBody>
        </p:sp>
        <p:sp>
          <p:nvSpPr>
            <p:cNvPr id="86051" name="Freeform 52"/>
            <p:cNvSpPr>
              <a:spLocks/>
            </p:cNvSpPr>
            <p:nvPr/>
          </p:nvSpPr>
          <p:spPr bwMode="blackWhite">
            <a:xfrm>
              <a:off x="2949" y="3920"/>
              <a:ext cx="366" cy="30"/>
            </a:xfrm>
            <a:custGeom>
              <a:avLst/>
              <a:gdLst>
                <a:gd name="T0" fmla="*/ 0 w 1096"/>
                <a:gd name="T1" fmla="*/ 0 h 90"/>
                <a:gd name="T2" fmla="*/ 0 w 1096"/>
                <a:gd name="T3" fmla="*/ 3 h 90"/>
                <a:gd name="T4" fmla="*/ 9 w 1096"/>
                <a:gd name="T5" fmla="*/ 3 h 90"/>
                <a:gd name="T6" fmla="*/ 20 w 1096"/>
                <a:gd name="T7" fmla="*/ 3 h 90"/>
                <a:gd name="T8" fmla="*/ 41 w 1096"/>
                <a:gd name="T9" fmla="*/ 3 h 90"/>
                <a:gd name="T10" fmla="*/ 41 w 1096"/>
                <a:gd name="T11" fmla="*/ 0 h 90"/>
                <a:gd name="T12" fmla="*/ 22 w 1096"/>
                <a:gd name="T13" fmla="*/ 0 h 90"/>
                <a:gd name="T14" fmla="*/ 11 w 1096"/>
                <a:gd name="T15" fmla="*/ 0 h 90"/>
                <a:gd name="T16" fmla="*/ 0 w 1096"/>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6"/>
                <a:gd name="T28" fmla="*/ 0 h 90"/>
                <a:gd name="T29" fmla="*/ 1096 w 1096"/>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6" h="90">
                  <a:moveTo>
                    <a:pt x="0" y="0"/>
                  </a:moveTo>
                  <a:lnTo>
                    <a:pt x="0" y="84"/>
                  </a:lnTo>
                  <a:lnTo>
                    <a:pt x="242" y="89"/>
                  </a:lnTo>
                  <a:lnTo>
                    <a:pt x="544" y="90"/>
                  </a:lnTo>
                  <a:lnTo>
                    <a:pt x="1096" y="87"/>
                  </a:lnTo>
                  <a:lnTo>
                    <a:pt x="1096" y="3"/>
                  </a:lnTo>
                  <a:lnTo>
                    <a:pt x="585" y="10"/>
                  </a:lnTo>
                  <a:lnTo>
                    <a:pt x="291" y="7"/>
                  </a:lnTo>
                  <a:lnTo>
                    <a:pt x="0" y="0"/>
                  </a:lnTo>
                  <a:close/>
                </a:path>
              </a:pathLst>
            </a:custGeom>
            <a:solidFill>
              <a:srgbClr val="C0C0C0"/>
            </a:solidFill>
            <a:ln w="9525">
              <a:noFill/>
              <a:round/>
              <a:headEnd/>
              <a:tailEnd/>
            </a:ln>
          </p:spPr>
          <p:txBody>
            <a:bodyPr/>
            <a:lstStyle/>
            <a:p>
              <a:endParaRPr lang="en-US"/>
            </a:p>
          </p:txBody>
        </p:sp>
        <p:sp>
          <p:nvSpPr>
            <p:cNvPr id="86052" name="Freeform 53"/>
            <p:cNvSpPr>
              <a:spLocks/>
            </p:cNvSpPr>
            <p:nvPr/>
          </p:nvSpPr>
          <p:spPr bwMode="blackWhite">
            <a:xfrm>
              <a:off x="2975" y="3920"/>
              <a:ext cx="310" cy="31"/>
            </a:xfrm>
            <a:custGeom>
              <a:avLst/>
              <a:gdLst>
                <a:gd name="T0" fmla="*/ 0 w 929"/>
                <a:gd name="T1" fmla="*/ 0 h 93"/>
                <a:gd name="T2" fmla="*/ 0 w 929"/>
                <a:gd name="T3" fmla="*/ 3 h 93"/>
                <a:gd name="T4" fmla="*/ 8 w 929"/>
                <a:gd name="T5" fmla="*/ 3 h 93"/>
                <a:gd name="T6" fmla="*/ 17 w 929"/>
                <a:gd name="T7" fmla="*/ 3 h 93"/>
                <a:gd name="T8" fmla="*/ 34 w 929"/>
                <a:gd name="T9" fmla="*/ 3 h 93"/>
                <a:gd name="T10" fmla="*/ 34 w 929"/>
                <a:gd name="T11" fmla="*/ 0 h 93"/>
                <a:gd name="T12" fmla="*/ 27 w 929"/>
                <a:gd name="T13" fmla="*/ 0 h 93"/>
                <a:gd name="T14" fmla="*/ 18 w 929"/>
                <a:gd name="T15" fmla="*/ 0 h 93"/>
                <a:gd name="T16" fmla="*/ 9 w 929"/>
                <a:gd name="T17" fmla="*/ 0 h 93"/>
                <a:gd name="T18" fmla="*/ 0 w 929"/>
                <a:gd name="T19" fmla="*/ 0 h 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9"/>
                <a:gd name="T31" fmla="*/ 0 h 93"/>
                <a:gd name="T32" fmla="*/ 929 w 929"/>
                <a:gd name="T33" fmla="*/ 93 h 9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9" h="93">
                  <a:moveTo>
                    <a:pt x="0" y="0"/>
                  </a:moveTo>
                  <a:lnTo>
                    <a:pt x="0" y="90"/>
                  </a:lnTo>
                  <a:lnTo>
                    <a:pt x="204" y="93"/>
                  </a:lnTo>
                  <a:lnTo>
                    <a:pt x="461" y="93"/>
                  </a:lnTo>
                  <a:lnTo>
                    <a:pt x="929" y="87"/>
                  </a:lnTo>
                  <a:lnTo>
                    <a:pt x="929" y="0"/>
                  </a:lnTo>
                  <a:lnTo>
                    <a:pt x="726" y="8"/>
                  </a:lnTo>
                  <a:lnTo>
                    <a:pt x="492" y="11"/>
                  </a:lnTo>
                  <a:lnTo>
                    <a:pt x="245" y="9"/>
                  </a:lnTo>
                  <a:lnTo>
                    <a:pt x="0" y="0"/>
                  </a:lnTo>
                  <a:close/>
                </a:path>
              </a:pathLst>
            </a:custGeom>
            <a:solidFill>
              <a:srgbClr val="C0C0C0"/>
            </a:solidFill>
            <a:ln w="9525">
              <a:noFill/>
              <a:round/>
              <a:headEnd/>
              <a:tailEnd/>
            </a:ln>
          </p:spPr>
          <p:txBody>
            <a:bodyPr/>
            <a:lstStyle/>
            <a:p>
              <a:endParaRPr lang="en-US"/>
            </a:p>
          </p:txBody>
        </p:sp>
        <p:sp>
          <p:nvSpPr>
            <p:cNvPr id="86053" name="Freeform 54"/>
            <p:cNvSpPr>
              <a:spLocks/>
            </p:cNvSpPr>
            <p:nvPr/>
          </p:nvSpPr>
          <p:spPr bwMode="blackWhite">
            <a:xfrm>
              <a:off x="2998" y="3922"/>
              <a:ext cx="264" cy="30"/>
            </a:xfrm>
            <a:custGeom>
              <a:avLst/>
              <a:gdLst>
                <a:gd name="T0" fmla="*/ 0 w 793"/>
                <a:gd name="T1" fmla="*/ 0 h 90"/>
                <a:gd name="T2" fmla="*/ 0 w 793"/>
                <a:gd name="T3" fmla="*/ 3 h 90"/>
                <a:gd name="T4" fmla="*/ 6 w 793"/>
                <a:gd name="T5" fmla="*/ 3 h 90"/>
                <a:gd name="T6" fmla="*/ 15 w 793"/>
                <a:gd name="T7" fmla="*/ 3 h 90"/>
                <a:gd name="T8" fmla="*/ 29 w 793"/>
                <a:gd name="T9" fmla="*/ 3 h 90"/>
                <a:gd name="T10" fmla="*/ 29 w 793"/>
                <a:gd name="T11" fmla="*/ 0 h 90"/>
                <a:gd name="T12" fmla="*/ 15 w 793"/>
                <a:gd name="T13" fmla="*/ 0 h 90"/>
                <a:gd name="T14" fmla="*/ 8 w 793"/>
                <a:gd name="T15" fmla="*/ 0 h 90"/>
                <a:gd name="T16" fmla="*/ 0 w 793"/>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93"/>
                <a:gd name="T28" fmla="*/ 0 h 90"/>
                <a:gd name="T29" fmla="*/ 793 w 793"/>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93" h="90">
                  <a:moveTo>
                    <a:pt x="0" y="0"/>
                  </a:moveTo>
                  <a:lnTo>
                    <a:pt x="0" y="86"/>
                  </a:lnTo>
                  <a:lnTo>
                    <a:pt x="175" y="90"/>
                  </a:lnTo>
                  <a:lnTo>
                    <a:pt x="394" y="90"/>
                  </a:lnTo>
                  <a:lnTo>
                    <a:pt x="793" y="83"/>
                  </a:lnTo>
                  <a:lnTo>
                    <a:pt x="793" y="0"/>
                  </a:lnTo>
                  <a:lnTo>
                    <a:pt x="415" y="6"/>
                  </a:lnTo>
                  <a:lnTo>
                    <a:pt x="210" y="6"/>
                  </a:lnTo>
                  <a:lnTo>
                    <a:pt x="0" y="0"/>
                  </a:lnTo>
                  <a:close/>
                </a:path>
              </a:pathLst>
            </a:custGeom>
            <a:solidFill>
              <a:srgbClr val="C0C0C0"/>
            </a:solidFill>
            <a:ln w="9525">
              <a:noFill/>
              <a:round/>
              <a:headEnd/>
              <a:tailEnd/>
            </a:ln>
          </p:spPr>
          <p:txBody>
            <a:bodyPr/>
            <a:lstStyle/>
            <a:p>
              <a:endParaRPr lang="en-US"/>
            </a:p>
          </p:txBody>
        </p:sp>
        <p:sp>
          <p:nvSpPr>
            <p:cNvPr id="86054" name="Freeform 55"/>
            <p:cNvSpPr>
              <a:spLocks/>
            </p:cNvSpPr>
            <p:nvPr/>
          </p:nvSpPr>
          <p:spPr bwMode="blackWhite">
            <a:xfrm>
              <a:off x="3020" y="3922"/>
              <a:ext cx="224" cy="30"/>
            </a:xfrm>
            <a:custGeom>
              <a:avLst/>
              <a:gdLst>
                <a:gd name="T0" fmla="*/ 0 w 672"/>
                <a:gd name="T1" fmla="*/ 0 h 90"/>
                <a:gd name="T2" fmla="*/ 0 w 672"/>
                <a:gd name="T3" fmla="*/ 3 h 90"/>
                <a:gd name="T4" fmla="*/ 6 w 672"/>
                <a:gd name="T5" fmla="*/ 3 h 90"/>
                <a:gd name="T6" fmla="*/ 12 w 672"/>
                <a:gd name="T7" fmla="*/ 3 h 90"/>
                <a:gd name="T8" fmla="*/ 25 w 672"/>
                <a:gd name="T9" fmla="*/ 3 h 90"/>
                <a:gd name="T10" fmla="*/ 25 w 672"/>
                <a:gd name="T11" fmla="*/ 0 h 90"/>
                <a:gd name="T12" fmla="*/ 13 w 672"/>
                <a:gd name="T13" fmla="*/ 0 h 90"/>
                <a:gd name="T14" fmla="*/ 7 w 672"/>
                <a:gd name="T15" fmla="*/ 0 h 90"/>
                <a:gd name="T16" fmla="*/ 0 w 672"/>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2"/>
                <a:gd name="T28" fmla="*/ 0 h 90"/>
                <a:gd name="T29" fmla="*/ 672 w 672"/>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2" h="90">
                  <a:moveTo>
                    <a:pt x="0" y="0"/>
                  </a:moveTo>
                  <a:lnTo>
                    <a:pt x="0" y="86"/>
                  </a:lnTo>
                  <a:lnTo>
                    <a:pt x="153" y="90"/>
                  </a:lnTo>
                  <a:lnTo>
                    <a:pt x="337" y="90"/>
                  </a:lnTo>
                  <a:lnTo>
                    <a:pt x="672" y="83"/>
                  </a:lnTo>
                  <a:lnTo>
                    <a:pt x="672" y="0"/>
                  </a:lnTo>
                  <a:lnTo>
                    <a:pt x="352" y="6"/>
                  </a:lnTo>
                  <a:lnTo>
                    <a:pt x="178" y="6"/>
                  </a:lnTo>
                  <a:lnTo>
                    <a:pt x="0" y="0"/>
                  </a:lnTo>
                  <a:close/>
                </a:path>
              </a:pathLst>
            </a:custGeom>
            <a:solidFill>
              <a:srgbClr val="C0C0C0"/>
            </a:solidFill>
            <a:ln w="9525">
              <a:noFill/>
              <a:round/>
              <a:headEnd/>
              <a:tailEnd/>
            </a:ln>
          </p:spPr>
          <p:txBody>
            <a:bodyPr/>
            <a:lstStyle/>
            <a:p>
              <a:endParaRPr lang="en-US"/>
            </a:p>
          </p:txBody>
        </p:sp>
        <p:sp>
          <p:nvSpPr>
            <p:cNvPr id="86055" name="Freeform 56"/>
            <p:cNvSpPr>
              <a:spLocks/>
            </p:cNvSpPr>
            <p:nvPr/>
          </p:nvSpPr>
          <p:spPr bwMode="blackWhite">
            <a:xfrm>
              <a:off x="3036" y="3922"/>
              <a:ext cx="191" cy="30"/>
            </a:xfrm>
            <a:custGeom>
              <a:avLst/>
              <a:gdLst>
                <a:gd name="T0" fmla="*/ 0 w 572"/>
                <a:gd name="T1" fmla="*/ 0 h 90"/>
                <a:gd name="T2" fmla="*/ 0 w 572"/>
                <a:gd name="T3" fmla="*/ 3 h 90"/>
                <a:gd name="T4" fmla="*/ 11 w 572"/>
                <a:gd name="T5" fmla="*/ 3 h 90"/>
                <a:gd name="T6" fmla="*/ 16 w 572"/>
                <a:gd name="T7" fmla="*/ 3 h 90"/>
                <a:gd name="T8" fmla="*/ 21 w 572"/>
                <a:gd name="T9" fmla="*/ 3 h 90"/>
                <a:gd name="T10" fmla="*/ 21 w 572"/>
                <a:gd name="T11" fmla="*/ 0 h 90"/>
                <a:gd name="T12" fmla="*/ 11 w 572"/>
                <a:gd name="T13" fmla="*/ 0 h 90"/>
                <a:gd name="T14" fmla="*/ 6 w 572"/>
                <a:gd name="T15" fmla="*/ 0 h 90"/>
                <a:gd name="T16" fmla="*/ 0 w 572"/>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90"/>
                <a:gd name="T29" fmla="*/ 572 w 572"/>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90">
                  <a:moveTo>
                    <a:pt x="0" y="0"/>
                  </a:moveTo>
                  <a:lnTo>
                    <a:pt x="0" y="86"/>
                  </a:lnTo>
                  <a:lnTo>
                    <a:pt x="287" y="90"/>
                  </a:lnTo>
                  <a:lnTo>
                    <a:pt x="435" y="87"/>
                  </a:lnTo>
                  <a:lnTo>
                    <a:pt x="572" y="83"/>
                  </a:lnTo>
                  <a:lnTo>
                    <a:pt x="572" y="0"/>
                  </a:lnTo>
                  <a:lnTo>
                    <a:pt x="299" y="6"/>
                  </a:lnTo>
                  <a:lnTo>
                    <a:pt x="151" y="6"/>
                  </a:lnTo>
                  <a:lnTo>
                    <a:pt x="0" y="0"/>
                  </a:lnTo>
                  <a:close/>
                </a:path>
              </a:pathLst>
            </a:custGeom>
            <a:solidFill>
              <a:srgbClr val="C0C0C0"/>
            </a:solidFill>
            <a:ln w="9525">
              <a:noFill/>
              <a:round/>
              <a:headEnd/>
              <a:tailEnd/>
            </a:ln>
          </p:spPr>
          <p:txBody>
            <a:bodyPr/>
            <a:lstStyle/>
            <a:p>
              <a:endParaRPr lang="en-US"/>
            </a:p>
          </p:txBody>
        </p:sp>
        <p:sp>
          <p:nvSpPr>
            <p:cNvPr id="86056" name="Freeform 57"/>
            <p:cNvSpPr>
              <a:spLocks/>
            </p:cNvSpPr>
            <p:nvPr/>
          </p:nvSpPr>
          <p:spPr bwMode="blackWhite">
            <a:xfrm>
              <a:off x="2587" y="3816"/>
              <a:ext cx="1108" cy="105"/>
            </a:xfrm>
            <a:custGeom>
              <a:avLst/>
              <a:gdLst>
                <a:gd name="T0" fmla="*/ 62 w 3325"/>
                <a:gd name="T1" fmla="*/ 12 h 317"/>
                <a:gd name="T2" fmla="*/ 74 w 3325"/>
                <a:gd name="T3" fmla="*/ 11 h 317"/>
                <a:gd name="T4" fmla="*/ 86 w 3325"/>
                <a:gd name="T5" fmla="*/ 11 h 317"/>
                <a:gd name="T6" fmla="*/ 96 w 3325"/>
                <a:gd name="T7" fmla="*/ 11 h 317"/>
                <a:gd name="T8" fmla="*/ 105 w 3325"/>
                <a:gd name="T9" fmla="*/ 10 h 317"/>
                <a:gd name="T10" fmla="*/ 113 w 3325"/>
                <a:gd name="T11" fmla="*/ 9 h 317"/>
                <a:gd name="T12" fmla="*/ 118 w 3325"/>
                <a:gd name="T13" fmla="*/ 8 h 317"/>
                <a:gd name="T14" fmla="*/ 120 w 3325"/>
                <a:gd name="T15" fmla="*/ 8 h 317"/>
                <a:gd name="T16" fmla="*/ 122 w 3325"/>
                <a:gd name="T17" fmla="*/ 7 h 317"/>
                <a:gd name="T18" fmla="*/ 123 w 3325"/>
                <a:gd name="T19" fmla="*/ 6 h 317"/>
                <a:gd name="T20" fmla="*/ 123 w 3325"/>
                <a:gd name="T21" fmla="*/ 6 h 317"/>
                <a:gd name="T22" fmla="*/ 123 w 3325"/>
                <a:gd name="T23" fmla="*/ 6 h 317"/>
                <a:gd name="T24" fmla="*/ 123 w 3325"/>
                <a:gd name="T25" fmla="*/ 6 h 317"/>
                <a:gd name="T26" fmla="*/ 123 w 3325"/>
                <a:gd name="T27" fmla="*/ 5 h 317"/>
                <a:gd name="T28" fmla="*/ 122 w 3325"/>
                <a:gd name="T29" fmla="*/ 5 h 317"/>
                <a:gd name="T30" fmla="*/ 120 w 3325"/>
                <a:gd name="T31" fmla="*/ 4 h 317"/>
                <a:gd name="T32" fmla="*/ 118 w 3325"/>
                <a:gd name="T33" fmla="*/ 4 h 317"/>
                <a:gd name="T34" fmla="*/ 113 w 3325"/>
                <a:gd name="T35" fmla="*/ 3 h 317"/>
                <a:gd name="T36" fmla="*/ 105 w 3325"/>
                <a:gd name="T37" fmla="*/ 2 h 317"/>
                <a:gd name="T38" fmla="*/ 96 w 3325"/>
                <a:gd name="T39" fmla="*/ 1 h 317"/>
                <a:gd name="T40" fmla="*/ 86 w 3325"/>
                <a:gd name="T41" fmla="*/ 0 h 317"/>
                <a:gd name="T42" fmla="*/ 74 w 3325"/>
                <a:gd name="T43" fmla="*/ 0 h 317"/>
                <a:gd name="T44" fmla="*/ 62 w 3325"/>
                <a:gd name="T45" fmla="*/ 0 h 317"/>
                <a:gd name="T46" fmla="*/ 49 w 3325"/>
                <a:gd name="T47" fmla="*/ 0 h 317"/>
                <a:gd name="T48" fmla="*/ 38 w 3325"/>
                <a:gd name="T49" fmla="*/ 0 h 317"/>
                <a:gd name="T50" fmla="*/ 27 w 3325"/>
                <a:gd name="T51" fmla="*/ 1 h 317"/>
                <a:gd name="T52" fmla="*/ 18 w 3325"/>
                <a:gd name="T53" fmla="*/ 2 h 317"/>
                <a:gd name="T54" fmla="*/ 11 w 3325"/>
                <a:gd name="T55" fmla="*/ 3 h 317"/>
                <a:gd name="T56" fmla="*/ 5 w 3325"/>
                <a:gd name="T57" fmla="*/ 4 h 317"/>
                <a:gd name="T58" fmla="*/ 1 w 3325"/>
                <a:gd name="T59" fmla="*/ 5 h 317"/>
                <a:gd name="T60" fmla="*/ 0 w 3325"/>
                <a:gd name="T61" fmla="*/ 5 h 317"/>
                <a:gd name="T62" fmla="*/ 0 w 3325"/>
                <a:gd name="T63" fmla="*/ 6 h 317"/>
                <a:gd name="T64" fmla="*/ 0 w 3325"/>
                <a:gd name="T65" fmla="*/ 6 h 317"/>
                <a:gd name="T66" fmla="*/ 0 w 3325"/>
                <a:gd name="T67" fmla="*/ 6 h 317"/>
                <a:gd name="T68" fmla="*/ 1 w 3325"/>
                <a:gd name="T69" fmla="*/ 7 h 317"/>
                <a:gd name="T70" fmla="*/ 3 w 3325"/>
                <a:gd name="T71" fmla="*/ 7 h 317"/>
                <a:gd name="T72" fmla="*/ 5 w 3325"/>
                <a:gd name="T73" fmla="*/ 8 h 317"/>
                <a:gd name="T74" fmla="*/ 10 w 3325"/>
                <a:gd name="T75" fmla="*/ 9 h 317"/>
                <a:gd name="T76" fmla="*/ 18 w 3325"/>
                <a:gd name="T77" fmla="*/ 10 h 317"/>
                <a:gd name="T78" fmla="*/ 27 w 3325"/>
                <a:gd name="T79" fmla="*/ 11 h 317"/>
                <a:gd name="T80" fmla="*/ 38 w 3325"/>
                <a:gd name="T81" fmla="*/ 11 h 317"/>
                <a:gd name="T82" fmla="*/ 49 w 3325"/>
                <a:gd name="T83" fmla="*/ 11 h 317"/>
                <a:gd name="T84" fmla="*/ 62 w 3325"/>
                <a:gd name="T85" fmla="*/ 12 h 3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5"/>
                <a:gd name="T130" fmla="*/ 0 h 317"/>
                <a:gd name="T131" fmla="*/ 3325 w 3325"/>
                <a:gd name="T132" fmla="*/ 317 h 31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5" h="317">
                  <a:moveTo>
                    <a:pt x="1662" y="317"/>
                  </a:moveTo>
                  <a:lnTo>
                    <a:pt x="1997" y="314"/>
                  </a:lnTo>
                  <a:lnTo>
                    <a:pt x="2310" y="305"/>
                  </a:lnTo>
                  <a:lnTo>
                    <a:pt x="2592" y="290"/>
                  </a:lnTo>
                  <a:lnTo>
                    <a:pt x="2839" y="271"/>
                  </a:lnTo>
                  <a:lnTo>
                    <a:pt x="3042" y="247"/>
                  </a:lnTo>
                  <a:lnTo>
                    <a:pt x="3194" y="220"/>
                  </a:lnTo>
                  <a:lnTo>
                    <a:pt x="3251" y="205"/>
                  </a:lnTo>
                  <a:lnTo>
                    <a:pt x="3290" y="191"/>
                  </a:lnTo>
                  <a:lnTo>
                    <a:pt x="3316" y="174"/>
                  </a:lnTo>
                  <a:lnTo>
                    <a:pt x="3322" y="166"/>
                  </a:lnTo>
                  <a:lnTo>
                    <a:pt x="3325" y="160"/>
                  </a:lnTo>
                  <a:lnTo>
                    <a:pt x="3322" y="151"/>
                  </a:lnTo>
                  <a:lnTo>
                    <a:pt x="3316" y="143"/>
                  </a:lnTo>
                  <a:lnTo>
                    <a:pt x="3290" y="127"/>
                  </a:lnTo>
                  <a:lnTo>
                    <a:pt x="3251" y="111"/>
                  </a:lnTo>
                  <a:lnTo>
                    <a:pt x="3194" y="97"/>
                  </a:lnTo>
                  <a:lnTo>
                    <a:pt x="3042" y="69"/>
                  </a:lnTo>
                  <a:lnTo>
                    <a:pt x="2839" y="46"/>
                  </a:lnTo>
                  <a:lnTo>
                    <a:pt x="2592" y="26"/>
                  </a:lnTo>
                  <a:lnTo>
                    <a:pt x="2310" y="12"/>
                  </a:lnTo>
                  <a:lnTo>
                    <a:pt x="1997" y="3"/>
                  </a:lnTo>
                  <a:lnTo>
                    <a:pt x="1662" y="0"/>
                  </a:lnTo>
                  <a:lnTo>
                    <a:pt x="1327" y="3"/>
                  </a:lnTo>
                  <a:lnTo>
                    <a:pt x="1017" y="12"/>
                  </a:lnTo>
                  <a:lnTo>
                    <a:pt x="735" y="26"/>
                  </a:lnTo>
                  <a:lnTo>
                    <a:pt x="490" y="46"/>
                  </a:lnTo>
                  <a:lnTo>
                    <a:pt x="289" y="69"/>
                  </a:lnTo>
                  <a:lnTo>
                    <a:pt x="136" y="97"/>
                  </a:lnTo>
                  <a:lnTo>
                    <a:pt x="36" y="127"/>
                  </a:lnTo>
                  <a:lnTo>
                    <a:pt x="10" y="143"/>
                  </a:lnTo>
                  <a:lnTo>
                    <a:pt x="2" y="151"/>
                  </a:lnTo>
                  <a:lnTo>
                    <a:pt x="0" y="160"/>
                  </a:lnTo>
                  <a:lnTo>
                    <a:pt x="7" y="173"/>
                  </a:lnTo>
                  <a:lnTo>
                    <a:pt x="29" y="187"/>
                  </a:lnTo>
                  <a:lnTo>
                    <a:pt x="70" y="203"/>
                  </a:lnTo>
                  <a:lnTo>
                    <a:pt x="124" y="217"/>
                  </a:lnTo>
                  <a:lnTo>
                    <a:pt x="279" y="243"/>
                  </a:lnTo>
                  <a:lnTo>
                    <a:pt x="482" y="267"/>
                  </a:lnTo>
                  <a:lnTo>
                    <a:pt x="730" y="289"/>
                  </a:lnTo>
                  <a:lnTo>
                    <a:pt x="1013" y="304"/>
                  </a:lnTo>
                  <a:lnTo>
                    <a:pt x="1327" y="314"/>
                  </a:lnTo>
                  <a:lnTo>
                    <a:pt x="1662" y="317"/>
                  </a:lnTo>
                  <a:close/>
                </a:path>
              </a:pathLst>
            </a:custGeom>
            <a:solidFill>
              <a:srgbClr val="C0C0C0"/>
            </a:solidFill>
            <a:ln w="9525">
              <a:noFill/>
              <a:round/>
              <a:headEnd/>
              <a:tailEnd/>
            </a:ln>
          </p:spPr>
          <p:txBody>
            <a:bodyPr/>
            <a:lstStyle/>
            <a:p>
              <a:endParaRPr lang="en-US"/>
            </a:p>
          </p:txBody>
        </p:sp>
        <p:sp>
          <p:nvSpPr>
            <p:cNvPr id="86057" name="Freeform 58"/>
            <p:cNvSpPr>
              <a:spLocks/>
            </p:cNvSpPr>
            <p:nvPr/>
          </p:nvSpPr>
          <p:spPr bwMode="blackWhite">
            <a:xfrm>
              <a:off x="2587" y="3816"/>
              <a:ext cx="1108" cy="105"/>
            </a:xfrm>
            <a:custGeom>
              <a:avLst/>
              <a:gdLst>
                <a:gd name="T0" fmla="*/ 62 w 3325"/>
                <a:gd name="T1" fmla="*/ 12 h 317"/>
                <a:gd name="T2" fmla="*/ 74 w 3325"/>
                <a:gd name="T3" fmla="*/ 11 h 317"/>
                <a:gd name="T4" fmla="*/ 86 w 3325"/>
                <a:gd name="T5" fmla="*/ 11 h 317"/>
                <a:gd name="T6" fmla="*/ 96 w 3325"/>
                <a:gd name="T7" fmla="*/ 11 h 317"/>
                <a:gd name="T8" fmla="*/ 105 w 3325"/>
                <a:gd name="T9" fmla="*/ 10 h 317"/>
                <a:gd name="T10" fmla="*/ 113 w 3325"/>
                <a:gd name="T11" fmla="*/ 9 h 317"/>
                <a:gd name="T12" fmla="*/ 118 w 3325"/>
                <a:gd name="T13" fmla="*/ 8 h 317"/>
                <a:gd name="T14" fmla="*/ 120 w 3325"/>
                <a:gd name="T15" fmla="*/ 8 h 317"/>
                <a:gd name="T16" fmla="*/ 122 w 3325"/>
                <a:gd name="T17" fmla="*/ 7 h 317"/>
                <a:gd name="T18" fmla="*/ 123 w 3325"/>
                <a:gd name="T19" fmla="*/ 6 h 317"/>
                <a:gd name="T20" fmla="*/ 123 w 3325"/>
                <a:gd name="T21" fmla="*/ 6 h 317"/>
                <a:gd name="T22" fmla="*/ 123 w 3325"/>
                <a:gd name="T23" fmla="*/ 6 h 317"/>
                <a:gd name="T24" fmla="*/ 123 w 3325"/>
                <a:gd name="T25" fmla="*/ 6 h 317"/>
                <a:gd name="T26" fmla="*/ 123 w 3325"/>
                <a:gd name="T27" fmla="*/ 5 h 317"/>
                <a:gd name="T28" fmla="*/ 122 w 3325"/>
                <a:gd name="T29" fmla="*/ 5 h 317"/>
                <a:gd name="T30" fmla="*/ 120 w 3325"/>
                <a:gd name="T31" fmla="*/ 4 h 317"/>
                <a:gd name="T32" fmla="*/ 118 w 3325"/>
                <a:gd name="T33" fmla="*/ 4 h 317"/>
                <a:gd name="T34" fmla="*/ 113 w 3325"/>
                <a:gd name="T35" fmla="*/ 3 h 317"/>
                <a:gd name="T36" fmla="*/ 105 w 3325"/>
                <a:gd name="T37" fmla="*/ 2 h 317"/>
                <a:gd name="T38" fmla="*/ 96 w 3325"/>
                <a:gd name="T39" fmla="*/ 1 h 317"/>
                <a:gd name="T40" fmla="*/ 86 w 3325"/>
                <a:gd name="T41" fmla="*/ 0 h 317"/>
                <a:gd name="T42" fmla="*/ 74 w 3325"/>
                <a:gd name="T43" fmla="*/ 0 h 317"/>
                <a:gd name="T44" fmla="*/ 62 w 3325"/>
                <a:gd name="T45" fmla="*/ 0 h 317"/>
                <a:gd name="T46" fmla="*/ 49 w 3325"/>
                <a:gd name="T47" fmla="*/ 0 h 317"/>
                <a:gd name="T48" fmla="*/ 38 w 3325"/>
                <a:gd name="T49" fmla="*/ 0 h 317"/>
                <a:gd name="T50" fmla="*/ 27 w 3325"/>
                <a:gd name="T51" fmla="*/ 1 h 317"/>
                <a:gd name="T52" fmla="*/ 18 w 3325"/>
                <a:gd name="T53" fmla="*/ 2 h 317"/>
                <a:gd name="T54" fmla="*/ 11 w 3325"/>
                <a:gd name="T55" fmla="*/ 3 h 317"/>
                <a:gd name="T56" fmla="*/ 5 w 3325"/>
                <a:gd name="T57" fmla="*/ 4 h 317"/>
                <a:gd name="T58" fmla="*/ 1 w 3325"/>
                <a:gd name="T59" fmla="*/ 5 h 317"/>
                <a:gd name="T60" fmla="*/ 0 w 3325"/>
                <a:gd name="T61" fmla="*/ 5 h 317"/>
                <a:gd name="T62" fmla="*/ 0 w 3325"/>
                <a:gd name="T63" fmla="*/ 6 h 317"/>
                <a:gd name="T64" fmla="*/ 0 w 3325"/>
                <a:gd name="T65" fmla="*/ 6 h 317"/>
                <a:gd name="T66" fmla="*/ 0 w 3325"/>
                <a:gd name="T67" fmla="*/ 6 h 317"/>
                <a:gd name="T68" fmla="*/ 1 w 3325"/>
                <a:gd name="T69" fmla="*/ 7 h 317"/>
                <a:gd name="T70" fmla="*/ 3 w 3325"/>
                <a:gd name="T71" fmla="*/ 7 h 317"/>
                <a:gd name="T72" fmla="*/ 5 w 3325"/>
                <a:gd name="T73" fmla="*/ 8 h 317"/>
                <a:gd name="T74" fmla="*/ 10 w 3325"/>
                <a:gd name="T75" fmla="*/ 9 h 317"/>
                <a:gd name="T76" fmla="*/ 18 w 3325"/>
                <a:gd name="T77" fmla="*/ 10 h 317"/>
                <a:gd name="T78" fmla="*/ 27 w 3325"/>
                <a:gd name="T79" fmla="*/ 11 h 317"/>
                <a:gd name="T80" fmla="*/ 38 w 3325"/>
                <a:gd name="T81" fmla="*/ 11 h 317"/>
                <a:gd name="T82" fmla="*/ 49 w 3325"/>
                <a:gd name="T83" fmla="*/ 11 h 317"/>
                <a:gd name="T84" fmla="*/ 62 w 3325"/>
                <a:gd name="T85" fmla="*/ 12 h 317"/>
                <a:gd name="T86" fmla="*/ 62 w 3325"/>
                <a:gd name="T87" fmla="*/ 12 h 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325"/>
                <a:gd name="T133" fmla="*/ 0 h 317"/>
                <a:gd name="T134" fmla="*/ 3325 w 3325"/>
                <a:gd name="T135" fmla="*/ 317 h 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325" h="317">
                  <a:moveTo>
                    <a:pt x="1662" y="317"/>
                  </a:moveTo>
                  <a:lnTo>
                    <a:pt x="1997" y="314"/>
                  </a:lnTo>
                  <a:lnTo>
                    <a:pt x="2310" y="305"/>
                  </a:lnTo>
                  <a:lnTo>
                    <a:pt x="2592" y="290"/>
                  </a:lnTo>
                  <a:lnTo>
                    <a:pt x="2839" y="271"/>
                  </a:lnTo>
                  <a:lnTo>
                    <a:pt x="3042" y="247"/>
                  </a:lnTo>
                  <a:lnTo>
                    <a:pt x="3194" y="220"/>
                  </a:lnTo>
                  <a:lnTo>
                    <a:pt x="3251" y="205"/>
                  </a:lnTo>
                  <a:lnTo>
                    <a:pt x="3290" y="191"/>
                  </a:lnTo>
                  <a:lnTo>
                    <a:pt x="3316" y="174"/>
                  </a:lnTo>
                  <a:lnTo>
                    <a:pt x="3322" y="166"/>
                  </a:lnTo>
                  <a:lnTo>
                    <a:pt x="3325" y="160"/>
                  </a:lnTo>
                  <a:lnTo>
                    <a:pt x="3322" y="151"/>
                  </a:lnTo>
                  <a:lnTo>
                    <a:pt x="3316" y="143"/>
                  </a:lnTo>
                  <a:lnTo>
                    <a:pt x="3290" y="127"/>
                  </a:lnTo>
                  <a:lnTo>
                    <a:pt x="3251" y="111"/>
                  </a:lnTo>
                  <a:lnTo>
                    <a:pt x="3194" y="97"/>
                  </a:lnTo>
                  <a:lnTo>
                    <a:pt x="3042" y="69"/>
                  </a:lnTo>
                  <a:lnTo>
                    <a:pt x="2839" y="46"/>
                  </a:lnTo>
                  <a:lnTo>
                    <a:pt x="2592" y="26"/>
                  </a:lnTo>
                  <a:lnTo>
                    <a:pt x="2310" y="12"/>
                  </a:lnTo>
                  <a:lnTo>
                    <a:pt x="1997" y="3"/>
                  </a:lnTo>
                  <a:lnTo>
                    <a:pt x="1662" y="0"/>
                  </a:lnTo>
                  <a:lnTo>
                    <a:pt x="1327" y="3"/>
                  </a:lnTo>
                  <a:lnTo>
                    <a:pt x="1017" y="12"/>
                  </a:lnTo>
                  <a:lnTo>
                    <a:pt x="735" y="26"/>
                  </a:lnTo>
                  <a:lnTo>
                    <a:pt x="490" y="46"/>
                  </a:lnTo>
                  <a:lnTo>
                    <a:pt x="289" y="69"/>
                  </a:lnTo>
                  <a:lnTo>
                    <a:pt x="136" y="97"/>
                  </a:lnTo>
                  <a:lnTo>
                    <a:pt x="36" y="127"/>
                  </a:lnTo>
                  <a:lnTo>
                    <a:pt x="10" y="143"/>
                  </a:lnTo>
                  <a:lnTo>
                    <a:pt x="2" y="151"/>
                  </a:lnTo>
                  <a:lnTo>
                    <a:pt x="0" y="160"/>
                  </a:lnTo>
                  <a:lnTo>
                    <a:pt x="7" y="173"/>
                  </a:lnTo>
                  <a:lnTo>
                    <a:pt x="29" y="187"/>
                  </a:lnTo>
                  <a:lnTo>
                    <a:pt x="70" y="203"/>
                  </a:lnTo>
                  <a:lnTo>
                    <a:pt x="124" y="217"/>
                  </a:lnTo>
                  <a:lnTo>
                    <a:pt x="279" y="243"/>
                  </a:lnTo>
                  <a:lnTo>
                    <a:pt x="482" y="267"/>
                  </a:lnTo>
                  <a:lnTo>
                    <a:pt x="730" y="289"/>
                  </a:lnTo>
                  <a:lnTo>
                    <a:pt x="1013" y="304"/>
                  </a:lnTo>
                  <a:lnTo>
                    <a:pt x="1327" y="314"/>
                  </a:lnTo>
                  <a:lnTo>
                    <a:pt x="1662" y="317"/>
                  </a:lnTo>
                </a:path>
              </a:pathLst>
            </a:custGeom>
            <a:solidFill>
              <a:srgbClr val="C0C0C0"/>
            </a:solidFill>
            <a:ln w="6350">
              <a:solidFill>
                <a:srgbClr val="000000"/>
              </a:solidFill>
              <a:prstDash val="solid"/>
              <a:round/>
              <a:headEnd/>
              <a:tailEnd/>
            </a:ln>
          </p:spPr>
          <p:txBody>
            <a:bodyPr/>
            <a:lstStyle/>
            <a:p>
              <a:endParaRPr lang="en-US"/>
            </a:p>
          </p:txBody>
        </p:sp>
        <p:sp>
          <p:nvSpPr>
            <p:cNvPr id="86058" name="Freeform 59"/>
            <p:cNvSpPr>
              <a:spLocks/>
            </p:cNvSpPr>
            <p:nvPr/>
          </p:nvSpPr>
          <p:spPr bwMode="blackWhite">
            <a:xfrm>
              <a:off x="3019" y="3764"/>
              <a:ext cx="272" cy="95"/>
            </a:xfrm>
            <a:custGeom>
              <a:avLst/>
              <a:gdLst>
                <a:gd name="T0" fmla="*/ 10 w 815"/>
                <a:gd name="T1" fmla="*/ 11 h 284"/>
                <a:gd name="T2" fmla="*/ 0 w 815"/>
                <a:gd name="T3" fmla="*/ 5 h 284"/>
                <a:gd name="T4" fmla="*/ 9 w 815"/>
                <a:gd name="T5" fmla="*/ 0 h 284"/>
                <a:gd name="T6" fmla="*/ 21 w 815"/>
                <a:gd name="T7" fmla="*/ 0 h 284"/>
                <a:gd name="T8" fmla="*/ 30 w 815"/>
                <a:gd name="T9" fmla="*/ 5 h 284"/>
                <a:gd name="T10" fmla="*/ 20 w 815"/>
                <a:gd name="T11" fmla="*/ 11 h 284"/>
                <a:gd name="T12" fmla="*/ 10 w 815"/>
                <a:gd name="T13" fmla="*/ 11 h 284"/>
                <a:gd name="T14" fmla="*/ 0 60000 65536"/>
                <a:gd name="T15" fmla="*/ 0 60000 65536"/>
                <a:gd name="T16" fmla="*/ 0 60000 65536"/>
                <a:gd name="T17" fmla="*/ 0 60000 65536"/>
                <a:gd name="T18" fmla="*/ 0 60000 65536"/>
                <a:gd name="T19" fmla="*/ 0 60000 65536"/>
                <a:gd name="T20" fmla="*/ 0 60000 65536"/>
                <a:gd name="T21" fmla="*/ 0 w 815"/>
                <a:gd name="T22" fmla="*/ 0 h 284"/>
                <a:gd name="T23" fmla="*/ 815 w 815"/>
                <a:gd name="T24" fmla="*/ 284 h 2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5" h="284">
                  <a:moveTo>
                    <a:pt x="274" y="284"/>
                  </a:moveTo>
                  <a:lnTo>
                    <a:pt x="0" y="142"/>
                  </a:lnTo>
                  <a:lnTo>
                    <a:pt x="250" y="0"/>
                  </a:lnTo>
                  <a:lnTo>
                    <a:pt x="568" y="0"/>
                  </a:lnTo>
                  <a:lnTo>
                    <a:pt x="815" y="142"/>
                  </a:lnTo>
                  <a:lnTo>
                    <a:pt x="544" y="284"/>
                  </a:lnTo>
                  <a:lnTo>
                    <a:pt x="274" y="284"/>
                  </a:lnTo>
                  <a:close/>
                </a:path>
              </a:pathLst>
            </a:custGeom>
            <a:solidFill>
              <a:srgbClr val="C0C0C0"/>
            </a:solidFill>
            <a:ln w="9525">
              <a:noFill/>
              <a:round/>
              <a:headEnd/>
              <a:tailEnd/>
            </a:ln>
          </p:spPr>
          <p:txBody>
            <a:bodyPr/>
            <a:lstStyle/>
            <a:p>
              <a:endParaRPr lang="en-US"/>
            </a:p>
          </p:txBody>
        </p:sp>
        <p:sp>
          <p:nvSpPr>
            <p:cNvPr id="86059" name="Freeform 60"/>
            <p:cNvSpPr>
              <a:spLocks/>
            </p:cNvSpPr>
            <p:nvPr/>
          </p:nvSpPr>
          <p:spPr bwMode="blackWhite">
            <a:xfrm>
              <a:off x="3019" y="3764"/>
              <a:ext cx="272" cy="95"/>
            </a:xfrm>
            <a:custGeom>
              <a:avLst/>
              <a:gdLst>
                <a:gd name="T0" fmla="*/ 10 w 815"/>
                <a:gd name="T1" fmla="*/ 11 h 284"/>
                <a:gd name="T2" fmla="*/ 0 w 815"/>
                <a:gd name="T3" fmla="*/ 5 h 284"/>
                <a:gd name="T4" fmla="*/ 9 w 815"/>
                <a:gd name="T5" fmla="*/ 0 h 284"/>
                <a:gd name="T6" fmla="*/ 21 w 815"/>
                <a:gd name="T7" fmla="*/ 0 h 284"/>
                <a:gd name="T8" fmla="*/ 30 w 815"/>
                <a:gd name="T9" fmla="*/ 5 h 284"/>
                <a:gd name="T10" fmla="*/ 20 w 815"/>
                <a:gd name="T11" fmla="*/ 11 h 284"/>
                <a:gd name="T12" fmla="*/ 10 w 815"/>
                <a:gd name="T13" fmla="*/ 11 h 284"/>
                <a:gd name="T14" fmla="*/ 10 w 815"/>
                <a:gd name="T15" fmla="*/ 11 h 284"/>
                <a:gd name="T16" fmla="*/ 0 60000 65536"/>
                <a:gd name="T17" fmla="*/ 0 60000 65536"/>
                <a:gd name="T18" fmla="*/ 0 60000 65536"/>
                <a:gd name="T19" fmla="*/ 0 60000 65536"/>
                <a:gd name="T20" fmla="*/ 0 60000 65536"/>
                <a:gd name="T21" fmla="*/ 0 60000 65536"/>
                <a:gd name="T22" fmla="*/ 0 60000 65536"/>
                <a:gd name="T23" fmla="*/ 0 60000 65536"/>
                <a:gd name="T24" fmla="*/ 0 w 815"/>
                <a:gd name="T25" fmla="*/ 0 h 284"/>
                <a:gd name="T26" fmla="*/ 815 w 815"/>
                <a:gd name="T27" fmla="*/ 284 h 2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5" h="284">
                  <a:moveTo>
                    <a:pt x="274" y="284"/>
                  </a:moveTo>
                  <a:lnTo>
                    <a:pt x="0" y="142"/>
                  </a:lnTo>
                  <a:lnTo>
                    <a:pt x="250" y="0"/>
                  </a:lnTo>
                  <a:lnTo>
                    <a:pt x="568" y="0"/>
                  </a:lnTo>
                  <a:lnTo>
                    <a:pt x="815" y="142"/>
                  </a:lnTo>
                  <a:lnTo>
                    <a:pt x="544" y="284"/>
                  </a:lnTo>
                  <a:lnTo>
                    <a:pt x="274" y="284"/>
                  </a:lnTo>
                </a:path>
              </a:pathLst>
            </a:custGeom>
            <a:solidFill>
              <a:srgbClr val="C0C0C0"/>
            </a:solidFill>
            <a:ln w="6350">
              <a:solidFill>
                <a:srgbClr val="000000"/>
              </a:solidFill>
              <a:prstDash val="solid"/>
              <a:round/>
              <a:headEnd/>
              <a:tailEnd/>
            </a:ln>
          </p:spPr>
          <p:txBody>
            <a:bodyPr/>
            <a:lstStyle/>
            <a:p>
              <a:endParaRPr lang="en-US"/>
            </a:p>
          </p:txBody>
        </p:sp>
        <p:sp>
          <p:nvSpPr>
            <p:cNvPr id="86060" name="Freeform 61"/>
            <p:cNvSpPr>
              <a:spLocks/>
            </p:cNvSpPr>
            <p:nvPr/>
          </p:nvSpPr>
          <p:spPr bwMode="blackWhite">
            <a:xfrm>
              <a:off x="3034" y="1856"/>
              <a:ext cx="237" cy="1913"/>
            </a:xfrm>
            <a:custGeom>
              <a:avLst/>
              <a:gdLst>
                <a:gd name="T0" fmla="*/ 18 w 711"/>
                <a:gd name="T1" fmla="*/ 0 h 5737"/>
                <a:gd name="T2" fmla="*/ 26 w 711"/>
                <a:gd name="T3" fmla="*/ 4 h 5737"/>
                <a:gd name="T4" fmla="*/ 20 w 711"/>
                <a:gd name="T5" fmla="*/ 8 h 5737"/>
                <a:gd name="T6" fmla="*/ 26 w 711"/>
                <a:gd name="T7" fmla="*/ 11 h 5737"/>
                <a:gd name="T8" fmla="*/ 26 w 711"/>
                <a:gd name="T9" fmla="*/ 12 h 5737"/>
                <a:gd name="T10" fmla="*/ 26 w 711"/>
                <a:gd name="T11" fmla="*/ 213 h 5737"/>
                <a:gd name="T12" fmla="*/ 26 w 711"/>
                <a:gd name="T13" fmla="*/ 213 h 5737"/>
                <a:gd name="T14" fmla="*/ 25 w 711"/>
                <a:gd name="T15" fmla="*/ 213 h 5737"/>
                <a:gd name="T16" fmla="*/ 23 w 711"/>
                <a:gd name="T17" fmla="*/ 213 h 5737"/>
                <a:gd name="T18" fmla="*/ 13 w 711"/>
                <a:gd name="T19" fmla="*/ 213 h 5737"/>
                <a:gd name="T20" fmla="*/ 0 w 711"/>
                <a:gd name="T21" fmla="*/ 213 h 5737"/>
                <a:gd name="T22" fmla="*/ 0 w 711"/>
                <a:gd name="T23" fmla="*/ 11 h 5737"/>
                <a:gd name="T24" fmla="*/ 6 w 711"/>
                <a:gd name="T25" fmla="*/ 8 h 5737"/>
                <a:gd name="T26" fmla="*/ 1 w 711"/>
                <a:gd name="T27" fmla="*/ 4 h 5737"/>
                <a:gd name="T28" fmla="*/ 8 w 711"/>
                <a:gd name="T29" fmla="*/ 0 h 5737"/>
                <a:gd name="T30" fmla="*/ 18 w 711"/>
                <a:gd name="T31" fmla="*/ 0 h 57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11"/>
                <a:gd name="T49" fmla="*/ 0 h 5737"/>
                <a:gd name="T50" fmla="*/ 711 w 711"/>
                <a:gd name="T51" fmla="*/ 5737 h 57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11" h="5737">
                  <a:moveTo>
                    <a:pt x="496" y="0"/>
                  </a:moveTo>
                  <a:lnTo>
                    <a:pt x="704" y="115"/>
                  </a:lnTo>
                  <a:lnTo>
                    <a:pt x="552" y="221"/>
                  </a:lnTo>
                  <a:lnTo>
                    <a:pt x="711" y="307"/>
                  </a:lnTo>
                  <a:lnTo>
                    <a:pt x="711" y="328"/>
                  </a:lnTo>
                  <a:lnTo>
                    <a:pt x="711" y="5737"/>
                  </a:lnTo>
                  <a:lnTo>
                    <a:pt x="707" y="5736"/>
                  </a:lnTo>
                  <a:lnTo>
                    <a:pt x="686" y="5736"/>
                  </a:lnTo>
                  <a:lnTo>
                    <a:pt x="608" y="5735"/>
                  </a:lnTo>
                  <a:lnTo>
                    <a:pt x="363" y="5736"/>
                  </a:lnTo>
                  <a:lnTo>
                    <a:pt x="0" y="5737"/>
                  </a:lnTo>
                  <a:lnTo>
                    <a:pt x="0" y="307"/>
                  </a:lnTo>
                  <a:lnTo>
                    <a:pt x="169" y="221"/>
                  </a:lnTo>
                  <a:lnTo>
                    <a:pt x="21" y="115"/>
                  </a:lnTo>
                  <a:lnTo>
                    <a:pt x="226" y="0"/>
                  </a:lnTo>
                  <a:lnTo>
                    <a:pt x="496" y="0"/>
                  </a:lnTo>
                  <a:close/>
                </a:path>
              </a:pathLst>
            </a:custGeom>
            <a:solidFill>
              <a:srgbClr val="C0C0C0"/>
            </a:solidFill>
            <a:ln w="9525">
              <a:noFill/>
              <a:round/>
              <a:headEnd/>
              <a:tailEnd/>
            </a:ln>
          </p:spPr>
          <p:txBody>
            <a:bodyPr/>
            <a:lstStyle/>
            <a:p>
              <a:endParaRPr lang="en-US"/>
            </a:p>
          </p:txBody>
        </p:sp>
        <p:sp>
          <p:nvSpPr>
            <p:cNvPr id="86061" name="Freeform 62"/>
            <p:cNvSpPr>
              <a:spLocks/>
            </p:cNvSpPr>
            <p:nvPr/>
          </p:nvSpPr>
          <p:spPr bwMode="blackWhite">
            <a:xfrm>
              <a:off x="3034" y="1856"/>
              <a:ext cx="237" cy="1913"/>
            </a:xfrm>
            <a:custGeom>
              <a:avLst/>
              <a:gdLst>
                <a:gd name="T0" fmla="*/ 18 w 711"/>
                <a:gd name="T1" fmla="*/ 0 h 5737"/>
                <a:gd name="T2" fmla="*/ 26 w 711"/>
                <a:gd name="T3" fmla="*/ 4 h 5737"/>
                <a:gd name="T4" fmla="*/ 20 w 711"/>
                <a:gd name="T5" fmla="*/ 8 h 5737"/>
                <a:gd name="T6" fmla="*/ 26 w 711"/>
                <a:gd name="T7" fmla="*/ 11 h 5737"/>
                <a:gd name="T8" fmla="*/ 26 w 711"/>
                <a:gd name="T9" fmla="*/ 12 h 5737"/>
                <a:gd name="T10" fmla="*/ 26 w 711"/>
                <a:gd name="T11" fmla="*/ 213 h 5737"/>
                <a:gd name="T12" fmla="*/ 26 w 711"/>
                <a:gd name="T13" fmla="*/ 213 h 5737"/>
                <a:gd name="T14" fmla="*/ 25 w 711"/>
                <a:gd name="T15" fmla="*/ 213 h 5737"/>
                <a:gd name="T16" fmla="*/ 23 w 711"/>
                <a:gd name="T17" fmla="*/ 213 h 5737"/>
                <a:gd name="T18" fmla="*/ 13 w 711"/>
                <a:gd name="T19" fmla="*/ 213 h 5737"/>
                <a:gd name="T20" fmla="*/ 0 w 711"/>
                <a:gd name="T21" fmla="*/ 213 h 5737"/>
                <a:gd name="T22" fmla="*/ 0 w 711"/>
                <a:gd name="T23" fmla="*/ 11 h 5737"/>
                <a:gd name="T24" fmla="*/ 6 w 711"/>
                <a:gd name="T25" fmla="*/ 8 h 5737"/>
                <a:gd name="T26" fmla="*/ 1 w 711"/>
                <a:gd name="T27" fmla="*/ 4 h 5737"/>
                <a:gd name="T28" fmla="*/ 8 w 711"/>
                <a:gd name="T29" fmla="*/ 0 h 5737"/>
                <a:gd name="T30" fmla="*/ 18 w 711"/>
                <a:gd name="T31" fmla="*/ 0 h 5737"/>
                <a:gd name="T32" fmla="*/ 18 w 711"/>
                <a:gd name="T33" fmla="*/ 0 h 57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11"/>
                <a:gd name="T52" fmla="*/ 0 h 5737"/>
                <a:gd name="T53" fmla="*/ 711 w 711"/>
                <a:gd name="T54" fmla="*/ 5737 h 57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11" h="5737">
                  <a:moveTo>
                    <a:pt x="496" y="0"/>
                  </a:moveTo>
                  <a:lnTo>
                    <a:pt x="704" y="115"/>
                  </a:lnTo>
                  <a:lnTo>
                    <a:pt x="552" y="221"/>
                  </a:lnTo>
                  <a:lnTo>
                    <a:pt x="711" y="307"/>
                  </a:lnTo>
                  <a:lnTo>
                    <a:pt x="711" y="328"/>
                  </a:lnTo>
                  <a:lnTo>
                    <a:pt x="711" y="5737"/>
                  </a:lnTo>
                  <a:lnTo>
                    <a:pt x="707" y="5736"/>
                  </a:lnTo>
                  <a:lnTo>
                    <a:pt x="686" y="5736"/>
                  </a:lnTo>
                  <a:lnTo>
                    <a:pt x="608" y="5735"/>
                  </a:lnTo>
                  <a:lnTo>
                    <a:pt x="363" y="5736"/>
                  </a:lnTo>
                  <a:lnTo>
                    <a:pt x="0" y="5737"/>
                  </a:lnTo>
                  <a:lnTo>
                    <a:pt x="0" y="307"/>
                  </a:lnTo>
                  <a:lnTo>
                    <a:pt x="169" y="221"/>
                  </a:lnTo>
                  <a:lnTo>
                    <a:pt x="21" y="115"/>
                  </a:lnTo>
                  <a:lnTo>
                    <a:pt x="226" y="0"/>
                  </a:lnTo>
                  <a:lnTo>
                    <a:pt x="496" y="0"/>
                  </a:lnTo>
                </a:path>
              </a:pathLst>
            </a:custGeom>
            <a:solidFill>
              <a:srgbClr val="C0C0C0"/>
            </a:solidFill>
            <a:ln w="7938">
              <a:solidFill>
                <a:srgbClr val="000000"/>
              </a:solidFill>
              <a:prstDash val="solid"/>
              <a:round/>
              <a:headEnd/>
              <a:tailEnd/>
            </a:ln>
          </p:spPr>
          <p:txBody>
            <a:bodyPr/>
            <a:lstStyle/>
            <a:p>
              <a:endParaRPr lang="en-US"/>
            </a:p>
          </p:txBody>
        </p:sp>
        <p:sp>
          <p:nvSpPr>
            <p:cNvPr id="86062" name="Freeform 63"/>
            <p:cNvSpPr>
              <a:spLocks/>
            </p:cNvSpPr>
            <p:nvPr/>
          </p:nvSpPr>
          <p:spPr bwMode="blackWhite">
            <a:xfrm>
              <a:off x="2997" y="1502"/>
              <a:ext cx="300" cy="98"/>
            </a:xfrm>
            <a:custGeom>
              <a:avLst/>
              <a:gdLst>
                <a:gd name="T0" fmla="*/ 17 w 898"/>
                <a:gd name="T1" fmla="*/ 11 h 295"/>
                <a:gd name="T2" fmla="*/ 20 w 898"/>
                <a:gd name="T3" fmla="*/ 11 h 295"/>
                <a:gd name="T4" fmla="*/ 23 w 898"/>
                <a:gd name="T5" fmla="*/ 10 h 295"/>
                <a:gd name="T6" fmla="*/ 26 w 898"/>
                <a:gd name="T7" fmla="*/ 10 h 295"/>
                <a:gd name="T8" fmla="*/ 29 w 898"/>
                <a:gd name="T9" fmla="*/ 9 h 295"/>
                <a:gd name="T10" fmla="*/ 31 w 898"/>
                <a:gd name="T11" fmla="*/ 8 h 295"/>
                <a:gd name="T12" fmla="*/ 32 w 898"/>
                <a:gd name="T13" fmla="*/ 8 h 295"/>
                <a:gd name="T14" fmla="*/ 33 w 898"/>
                <a:gd name="T15" fmla="*/ 6 h 295"/>
                <a:gd name="T16" fmla="*/ 33 w 898"/>
                <a:gd name="T17" fmla="*/ 5 h 295"/>
                <a:gd name="T18" fmla="*/ 33 w 898"/>
                <a:gd name="T19" fmla="*/ 5 h 295"/>
                <a:gd name="T20" fmla="*/ 33 w 898"/>
                <a:gd name="T21" fmla="*/ 4 h 295"/>
                <a:gd name="T22" fmla="*/ 32 w 898"/>
                <a:gd name="T23" fmla="*/ 3 h 295"/>
                <a:gd name="T24" fmla="*/ 31 w 898"/>
                <a:gd name="T25" fmla="*/ 2 h 295"/>
                <a:gd name="T26" fmla="*/ 29 w 898"/>
                <a:gd name="T27" fmla="*/ 2 h 295"/>
                <a:gd name="T28" fmla="*/ 26 w 898"/>
                <a:gd name="T29" fmla="*/ 1 h 295"/>
                <a:gd name="T30" fmla="*/ 23 w 898"/>
                <a:gd name="T31" fmla="*/ 0 h 295"/>
                <a:gd name="T32" fmla="*/ 20 w 898"/>
                <a:gd name="T33" fmla="*/ 0 h 295"/>
                <a:gd name="T34" fmla="*/ 17 w 898"/>
                <a:gd name="T35" fmla="*/ 0 h 295"/>
                <a:gd name="T36" fmla="*/ 13 w 898"/>
                <a:gd name="T37" fmla="*/ 0 h 295"/>
                <a:gd name="T38" fmla="*/ 10 w 898"/>
                <a:gd name="T39" fmla="*/ 0 h 295"/>
                <a:gd name="T40" fmla="*/ 7 w 898"/>
                <a:gd name="T41" fmla="*/ 1 h 295"/>
                <a:gd name="T42" fmla="*/ 5 w 898"/>
                <a:gd name="T43" fmla="*/ 2 h 295"/>
                <a:gd name="T44" fmla="*/ 3 w 898"/>
                <a:gd name="T45" fmla="*/ 2 h 295"/>
                <a:gd name="T46" fmla="*/ 1 w 898"/>
                <a:gd name="T47" fmla="*/ 3 h 295"/>
                <a:gd name="T48" fmla="*/ 0 w 898"/>
                <a:gd name="T49" fmla="*/ 4 h 295"/>
                <a:gd name="T50" fmla="*/ 0 w 898"/>
                <a:gd name="T51" fmla="*/ 5 h 295"/>
                <a:gd name="T52" fmla="*/ 0 w 898"/>
                <a:gd name="T53" fmla="*/ 5 h 295"/>
                <a:gd name="T54" fmla="*/ 0 w 898"/>
                <a:gd name="T55" fmla="*/ 6 h 295"/>
                <a:gd name="T56" fmla="*/ 1 w 898"/>
                <a:gd name="T57" fmla="*/ 8 h 295"/>
                <a:gd name="T58" fmla="*/ 3 w 898"/>
                <a:gd name="T59" fmla="*/ 8 h 295"/>
                <a:gd name="T60" fmla="*/ 5 w 898"/>
                <a:gd name="T61" fmla="*/ 9 h 295"/>
                <a:gd name="T62" fmla="*/ 7 w 898"/>
                <a:gd name="T63" fmla="*/ 10 h 295"/>
                <a:gd name="T64" fmla="*/ 10 w 898"/>
                <a:gd name="T65" fmla="*/ 10 h 295"/>
                <a:gd name="T66" fmla="*/ 13 w 898"/>
                <a:gd name="T67" fmla="*/ 11 h 295"/>
                <a:gd name="T68" fmla="*/ 17 w 898"/>
                <a:gd name="T69" fmla="*/ 11 h 2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8"/>
                <a:gd name="T106" fmla="*/ 0 h 295"/>
                <a:gd name="T107" fmla="*/ 898 w 898"/>
                <a:gd name="T108" fmla="*/ 295 h 2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8" h="295">
                  <a:moveTo>
                    <a:pt x="448" y="295"/>
                  </a:moveTo>
                  <a:lnTo>
                    <a:pt x="540" y="292"/>
                  </a:lnTo>
                  <a:lnTo>
                    <a:pt x="624" y="283"/>
                  </a:lnTo>
                  <a:lnTo>
                    <a:pt x="700" y="269"/>
                  </a:lnTo>
                  <a:lnTo>
                    <a:pt x="766" y="251"/>
                  </a:lnTo>
                  <a:lnTo>
                    <a:pt x="820" y="229"/>
                  </a:lnTo>
                  <a:lnTo>
                    <a:pt x="862" y="204"/>
                  </a:lnTo>
                  <a:lnTo>
                    <a:pt x="889" y="176"/>
                  </a:lnTo>
                  <a:lnTo>
                    <a:pt x="898" y="147"/>
                  </a:lnTo>
                  <a:lnTo>
                    <a:pt x="896" y="132"/>
                  </a:lnTo>
                  <a:lnTo>
                    <a:pt x="889" y="117"/>
                  </a:lnTo>
                  <a:lnTo>
                    <a:pt x="862" y="89"/>
                  </a:lnTo>
                  <a:lnTo>
                    <a:pt x="820" y="64"/>
                  </a:lnTo>
                  <a:lnTo>
                    <a:pt x="766" y="44"/>
                  </a:lnTo>
                  <a:lnTo>
                    <a:pt x="700" y="24"/>
                  </a:lnTo>
                  <a:lnTo>
                    <a:pt x="624" y="12"/>
                  </a:lnTo>
                  <a:lnTo>
                    <a:pt x="540" y="2"/>
                  </a:lnTo>
                  <a:lnTo>
                    <a:pt x="448" y="0"/>
                  </a:lnTo>
                  <a:lnTo>
                    <a:pt x="359" y="2"/>
                  </a:lnTo>
                  <a:lnTo>
                    <a:pt x="275" y="12"/>
                  </a:lnTo>
                  <a:lnTo>
                    <a:pt x="198" y="24"/>
                  </a:lnTo>
                  <a:lnTo>
                    <a:pt x="131" y="44"/>
                  </a:lnTo>
                  <a:lnTo>
                    <a:pt x="76" y="64"/>
                  </a:lnTo>
                  <a:lnTo>
                    <a:pt x="35" y="89"/>
                  </a:lnTo>
                  <a:lnTo>
                    <a:pt x="9" y="117"/>
                  </a:lnTo>
                  <a:lnTo>
                    <a:pt x="1" y="132"/>
                  </a:lnTo>
                  <a:lnTo>
                    <a:pt x="0" y="147"/>
                  </a:lnTo>
                  <a:lnTo>
                    <a:pt x="9" y="176"/>
                  </a:lnTo>
                  <a:lnTo>
                    <a:pt x="35" y="204"/>
                  </a:lnTo>
                  <a:lnTo>
                    <a:pt x="76" y="229"/>
                  </a:lnTo>
                  <a:lnTo>
                    <a:pt x="131" y="251"/>
                  </a:lnTo>
                  <a:lnTo>
                    <a:pt x="198" y="269"/>
                  </a:lnTo>
                  <a:lnTo>
                    <a:pt x="275" y="283"/>
                  </a:lnTo>
                  <a:lnTo>
                    <a:pt x="359" y="292"/>
                  </a:lnTo>
                  <a:lnTo>
                    <a:pt x="448" y="295"/>
                  </a:lnTo>
                  <a:close/>
                </a:path>
              </a:pathLst>
            </a:custGeom>
            <a:solidFill>
              <a:srgbClr val="C0C0C0"/>
            </a:solidFill>
            <a:ln w="9525">
              <a:noFill/>
              <a:round/>
              <a:headEnd/>
              <a:tailEnd/>
            </a:ln>
          </p:spPr>
          <p:txBody>
            <a:bodyPr/>
            <a:lstStyle/>
            <a:p>
              <a:endParaRPr lang="en-US"/>
            </a:p>
          </p:txBody>
        </p:sp>
        <p:sp>
          <p:nvSpPr>
            <p:cNvPr id="86063" name="Freeform 64"/>
            <p:cNvSpPr>
              <a:spLocks/>
            </p:cNvSpPr>
            <p:nvPr/>
          </p:nvSpPr>
          <p:spPr bwMode="blackWhite">
            <a:xfrm>
              <a:off x="2997" y="1502"/>
              <a:ext cx="300" cy="98"/>
            </a:xfrm>
            <a:custGeom>
              <a:avLst/>
              <a:gdLst>
                <a:gd name="T0" fmla="*/ 17 w 898"/>
                <a:gd name="T1" fmla="*/ 11 h 295"/>
                <a:gd name="T2" fmla="*/ 20 w 898"/>
                <a:gd name="T3" fmla="*/ 11 h 295"/>
                <a:gd name="T4" fmla="*/ 23 w 898"/>
                <a:gd name="T5" fmla="*/ 10 h 295"/>
                <a:gd name="T6" fmla="*/ 26 w 898"/>
                <a:gd name="T7" fmla="*/ 10 h 295"/>
                <a:gd name="T8" fmla="*/ 29 w 898"/>
                <a:gd name="T9" fmla="*/ 9 h 295"/>
                <a:gd name="T10" fmla="*/ 31 w 898"/>
                <a:gd name="T11" fmla="*/ 8 h 295"/>
                <a:gd name="T12" fmla="*/ 32 w 898"/>
                <a:gd name="T13" fmla="*/ 8 h 295"/>
                <a:gd name="T14" fmla="*/ 33 w 898"/>
                <a:gd name="T15" fmla="*/ 6 h 295"/>
                <a:gd name="T16" fmla="*/ 33 w 898"/>
                <a:gd name="T17" fmla="*/ 5 h 295"/>
                <a:gd name="T18" fmla="*/ 33 w 898"/>
                <a:gd name="T19" fmla="*/ 5 h 295"/>
                <a:gd name="T20" fmla="*/ 33 w 898"/>
                <a:gd name="T21" fmla="*/ 4 h 295"/>
                <a:gd name="T22" fmla="*/ 32 w 898"/>
                <a:gd name="T23" fmla="*/ 3 h 295"/>
                <a:gd name="T24" fmla="*/ 31 w 898"/>
                <a:gd name="T25" fmla="*/ 2 h 295"/>
                <a:gd name="T26" fmla="*/ 29 w 898"/>
                <a:gd name="T27" fmla="*/ 2 h 295"/>
                <a:gd name="T28" fmla="*/ 26 w 898"/>
                <a:gd name="T29" fmla="*/ 1 h 295"/>
                <a:gd name="T30" fmla="*/ 23 w 898"/>
                <a:gd name="T31" fmla="*/ 0 h 295"/>
                <a:gd name="T32" fmla="*/ 20 w 898"/>
                <a:gd name="T33" fmla="*/ 0 h 295"/>
                <a:gd name="T34" fmla="*/ 17 w 898"/>
                <a:gd name="T35" fmla="*/ 0 h 295"/>
                <a:gd name="T36" fmla="*/ 13 w 898"/>
                <a:gd name="T37" fmla="*/ 0 h 295"/>
                <a:gd name="T38" fmla="*/ 10 w 898"/>
                <a:gd name="T39" fmla="*/ 0 h 295"/>
                <a:gd name="T40" fmla="*/ 7 w 898"/>
                <a:gd name="T41" fmla="*/ 1 h 295"/>
                <a:gd name="T42" fmla="*/ 5 w 898"/>
                <a:gd name="T43" fmla="*/ 2 h 295"/>
                <a:gd name="T44" fmla="*/ 3 w 898"/>
                <a:gd name="T45" fmla="*/ 2 h 295"/>
                <a:gd name="T46" fmla="*/ 1 w 898"/>
                <a:gd name="T47" fmla="*/ 3 h 295"/>
                <a:gd name="T48" fmla="*/ 0 w 898"/>
                <a:gd name="T49" fmla="*/ 4 h 295"/>
                <a:gd name="T50" fmla="*/ 0 w 898"/>
                <a:gd name="T51" fmla="*/ 5 h 295"/>
                <a:gd name="T52" fmla="*/ 0 w 898"/>
                <a:gd name="T53" fmla="*/ 5 h 295"/>
                <a:gd name="T54" fmla="*/ 0 w 898"/>
                <a:gd name="T55" fmla="*/ 6 h 295"/>
                <a:gd name="T56" fmla="*/ 1 w 898"/>
                <a:gd name="T57" fmla="*/ 8 h 295"/>
                <a:gd name="T58" fmla="*/ 3 w 898"/>
                <a:gd name="T59" fmla="*/ 8 h 295"/>
                <a:gd name="T60" fmla="*/ 5 w 898"/>
                <a:gd name="T61" fmla="*/ 9 h 295"/>
                <a:gd name="T62" fmla="*/ 7 w 898"/>
                <a:gd name="T63" fmla="*/ 10 h 295"/>
                <a:gd name="T64" fmla="*/ 10 w 898"/>
                <a:gd name="T65" fmla="*/ 10 h 295"/>
                <a:gd name="T66" fmla="*/ 13 w 898"/>
                <a:gd name="T67" fmla="*/ 11 h 295"/>
                <a:gd name="T68" fmla="*/ 17 w 898"/>
                <a:gd name="T69" fmla="*/ 11 h 295"/>
                <a:gd name="T70" fmla="*/ 17 w 898"/>
                <a:gd name="T71" fmla="*/ 11 h 2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98"/>
                <a:gd name="T109" fmla="*/ 0 h 295"/>
                <a:gd name="T110" fmla="*/ 898 w 898"/>
                <a:gd name="T111" fmla="*/ 295 h 2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98" h="295">
                  <a:moveTo>
                    <a:pt x="448" y="295"/>
                  </a:moveTo>
                  <a:lnTo>
                    <a:pt x="540" y="292"/>
                  </a:lnTo>
                  <a:lnTo>
                    <a:pt x="624" y="283"/>
                  </a:lnTo>
                  <a:lnTo>
                    <a:pt x="700" y="269"/>
                  </a:lnTo>
                  <a:lnTo>
                    <a:pt x="766" y="251"/>
                  </a:lnTo>
                  <a:lnTo>
                    <a:pt x="820" y="229"/>
                  </a:lnTo>
                  <a:lnTo>
                    <a:pt x="862" y="204"/>
                  </a:lnTo>
                  <a:lnTo>
                    <a:pt x="889" y="176"/>
                  </a:lnTo>
                  <a:lnTo>
                    <a:pt x="898" y="147"/>
                  </a:lnTo>
                  <a:lnTo>
                    <a:pt x="896" y="132"/>
                  </a:lnTo>
                  <a:lnTo>
                    <a:pt x="889" y="117"/>
                  </a:lnTo>
                  <a:lnTo>
                    <a:pt x="862" y="89"/>
                  </a:lnTo>
                  <a:lnTo>
                    <a:pt x="820" y="64"/>
                  </a:lnTo>
                  <a:lnTo>
                    <a:pt x="766" y="44"/>
                  </a:lnTo>
                  <a:lnTo>
                    <a:pt x="700" y="24"/>
                  </a:lnTo>
                  <a:lnTo>
                    <a:pt x="624" y="12"/>
                  </a:lnTo>
                  <a:lnTo>
                    <a:pt x="540" y="2"/>
                  </a:lnTo>
                  <a:lnTo>
                    <a:pt x="448" y="0"/>
                  </a:lnTo>
                  <a:lnTo>
                    <a:pt x="359" y="2"/>
                  </a:lnTo>
                  <a:lnTo>
                    <a:pt x="275" y="12"/>
                  </a:lnTo>
                  <a:lnTo>
                    <a:pt x="198" y="24"/>
                  </a:lnTo>
                  <a:lnTo>
                    <a:pt x="131" y="44"/>
                  </a:lnTo>
                  <a:lnTo>
                    <a:pt x="76" y="64"/>
                  </a:lnTo>
                  <a:lnTo>
                    <a:pt x="35" y="89"/>
                  </a:lnTo>
                  <a:lnTo>
                    <a:pt x="9" y="117"/>
                  </a:lnTo>
                  <a:lnTo>
                    <a:pt x="1" y="132"/>
                  </a:lnTo>
                  <a:lnTo>
                    <a:pt x="0" y="147"/>
                  </a:lnTo>
                  <a:lnTo>
                    <a:pt x="9" y="176"/>
                  </a:lnTo>
                  <a:lnTo>
                    <a:pt x="35" y="204"/>
                  </a:lnTo>
                  <a:lnTo>
                    <a:pt x="76" y="229"/>
                  </a:lnTo>
                  <a:lnTo>
                    <a:pt x="131" y="251"/>
                  </a:lnTo>
                  <a:lnTo>
                    <a:pt x="198" y="269"/>
                  </a:lnTo>
                  <a:lnTo>
                    <a:pt x="275" y="283"/>
                  </a:lnTo>
                  <a:lnTo>
                    <a:pt x="359" y="292"/>
                  </a:lnTo>
                  <a:lnTo>
                    <a:pt x="448" y="295"/>
                  </a:lnTo>
                </a:path>
              </a:pathLst>
            </a:custGeom>
            <a:solidFill>
              <a:srgbClr val="C0C0C0"/>
            </a:solidFill>
            <a:ln w="6350">
              <a:solidFill>
                <a:srgbClr val="000000"/>
              </a:solidFill>
              <a:prstDash val="solid"/>
              <a:round/>
              <a:headEnd/>
              <a:tailEnd/>
            </a:ln>
          </p:spPr>
          <p:txBody>
            <a:bodyPr/>
            <a:lstStyle/>
            <a:p>
              <a:endParaRPr lang="en-US"/>
            </a:p>
          </p:txBody>
        </p:sp>
        <p:sp>
          <p:nvSpPr>
            <p:cNvPr id="86064" name="Freeform 65"/>
            <p:cNvSpPr>
              <a:spLocks/>
            </p:cNvSpPr>
            <p:nvPr/>
          </p:nvSpPr>
          <p:spPr bwMode="blackWhite">
            <a:xfrm>
              <a:off x="3012" y="1595"/>
              <a:ext cx="282" cy="62"/>
            </a:xfrm>
            <a:custGeom>
              <a:avLst/>
              <a:gdLst>
                <a:gd name="T0" fmla="*/ 31 w 845"/>
                <a:gd name="T1" fmla="*/ 7 h 184"/>
                <a:gd name="T2" fmla="*/ 0 w 845"/>
                <a:gd name="T3" fmla="*/ 7 h 184"/>
                <a:gd name="T4" fmla="*/ 1 w 845"/>
                <a:gd name="T5" fmla="*/ 7 h 184"/>
                <a:gd name="T6" fmla="*/ 3 w 845"/>
                <a:gd name="T7" fmla="*/ 6 h 184"/>
                <a:gd name="T8" fmla="*/ 4 w 845"/>
                <a:gd name="T9" fmla="*/ 6 h 184"/>
                <a:gd name="T10" fmla="*/ 6 w 845"/>
                <a:gd name="T11" fmla="*/ 5 h 184"/>
                <a:gd name="T12" fmla="*/ 7 w 845"/>
                <a:gd name="T13" fmla="*/ 3 h 184"/>
                <a:gd name="T14" fmla="*/ 8 w 845"/>
                <a:gd name="T15" fmla="*/ 2 h 184"/>
                <a:gd name="T16" fmla="*/ 8 w 845"/>
                <a:gd name="T17" fmla="*/ 0 h 184"/>
                <a:gd name="T18" fmla="*/ 22 w 845"/>
                <a:gd name="T19" fmla="*/ 0 h 184"/>
                <a:gd name="T20" fmla="*/ 23 w 845"/>
                <a:gd name="T21" fmla="*/ 2 h 184"/>
                <a:gd name="T22" fmla="*/ 23 w 845"/>
                <a:gd name="T23" fmla="*/ 3 h 184"/>
                <a:gd name="T24" fmla="*/ 24 w 845"/>
                <a:gd name="T25" fmla="*/ 4 h 184"/>
                <a:gd name="T26" fmla="*/ 25 w 845"/>
                <a:gd name="T27" fmla="*/ 5 h 184"/>
                <a:gd name="T28" fmla="*/ 26 w 845"/>
                <a:gd name="T29" fmla="*/ 5 h 184"/>
                <a:gd name="T30" fmla="*/ 31 w 845"/>
                <a:gd name="T31" fmla="*/ 7 h 1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5"/>
                <a:gd name="T49" fmla="*/ 0 h 184"/>
                <a:gd name="T50" fmla="*/ 845 w 845"/>
                <a:gd name="T51" fmla="*/ 184 h 1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5" h="184">
                  <a:moveTo>
                    <a:pt x="845" y="184"/>
                  </a:moveTo>
                  <a:lnTo>
                    <a:pt x="0" y="184"/>
                  </a:lnTo>
                  <a:lnTo>
                    <a:pt x="35" y="175"/>
                  </a:lnTo>
                  <a:lnTo>
                    <a:pt x="72" y="165"/>
                  </a:lnTo>
                  <a:lnTo>
                    <a:pt x="113" y="147"/>
                  </a:lnTo>
                  <a:lnTo>
                    <a:pt x="155" y="123"/>
                  </a:lnTo>
                  <a:lnTo>
                    <a:pt x="191" y="91"/>
                  </a:lnTo>
                  <a:lnTo>
                    <a:pt x="216" y="49"/>
                  </a:lnTo>
                  <a:lnTo>
                    <a:pt x="226" y="0"/>
                  </a:lnTo>
                  <a:lnTo>
                    <a:pt x="601" y="0"/>
                  </a:lnTo>
                  <a:lnTo>
                    <a:pt x="614" y="63"/>
                  </a:lnTo>
                  <a:lnTo>
                    <a:pt x="625" y="86"/>
                  </a:lnTo>
                  <a:lnTo>
                    <a:pt x="644" y="107"/>
                  </a:lnTo>
                  <a:lnTo>
                    <a:pt x="673" y="123"/>
                  </a:lnTo>
                  <a:lnTo>
                    <a:pt x="713" y="141"/>
                  </a:lnTo>
                  <a:lnTo>
                    <a:pt x="845" y="184"/>
                  </a:lnTo>
                  <a:close/>
                </a:path>
              </a:pathLst>
            </a:custGeom>
            <a:solidFill>
              <a:srgbClr val="C0C0C0"/>
            </a:solidFill>
            <a:ln w="9525">
              <a:noFill/>
              <a:round/>
              <a:headEnd/>
              <a:tailEnd/>
            </a:ln>
          </p:spPr>
          <p:txBody>
            <a:bodyPr/>
            <a:lstStyle/>
            <a:p>
              <a:endParaRPr lang="en-US"/>
            </a:p>
          </p:txBody>
        </p:sp>
        <p:sp>
          <p:nvSpPr>
            <p:cNvPr id="86065" name="Freeform 66"/>
            <p:cNvSpPr>
              <a:spLocks/>
            </p:cNvSpPr>
            <p:nvPr/>
          </p:nvSpPr>
          <p:spPr bwMode="blackWhite">
            <a:xfrm>
              <a:off x="3012" y="1595"/>
              <a:ext cx="282" cy="62"/>
            </a:xfrm>
            <a:custGeom>
              <a:avLst/>
              <a:gdLst>
                <a:gd name="T0" fmla="*/ 31 w 845"/>
                <a:gd name="T1" fmla="*/ 7 h 184"/>
                <a:gd name="T2" fmla="*/ 0 w 845"/>
                <a:gd name="T3" fmla="*/ 7 h 184"/>
                <a:gd name="T4" fmla="*/ 1 w 845"/>
                <a:gd name="T5" fmla="*/ 7 h 184"/>
                <a:gd name="T6" fmla="*/ 3 w 845"/>
                <a:gd name="T7" fmla="*/ 6 h 184"/>
                <a:gd name="T8" fmla="*/ 4 w 845"/>
                <a:gd name="T9" fmla="*/ 6 h 184"/>
                <a:gd name="T10" fmla="*/ 6 w 845"/>
                <a:gd name="T11" fmla="*/ 5 h 184"/>
                <a:gd name="T12" fmla="*/ 7 w 845"/>
                <a:gd name="T13" fmla="*/ 3 h 184"/>
                <a:gd name="T14" fmla="*/ 8 w 845"/>
                <a:gd name="T15" fmla="*/ 2 h 184"/>
                <a:gd name="T16" fmla="*/ 8 w 845"/>
                <a:gd name="T17" fmla="*/ 0 h 184"/>
                <a:gd name="T18" fmla="*/ 22 w 845"/>
                <a:gd name="T19" fmla="*/ 0 h 184"/>
                <a:gd name="T20" fmla="*/ 23 w 845"/>
                <a:gd name="T21" fmla="*/ 2 h 184"/>
                <a:gd name="T22" fmla="*/ 23 w 845"/>
                <a:gd name="T23" fmla="*/ 3 h 184"/>
                <a:gd name="T24" fmla="*/ 24 w 845"/>
                <a:gd name="T25" fmla="*/ 4 h 184"/>
                <a:gd name="T26" fmla="*/ 25 w 845"/>
                <a:gd name="T27" fmla="*/ 5 h 184"/>
                <a:gd name="T28" fmla="*/ 26 w 845"/>
                <a:gd name="T29" fmla="*/ 5 h 184"/>
                <a:gd name="T30" fmla="*/ 31 w 845"/>
                <a:gd name="T31" fmla="*/ 7 h 184"/>
                <a:gd name="T32" fmla="*/ 31 w 845"/>
                <a:gd name="T33" fmla="*/ 7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5"/>
                <a:gd name="T52" fmla="*/ 0 h 184"/>
                <a:gd name="T53" fmla="*/ 845 w 845"/>
                <a:gd name="T54" fmla="*/ 184 h 1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5" h="184">
                  <a:moveTo>
                    <a:pt x="845" y="184"/>
                  </a:moveTo>
                  <a:lnTo>
                    <a:pt x="0" y="184"/>
                  </a:lnTo>
                  <a:lnTo>
                    <a:pt x="35" y="175"/>
                  </a:lnTo>
                  <a:lnTo>
                    <a:pt x="72" y="165"/>
                  </a:lnTo>
                  <a:lnTo>
                    <a:pt x="113" y="147"/>
                  </a:lnTo>
                  <a:lnTo>
                    <a:pt x="155" y="123"/>
                  </a:lnTo>
                  <a:lnTo>
                    <a:pt x="191" y="91"/>
                  </a:lnTo>
                  <a:lnTo>
                    <a:pt x="216" y="49"/>
                  </a:lnTo>
                  <a:lnTo>
                    <a:pt x="226" y="0"/>
                  </a:lnTo>
                  <a:lnTo>
                    <a:pt x="601" y="0"/>
                  </a:lnTo>
                  <a:lnTo>
                    <a:pt x="614" y="63"/>
                  </a:lnTo>
                  <a:lnTo>
                    <a:pt x="625" y="86"/>
                  </a:lnTo>
                  <a:lnTo>
                    <a:pt x="644" y="107"/>
                  </a:lnTo>
                  <a:lnTo>
                    <a:pt x="673" y="123"/>
                  </a:lnTo>
                  <a:lnTo>
                    <a:pt x="713" y="141"/>
                  </a:lnTo>
                  <a:lnTo>
                    <a:pt x="845" y="184"/>
                  </a:lnTo>
                </a:path>
              </a:pathLst>
            </a:custGeom>
            <a:solidFill>
              <a:srgbClr val="C0C0C0"/>
            </a:solidFill>
            <a:ln w="6350">
              <a:solidFill>
                <a:srgbClr val="000000"/>
              </a:solidFill>
              <a:prstDash val="solid"/>
              <a:round/>
              <a:headEnd/>
              <a:tailEnd/>
            </a:ln>
          </p:spPr>
          <p:txBody>
            <a:bodyPr/>
            <a:lstStyle/>
            <a:p>
              <a:endParaRPr lang="en-US"/>
            </a:p>
          </p:txBody>
        </p:sp>
        <p:sp>
          <p:nvSpPr>
            <p:cNvPr id="86066" name="Freeform 67"/>
            <p:cNvSpPr>
              <a:spLocks/>
            </p:cNvSpPr>
            <p:nvPr/>
          </p:nvSpPr>
          <p:spPr bwMode="blackWhite">
            <a:xfrm>
              <a:off x="3022" y="1527"/>
              <a:ext cx="258" cy="73"/>
            </a:xfrm>
            <a:custGeom>
              <a:avLst/>
              <a:gdLst>
                <a:gd name="T0" fmla="*/ 0 w 775"/>
                <a:gd name="T1" fmla="*/ 6 h 221"/>
                <a:gd name="T2" fmla="*/ 2 w 775"/>
                <a:gd name="T3" fmla="*/ 5 h 221"/>
                <a:gd name="T4" fmla="*/ 3 w 775"/>
                <a:gd name="T5" fmla="*/ 5 h 221"/>
                <a:gd name="T6" fmla="*/ 5 w 775"/>
                <a:gd name="T7" fmla="*/ 4 h 221"/>
                <a:gd name="T8" fmla="*/ 7 w 775"/>
                <a:gd name="T9" fmla="*/ 3 h 221"/>
                <a:gd name="T10" fmla="*/ 9 w 775"/>
                <a:gd name="T11" fmla="*/ 5 h 221"/>
                <a:gd name="T12" fmla="*/ 12 w 775"/>
                <a:gd name="T13" fmla="*/ 5 h 221"/>
                <a:gd name="T14" fmla="*/ 15 w 775"/>
                <a:gd name="T15" fmla="*/ 6 h 221"/>
                <a:gd name="T16" fmla="*/ 18 w 775"/>
                <a:gd name="T17" fmla="*/ 5 h 221"/>
                <a:gd name="T18" fmla="*/ 20 w 775"/>
                <a:gd name="T19" fmla="*/ 4 h 221"/>
                <a:gd name="T20" fmla="*/ 22 w 775"/>
                <a:gd name="T21" fmla="*/ 3 h 221"/>
                <a:gd name="T22" fmla="*/ 23 w 775"/>
                <a:gd name="T23" fmla="*/ 2 h 221"/>
                <a:gd name="T24" fmla="*/ 23 w 775"/>
                <a:gd name="T25" fmla="*/ 1 h 221"/>
                <a:gd name="T26" fmla="*/ 24 w 775"/>
                <a:gd name="T27" fmla="*/ 0 h 221"/>
                <a:gd name="T28" fmla="*/ 25 w 775"/>
                <a:gd name="T29" fmla="*/ 1 h 221"/>
                <a:gd name="T30" fmla="*/ 27 w 775"/>
                <a:gd name="T31" fmla="*/ 1 h 221"/>
                <a:gd name="T32" fmla="*/ 28 w 775"/>
                <a:gd name="T33" fmla="*/ 2 h 221"/>
                <a:gd name="T34" fmla="*/ 28 w 775"/>
                <a:gd name="T35" fmla="*/ 2 h 221"/>
                <a:gd name="T36" fmla="*/ 29 w 775"/>
                <a:gd name="T37" fmla="*/ 3 h 221"/>
                <a:gd name="T38" fmla="*/ 29 w 775"/>
                <a:gd name="T39" fmla="*/ 4 h 221"/>
                <a:gd name="T40" fmla="*/ 28 w 775"/>
                <a:gd name="T41" fmla="*/ 5 h 221"/>
                <a:gd name="T42" fmla="*/ 28 w 775"/>
                <a:gd name="T43" fmla="*/ 6 h 221"/>
                <a:gd name="T44" fmla="*/ 25 w 775"/>
                <a:gd name="T45" fmla="*/ 6 h 221"/>
                <a:gd name="T46" fmla="*/ 21 w 775"/>
                <a:gd name="T47" fmla="*/ 7 h 221"/>
                <a:gd name="T48" fmla="*/ 17 w 775"/>
                <a:gd name="T49" fmla="*/ 8 h 221"/>
                <a:gd name="T50" fmla="*/ 14 w 775"/>
                <a:gd name="T51" fmla="*/ 8 h 221"/>
                <a:gd name="T52" fmla="*/ 11 w 775"/>
                <a:gd name="T53" fmla="*/ 8 h 221"/>
                <a:gd name="T54" fmla="*/ 7 w 775"/>
                <a:gd name="T55" fmla="*/ 8 h 221"/>
                <a:gd name="T56" fmla="*/ 4 w 775"/>
                <a:gd name="T57" fmla="*/ 7 h 221"/>
                <a:gd name="T58" fmla="*/ 2 w 775"/>
                <a:gd name="T59" fmla="*/ 6 h 221"/>
                <a:gd name="T60" fmla="*/ 0 w 775"/>
                <a:gd name="T61" fmla="*/ 6 h 22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75"/>
                <a:gd name="T94" fmla="*/ 0 h 221"/>
                <a:gd name="T95" fmla="*/ 775 w 775"/>
                <a:gd name="T96" fmla="*/ 221 h 22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75" h="221">
                  <a:moveTo>
                    <a:pt x="0" y="150"/>
                  </a:moveTo>
                  <a:lnTo>
                    <a:pt x="45" y="141"/>
                  </a:lnTo>
                  <a:lnTo>
                    <a:pt x="86" y="132"/>
                  </a:lnTo>
                  <a:lnTo>
                    <a:pt x="128" y="117"/>
                  </a:lnTo>
                  <a:lnTo>
                    <a:pt x="177" y="84"/>
                  </a:lnTo>
                  <a:lnTo>
                    <a:pt x="248" y="127"/>
                  </a:lnTo>
                  <a:lnTo>
                    <a:pt x="325" y="149"/>
                  </a:lnTo>
                  <a:lnTo>
                    <a:pt x="402" y="152"/>
                  </a:lnTo>
                  <a:lnTo>
                    <a:pt x="475" y="139"/>
                  </a:lnTo>
                  <a:lnTo>
                    <a:pt x="540" y="114"/>
                  </a:lnTo>
                  <a:lnTo>
                    <a:pt x="591" y="80"/>
                  </a:lnTo>
                  <a:lnTo>
                    <a:pt x="625" y="41"/>
                  </a:lnTo>
                  <a:lnTo>
                    <a:pt x="634" y="20"/>
                  </a:lnTo>
                  <a:lnTo>
                    <a:pt x="636" y="0"/>
                  </a:lnTo>
                  <a:lnTo>
                    <a:pt x="684" y="14"/>
                  </a:lnTo>
                  <a:lnTo>
                    <a:pt x="721" y="30"/>
                  </a:lnTo>
                  <a:lnTo>
                    <a:pt x="749" y="46"/>
                  </a:lnTo>
                  <a:lnTo>
                    <a:pt x="766" y="64"/>
                  </a:lnTo>
                  <a:lnTo>
                    <a:pt x="775" y="84"/>
                  </a:lnTo>
                  <a:lnTo>
                    <a:pt x="775" y="105"/>
                  </a:lnTo>
                  <a:lnTo>
                    <a:pt x="766" y="127"/>
                  </a:lnTo>
                  <a:lnTo>
                    <a:pt x="748" y="153"/>
                  </a:lnTo>
                  <a:lnTo>
                    <a:pt x="682" y="176"/>
                  </a:lnTo>
                  <a:lnTo>
                    <a:pt x="579" y="198"/>
                  </a:lnTo>
                  <a:lnTo>
                    <a:pt x="465" y="215"/>
                  </a:lnTo>
                  <a:lnTo>
                    <a:pt x="373" y="221"/>
                  </a:lnTo>
                  <a:lnTo>
                    <a:pt x="295" y="218"/>
                  </a:lnTo>
                  <a:lnTo>
                    <a:pt x="201" y="210"/>
                  </a:lnTo>
                  <a:lnTo>
                    <a:pt x="99" y="190"/>
                  </a:lnTo>
                  <a:lnTo>
                    <a:pt x="50" y="174"/>
                  </a:lnTo>
                  <a:lnTo>
                    <a:pt x="0" y="150"/>
                  </a:lnTo>
                  <a:close/>
                </a:path>
              </a:pathLst>
            </a:custGeom>
            <a:solidFill>
              <a:srgbClr val="C0C0C0"/>
            </a:solidFill>
            <a:ln w="9525">
              <a:noFill/>
              <a:round/>
              <a:headEnd/>
              <a:tailEnd/>
            </a:ln>
          </p:spPr>
          <p:txBody>
            <a:bodyPr/>
            <a:lstStyle/>
            <a:p>
              <a:endParaRPr lang="en-US"/>
            </a:p>
          </p:txBody>
        </p:sp>
        <p:sp>
          <p:nvSpPr>
            <p:cNvPr id="86067" name="Rectangle 68"/>
            <p:cNvSpPr>
              <a:spLocks noChangeArrowheads="1"/>
            </p:cNvSpPr>
            <p:nvPr/>
          </p:nvSpPr>
          <p:spPr bwMode="blackWhite">
            <a:xfrm>
              <a:off x="3072" y="2000"/>
              <a:ext cx="124" cy="1716"/>
            </a:xfrm>
            <a:prstGeom prst="rect">
              <a:avLst/>
            </a:prstGeom>
            <a:solidFill>
              <a:srgbClr val="C0C0C0"/>
            </a:solidFill>
            <a:ln w="9525">
              <a:noFill/>
              <a:miter lim="800000"/>
              <a:headEnd/>
              <a:tailEnd/>
            </a:ln>
          </p:spPr>
          <p:txBody>
            <a:bodyPr/>
            <a:lstStyle/>
            <a:p>
              <a:endParaRPr lang="en-US"/>
            </a:p>
          </p:txBody>
        </p:sp>
        <p:sp>
          <p:nvSpPr>
            <p:cNvPr id="86068" name="Rectangle 69"/>
            <p:cNvSpPr>
              <a:spLocks noChangeArrowheads="1"/>
            </p:cNvSpPr>
            <p:nvPr/>
          </p:nvSpPr>
          <p:spPr bwMode="blackWhite">
            <a:xfrm>
              <a:off x="3080" y="2000"/>
              <a:ext cx="107" cy="1716"/>
            </a:xfrm>
            <a:prstGeom prst="rect">
              <a:avLst/>
            </a:prstGeom>
            <a:solidFill>
              <a:srgbClr val="C0C0C0"/>
            </a:solidFill>
            <a:ln w="9525">
              <a:noFill/>
              <a:miter lim="800000"/>
              <a:headEnd/>
              <a:tailEnd/>
            </a:ln>
          </p:spPr>
          <p:txBody>
            <a:bodyPr/>
            <a:lstStyle/>
            <a:p>
              <a:endParaRPr lang="en-US"/>
            </a:p>
          </p:txBody>
        </p:sp>
        <p:sp>
          <p:nvSpPr>
            <p:cNvPr id="86069" name="Rectangle 70"/>
            <p:cNvSpPr>
              <a:spLocks noChangeArrowheads="1"/>
            </p:cNvSpPr>
            <p:nvPr/>
          </p:nvSpPr>
          <p:spPr bwMode="blackWhite">
            <a:xfrm>
              <a:off x="3088" y="2000"/>
              <a:ext cx="91" cy="1716"/>
            </a:xfrm>
            <a:prstGeom prst="rect">
              <a:avLst/>
            </a:prstGeom>
            <a:solidFill>
              <a:srgbClr val="C0C0C0"/>
            </a:solidFill>
            <a:ln w="9525">
              <a:noFill/>
              <a:miter lim="800000"/>
              <a:headEnd/>
              <a:tailEnd/>
            </a:ln>
          </p:spPr>
          <p:txBody>
            <a:bodyPr/>
            <a:lstStyle/>
            <a:p>
              <a:endParaRPr lang="en-US"/>
            </a:p>
          </p:txBody>
        </p:sp>
        <p:sp>
          <p:nvSpPr>
            <p:cNvPr id="86070" name="Rectangle 71"/>
            <p:cNvSpPr>
              <a:spLocks noChangeArrowheads="1"/>
            </p:cNvSpPr>
            <p:nvPr/>
          </p:nvSpPr>
          <p:spPr bwMode="blackWhite">
            <a:xfrm>
              <a:off x="3095" y="2000"/>
              <a:ext cx="77" cy="1716"/>
            </a:xfrm>
            <a:prstGeom prst="rect">
              <a:avLst/>
            </a:prstGeom>
            <a:solidFill>
              <a:srgbClr val="C0C0C0"/>
            </a:solidFill>
            <a:ln w="9525">
              <a:noFill/>
              <a:miter lim="800000"/>
              <a:headEnd/>
              <a:tailEnd/>
            </a:ln>
          </p:spPr>
          <p:txBody>
            <a:bodyPr/>
            <a:lstStyle/>
            <a:p>
              <a:endParaRPr lang="en-US"/>
            </a:p>
          </p:txBody>
        </p:sp>
        <p:sp>
          <p:nvSpPr>
            <p:cNvPr id="86071" name="Rectangle 72"/>
            <p:cNvSpPr>
              <a:spLocks noChangeArrowheads="1"/>
            </p:cNvSpPr>
            <p:nvPr/>
          </p:nvSpPr>
          <p:spPr bwMode="blackWhite">
            <a:xfrm>
              <a:off x="3100" y="2000"/>
              <a:ext cx="66" cy="1716"/>
            </a:xfrm>
            <a:prstGeom prst="rect">
              <a:avLst/>
            </a:prstGeom>
            <a:solidFill>
              <a:srgbClr val="C0C0C0"/>
            </a:solidFill>
            <a:ln w="9525">
              <a:noFill/>
              <a:miter lim="800000"/>
              <a:headEnd/>
              <a:tailEnd/>
            </a:ln>
          </p:spPr>
          <p:txBody>
            <a:bodyPr/>
            <a:lstStyle/>
            <a:p>
              <a:endParaRPr lang="en-US"/>
            </a:p>
          </p:txBody>
        </p:sp>
        <p:sp>
          <p:nvSpPr>
            <p:cNvPr id="86072" name="Freeform 73"/>
            <p:cNvSpPr>
              <a:spLocks/>
            </p:cNvSpPr>
            <p:nvPr/>
          </p:nvSpPr>
          <p:spPr bwMode="blackWhite">
            <a:xfrm>
              <a:off x="2997" y="1614"/>
              <a:ext cx="300" cy="24"/>
            </a:xfrm>
            <a:custGeom>
              <a:avLst/>
              <a:gdLst>
                <a:gd name="T0" fmla="*/ 17 w 898"/>
                <a:gd name="T1" fmla="*/ 3 h 72"/>
                <a:gd name="T2" fmla="*/ 29 w 898"/>
                <a:gd name="T3" fmla="*/ 3 h 72"/>
                <a:gd name="T4" fmla="*/ 31 w 898"/>
                <a:gd name="T5" fmla="*/ 3 h 72"/>
                <a:gd name="T6" fmla="*/ 32 w 898"/>
                <a:gd name="T7" fmla="*/ 2 h 72"/>
                <a:gd name="T8" fmla="*/ 33 w 898"/>
                <a:gd name="T9" fmla="*/ 2 h 72"/>
                <a:gd name="T10" fmla="*/ 33 w 898"/>
                <a:gd name="T11" fmla="*/ 2 h 72"/>
                <a:gd name="T12" fmla="*/ 33 w 898"/>
                <a:gd name="T13" fmla="*/ 1 h 72"/>
                <a:gd name="T14" fmla="*/ 33 w 898"/>
                <a:gd name="T15" fmla="*/ 1 h 72"/>
                <a:gd name="T16" fmla="*/ 33 w 898"/>
                <a:gd name="T17" fmla="*/ 1 h 72"/>
                <a:gd name="T18" fmla="*/ 32 w 898"/>
                <a:gd name="T19" fmla="*/ 0 h 72"/>
                <a:gd name="T20" fmla="*/ 31 w 898"/>
                <a:gd name="T21" fmla="*/ 0 h 72"/>
                <a:gd name="T22" fmla="*/ 29 w 898"/>
                <a:gd name="T23" fmla="*/ 0 h 72"/>
                <a:gd name="T24" fmla="*/ 17 w 898"/>
                <a:gd name="T25" fmla="*/ 0 h 72"/>
                <a:gd name="T26" fmla="*/ 4 w 898"/>
                <a:gd name="T27" fmla="*/ 0 h 72"/>
                <a:gd name="T28" fmla="*/ 3 w 898"/>
                <a:gd name="T29" fmla="*/ 0 h 72"/>
                <a:gd name="T30" fmla="*/ 1 w 898"/>
                <a:gd name="T31" fmla="*/ 0 h 72"/>
                <a:gd name="T32" fmla="*/ 0 w 898"/>
                <a:gd name="T33" fmla="*/ 1 h 72"/>
                <a:gd name="T34" fmla="*/ 0 w 898"/>
                <a:gd name="T35" fmla="*/ 1 h 72"/>
                <a:gd name="T36" fmla="*/ 0 w 898"/>
                <a:gd name="T37" fmla="*/ 1 h 72"/>
                <a:gd name="T38" fmla="*/ 0 w 898"/>
                <a:gd name="T39" fmla="*/ 2 h 72"/>
                <a:gd name="T40" fmla="*/ 1 w 898"/>
                <a:gd name="T41" fmla="*/ 2 h 72"/>
                <a:gd name="T42" fmla="*/ 2 w 898"/>
                <a:gd name="T43" fmla="*/ 2 h 72"/>
                <a:gd name="T44" fmla="*/ 4 w 898"/>
                <a:gd name="T45" fmla="*/ 3 h 72"/>
                <a:gd name="T46" fmla="*/ 17 w 898"/>
                <a:gd name="T47" fmla="*/ 3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98"/>
                <a:gd name="T73" fmla="*/ 0 h 72"/>
                <a:gd name="T74" fmla="*/ 898 w 898"/>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98" h="72">
                  <a:moveTo>
                    <a:pt x="448" y="71"/>
                  </a:moveTo>
                  <a:lnTo>
                    <a:pt x="766" y="72"/>
                  </a:lnTo>
                  <a:lnTo>
                    <a:pt x="820" y="68"/>
                  </a:lnTo>
                  <a:lnTo>
                    <a:pt x="862" y="62"/>
                  </a:lnTo>
                  <a:lnTo>
                    <a:pt x="889" y="51"/>
                  </a:lnTo>
                  <a:lnTo>
                    <a:pt x="896" y="44"/>
                  </a:lnTo>
                  <a:lnTo>
                    <a:pt x="898" y="36"/>
                  </a:lnTo>
                  <a:lnTo>
                    <a:pt x="897" y="26"/>
                  </a:lnTo>
                  <a:lnTo>
                    <a:pt x="890" y="20"/>
                  </a:lnTo>
                  <a:lnTo>
                    <a:pt x="865" y="11"/>
                  </a:lnTo>
                  <a:lnTo>
                    <a:pt x="823" y="3"/>
                  </a:lnTo>
                  <a:lnTo>
                    <a:pt x="769" y="0"/>
                  </a:lnTo>
                  <a:lnTo>
                    <a:pt x="448" y="0"/>
                  </a:lnTo>
                  <a:lnTo>
                    <a:pt x="118" y="0"/>
                  </a:lnTo>
                  <a:lnTo>
                    <a:pt x="70" y="4"/>
                  </a:lnTo>
                  <a:lnTo>
                    <a:pt x="30" y="12"/>
                  </a:lnTo>
                  <a:lnTo>
                    <a:pt x="7" y="21"/>
                  </a:lnTo>
                  <a:lnTo>
                    <a:pt x="1" y="28"/>
                  </a:lnTo>
                  <a:lnTo>
                    <a:pt x="0" y="36"/>
                  </a:lnTo>
                  <a:lnTo>
                    <a:pt x="7" y="51"/>
                  </a:lnTo>
                  <a:lnTo>
                    <a:pt x="24" y="61"/>
                  </a:lnTo>
                  <a:lnTo>
                    <a:pt x="59" y="66"/>
                  </a:lnTo>
                  <a:lnTo>
                    <a:pt x="106" y="71"/>
                  </a:lnTo>
                  <a:lnTo>
                    <a:pt x="448" y="71"/>
                  </a:lnTo>
                  <a:close/>
                </a:path>
              </a:pathLst>
            </a:custGeom>
            <a:solidFill>
              <a:srgbClr val="C0C0C0"/>
            </a:solidFill>
            <a:ln w="9525">
              <a:noFill/>
              <a:round/>
              <a:headEnd/>
              <a:tailEnd/>
            </a:ln>
          </p:spPr>
          <p:txBody>
            <a:bodyPr/>
            <a:lstStyle/>
            <a:p>
              <a:endParaRPr lang="en-US"/>
            </a:p>
          </p:txBody>
        </p:sp>
        <p:sp>
          <p:nvSpPr>
            <p:cNvPr id="86073" name="Freeform 74"/>
            <p:cNvSpPr>
              <a:spLocks/>
            </p:cNvSpPr>
            <p:nvPr/>
          </p:nvSpPr>
          <p:spPr bwMode="blackWhite">
            <a:xfrm>
              <a:off x="2997" y="1614"/>
              <a:ext cx="300" cy="24"/>
            </a:xfrm>
            <a:custGeom>
              <a:avLst/>
              <a:gdLst>
                <a:gd name="T0" fmla="*/ 17 w 898"/>
                <a:gd name="T1" fmla="*/ 3 h 72"/>
                <a:gd name="T2" fmla="*/ 29 w 898"/>
                <a:gd name="T3" fmla="*/ 3 h 72"/>
                <a:gd name="T4" fmla="*/ 31 w 898"/>
                <a:gd name="T5" fmla="*/ 3 h 72"/>
                <a:gd name="T6" fmla="*/ 32 w 898"/>
                <a:gd name="T7" fmla="*/ 2 h 72"/>
                <a:gd name="T8" fmla="*/ 33 w 898"/>
                <a:gd name="T9" fmla="*/ 2 h 72"/>
                <a:gd name="T10" fmla="*/ 33 w 898"/>
                <a:gd name="T11" fmla="*/ 2 h 72"/>
                <a:gd name="T12" fmla="*/ 33 w 898"/>
                <a:gd name="T13" fmla="*/ 1 h 72"/>
                <a:gd name="T14" fmla="*/ 33 w 898"/>
                <a:gd name="T15" fmla="*/ 1 h 72"/>
                <a:gd name="T16" fmla="*/ 33 w 898"/>
                <a:gd name="T17" fmla="*/ 1 h 72"/>
                <a:gd name="T18" fmla="*/ 32 w 898"/>
                <a:gd name="T19" fmla="*/ 0 h 72"/>
                <a:gd name="T20" fmla="*/ 31 w 898"/>
                <a:gd name="T21" fmla="*/ 0 h 72"/>
                <a:gd name="T22" fmla="*/ 29 w 898"/>
                <a:gd name="T23" fmla="*/ 0 h 72"/>
                <a:gd name="T24" fmla="*/ 17 w 898"/>
                <a:gd name="T25" fmla="*/ 0 h 72"/>
                <a:gd name="T26" fmla="*/ 4 w 898"/>
                <a:gd name="T27" fmla="*/ 0 h 72"/>
                <a:gd name="T28" fmla="*/ 3 w 898"/>
                <a:gd name="T29" fmla="*/ 0 h 72"/>
                <a:gd name="T30" fmla="*/ 1 w 898"/>
                <a:gd name="T31" fmla="*/ 0 h 72"/>
                <a:gd name="T32" fmla="*/ 0 w 898"/>
                <a:gd name="T33" fmla="*/ 1 h 72"/>
                <a:gd name="T34" fmla="*/ 0 w 898"/>
                <a:gd name="T35" fmla="*/ 1 h 72"/>
                <a:gd name="T36" fmla="*/ 0 w 898"/>
                <a:gd name="T37" fmla="*/ 1 h 72"/>
                <a:gd name="T38" fmla="*/ 0 w 898"/>
                <a:gd name="T39" fmla="*/ 2 h 72"/>
                <a:gd name="T40" fmla="*/ 1 w 898"/>
                <a:gd name="T41" fmla="*/ 2 h 72"/>
                <a:gd name="T42" fmla="*/ 2 w 898"/>
                <a:gd name="T43" fmla="*/ 2 h 72"/>
                <a:gd name="T44" fmla="*/ 4 w 898"/>
                <a:gd name="T45" fmla="*/ 3 h 72"/>
                <a:gd name="T46" fmla="*/ 17 w 898"/>
                <a:gd name="T47" fmla="*/ 3 h 72"/>
                <a:gd name="T48" fmla="*/ 17 w 898"/>
                <a:gd name="T49" fmla="*/ 3 h 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98"/>
                <a:gd name="T76" fmla="*/ 0 h 72"/>
                <a:gd name="T77" fmla="*/ 898 w 898"/>
                <a:gd name="T78" fmla="*/ 72 h 7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98" h="72">
                  <a:moveTo>
                    <a:pt x="448" y="71"/>
                  </a:moveTo>
                  <a:lnTo>
                    <a:pt x="766" y="72"/>
                  </a:lnTo>
                  <a:lnTo>
                    <a:pt x="820" y="68"/>
                  </a:lnTo>
                  <a:lnTo>
                    <a:pt x="862" y="62"/>
                  </a:lnTo>
                  <a:lnTo>
                    <a:pt x="889" y="51"/>
                  </a:lnTo>
                  <a:lnTo>
                    <a:pt x="896" y="44"/>
                  </a:lnTo>
                  <a:lnTo>
                    <a:pt x="898" y="36"/>
                  </a:lnTo>
                  <a:lnTo>
                    <a:pt x="897" y="26"/>
                  </a:lnTo>
                  <a:lnTo>
                    <a:pt x="890" y="20"/>
                  </a:lnTo>
                  <a:lnTo>
                    <a:pt x="865" y="11"/>
                  </a:lnTo>
                  <a:lnTo>
                    <a:pt x="823" y="3"/>
                  </a:lnTo>
                  <a:lnTo>
                    <a:pt x="769" y="0"/>
                  </a:lnTo>
                  <a:lnTo>
                    <a:pt x="448" y="0"/>
                  </a:lnTo>
                  <a:lnTo>
                    <a:pt x="118" y="0"/>
                  </a:lnTo>
                  <a:lnTo>
                    <a:pt x="70" y="4"/>
                  </a:lnTo>
                  <a:lnTo>
                    <a:pt x="30" y="12"/>
                  </a:lnTo>
                  <a:lnTo>
                    <a:pt x="7" y="21"/>
                  </a:lnTo>
                  <a:lnTo>
                    <a:pt x="1" y="28"/>
                  </a:lnTo>
                  <a:lnTo>
                    <a:pt x="0" y="36"/>
                  </a:lnTo>
                  <a:lnTo>
                    <a:pt x="7" y="51"/>
                  </a:lnTo>
                  <a:lnTo>
                    <a:pt x="24" y="61"/>
                  </a:lnTo>
                  <a:lnTo>
                    <a:pt x="59" y="66"/>
                  </a:lnTo>
                  <a:lnTo>
                    <a:pt x="106" y="71"/>
                  </a:lnTo>
                  <a:lnTo>
                    <a:pt x="448" y="71"/>
                  </a:lnTo>
                </a:path>
              </a:pathLst>
            </a:custGeom>
            <a:solidFill>
              <a:srgbClr val="C0C0C0"/>
            </a:solidFill>
            <a:ln w="6350">
              <a:solidFill>
                <a:srgbClr val="000000"/>
              </a:solidFill>
              <a:prstDash val="solid"/>
              <a:round/>
              <a:headEnd/>
              <a:tailEnd/>
            </a:ln>
          </p:spPr>
          <p:txBody>
            <a:bodyPr/>
            <a:lstStyle/>
            <a:p>
              <a:endParaRPr lang="en-US"/>
            </a:p>
          </p:txBody>
        </p:sp>
        <p:sp>
          <p:nvSpPr>
            <p:cNvPr id="86074" name="Rectangle 75"/>
            <p:cNvSpPr>
              <a:spLocks noChangeArrowheads="1"/>
            </p:cNvSpPr>
            <p:nvPr/>
          </p:nvSpPr>
          <p:spPr bwMode="blackWhite">
            <a:xfrm>
              <a:off x="3012" y="1658"/>
              <a:ext cx="282" cy="210"/>
            </a:xfrm>
            <a:prstGeom prst="rect">
              <a:avLst/>
            </a:prstGeom>
            <a:solidFill>
              <a:srgbClr val="C0C0C0"/>
            </a:solidFill>
            <a:ln w="9525">
              <a:noFill/>
              <a:miter lim="800000"/>
              <a:headEnd/>
              <a:tailEnd/>
            </a:ln>
          </p:spPr>
          <p:txBody>
            <a:bodyPr/>
            <a:lstStyle/>
            <a:p>
              <a:endParaRPr lang="en-US"/>
            </a:p>
          </p:txBody>
        </p:sp>
        <p:sp>
          <p:nvSpPr>
            <p:cNvPr id="86075" name="Freeform 76"/>
            <p:cNvSpPr>
              <a:spLocks/>
            </p:cNvSpPr>
            <p:nvPr/>
          </p:nvSpPr>
          <p:spPr bwMode="blackWhite">
            <a:xfrm>
              <a:off x="3012" y="1658"/>
              <a:ext cx="282" cy="210"/>
            </a:xfrm>
            <a:custGeom>
              <a:avLst/>
              <a:gdLst>
                <a:gd name="T0" fmla="*/ 31 w 845"/>
                <a:gd name="T1" fmla="*/ 23 h 630"/>
                <a:gd name="T2" fmla="*/ 31 w 845"/>
                <a:gd name="T3" fmla="*/ 0 h 630"/>
                <a:gd name="T4" fmla="*/ 0 w 845"/>
                <a:gd name="T5" fmla="*/ 0 h 630"/>
                <a:gd name="T6" fmla="*/ 0 w 845"/>
                <a:gd name="T7" fmla="*/ 23 h 630"/>
                <a:gd name="T8" fmla="*/ 31 w 845"/>
                <a:gd name="T9" fmla="*/ 23 h 630"/>
                <a:gd name="T10" fmla="*/ 31 w 845"/>
                <a:gd name="T11" fmla="*/ 23 h 630"/>
                <a:gd name="T12" fmla="*/ 0 60000 65536"/>
                <a:gd name="T13" fmla="*/ 0 60000 65536"/>
                <a:gd name="T14" fmla="*/ 0 60000 65536"/>
                <a:gd name="T15" fmla="*/ 0 60000 65536"/>
                <a:gd name="T16" fmla="*/ 0 60000 65536"/>
                <a:gd name="T17" fmla="*/ 0 60000 65536"/>
                <a:gd name="T18" fmla="*/ 0 w 845"/>
                <a:gd name="T19" fmla="*/ 0 h 630"/>
                <a:gd name="T20" fmla="*/ 845 w 845"/>
                <a:gd name="T21" fmla="*/ 630 h 630"/>
              </a:gdLst>
              <a:ahLst/>
              <a:cxnLst>
                <a:cxn ang="T12">
                  <a:pos x="T0" y="T1"/>
                </a:cxn>
                <a:cxn ang="T13">
                  <a:pos x="T2" y="T3"/>
                </a:cxn>
                <a:cxn ang="T14">
                  <a:pos x="T4" y="T5"/>
                </a:cxn>
                <a:cxn ang="T15">
                  <a:pos x="T6" y="T7"/>
                </a:cxn>
                <a:cxn ang="T16">
                  <a:pos x="T8" y="T9"/>
                </a:cxn>
                <a:cxn ang="T17">
                  <a:pos x="T10" y="T11"/>
                </a:cxn>
              </a:cxnLst>
              <a:rect l="T18" t="T19" r="T20" b="T21"/>
              <a:pathLst>
                <a:path w="845" h="630">
                  <a:moveTo>
                    <a:pt x="845" y="630"/>
                  </a:moveTo>
                  <a:lnTo>
                    <a:pt x="845" y="0"/>
                  </a:lnTo>
                  <a:lnTo>
                    <a:pt x="0" y="0"/>
                  </a:lnTo>
                  <a:lnTo>
                    <a:pt x="0" y="630"/>
                  </a:lnTo>
                  <a:lnTo>
                    <a:pt x="845" y="630"/>
                  </a:lnTo>
                </a:path>
              </a:pathLst>
            </a:custGeom>
            <a:solidFill>
              <a:srgbClr val="C0C0C0"/>
            </a:solidFill>
            <a:ln w="6350">
              <a:solidFill>
                <a:srgbClr val="000000"/>
              </a:solidFill>
              <a:prstDash val="solid"/>
              <a:round/>
              <a:headEnd/>
              <a:tailEnd/>
            </a:ln>
          </p:spPr>
          <p:txBody>
            <a:bodyPr/>
            <a:lstStyle/>
            <a:p>
              <a:endParaRPr lang="en-US"/>
            </a:p>
          </p:txBody>
        </p:sp>
        <p:sp>
          <p:nvSpPr>
            <p:cNvPr id="86076" name="Freeform 77"/>
            <p:cNvSpPr>
              <a:spLocks/>
            </p:cNvSpPr>
            <p:nvPr/>
          </p:nvSpPr>
          <p:spPr bwMode="blackWhite">
            <a:xfrm>
              <a:off x="2496" y="3911"/>
              <a:ext cx="1276" cy="129"/>
            </a:xfrm>
            <a:custGeom>
              <a:avLst/>
              <a:gdLst>
                <a:gd name="T0" fmla="*/ 142 w 3829"/>
                <a:gd name="T1" fmla="*/ 0 h 386"/>
                <a:gd name="T2" fmla="*/ 142 w 3829"/>
                <a:gd name="T3" fmla="*/ 0 h 386"/>
                <a:gd name="T4" fmla="*/ 141 w 3829"/>
                <a:gd name="T5" fmla="*/ 1 h 386"/>
                <a:gd name="T6" fmla="*/ 140 w 3829"/>
                <a:gd name="T7" fmla="*/ 1 h 386"/>
                <a:gd name="T8" fmla="*/ 138 w 3829"/>
                <a:gd name="T9" fmla="*/ 2 h 386"/>
                <a:gd name="T10" fmla="*/ 136 w 3829"/>
                <a:gd name="T11" fmla="*/ 3 h 386"/>
                <a:gd name="T12" fmla="*/ 133 w 3829"/>
                <a:gd name="T13" fmla="*/ 3 h 386"/>
                <a:gd name="T14" fmla="*/ 129 w 3829"/>
                <a:gd name="T15" fmla="*/ 4 h 386"/>
                <a:gd name="T16" fmla="*/ 121 w 3829"/>
                <a:gd name="T17" fmla="*/ 5 h 386"/>
                <a:gd name="T18" fmla="*/ 110 w 3829"/>
                <a:gd name="T19" fmla="*/ 6 h 386"/>
                <a:gd name="T20" fmla="*/ 98 w 3829"/>
                <a:gd name="T21" fmla="*/ 7 h 386"/>
                <a:gd name="T22" fmla="*/ 85 w 3829"/>
                <a:gd name="T23" fmla="*/ 8 h 386"/>
                <a:gd name="T24" fmla="*/ 71 w 3829"/>
                <a:gd name="T25" fmla="*/ 8 h 386"/>
                <a:gd name="T26" fmla="*/ 57 w 3829"/>
                <a:gd name="T27" fmla="*/ 8 h 386"/>
                <a:gd name="T28" fmla="*/ 43 w 3829"/>
                <a:gd name="T29" fmla="*/ 7 h 386"/>
                <a:gd name="T30" fmla="*/ 31 w 3829"/>
                <a:gd name="T31" fmla="*/ 6 h 386"/>
                <a:gd name="T32" fmla="*/ 21 w 3829"/>
                <a:gd name="T33" fmla="*/ 5 h 386"/>
                <a:gd name="T34" fmla="*/ 12 w 3829"/>
                <a:gd name="T35" fmla="*/ 4 h 386"/>
                <a:gd name="T36" fmla="*/ 9 w 3829"/>
                <a:gd name="T37" fmla="*/ 3 h 386"/>
                <a:gd name="T38" fmla="*/ 6 w 3829"/>
                <a:gd name="T39" fmla="*/ 3 h 386"/>
                <a:gd name="T40" fmla="*/ 3 w 3829"/>
                <a:gd name="T41" fmla="*/ 2 h 386"/>
                <a:gd name="T42" fmla="*/ 1 w 3829"/>
                <a:gd name="T43" fmla="*/ 1 h 386"/>
                <a:gd name="T44" fmla="*/ 0 w 3829"/>
                <a:gd name="T45" fmla="*/ 1 h 386"/>
                <a:gd name="T46" fmla="*/ 0 w 3829"/>
                <a:gd name="T47" fmla="*/ 0 h 386"/>
                <a:gd name="T48" fmla="*/ 0 w 3829"/>
                <a:gd name="T49" fmla="*/ 0 h 386"/>
                <a:gd name="T50" fmla="*/ 0 w 3829"/>
                <a:gd name="T51" fmla="*/ 6 h 386"/>
                <a:gd name="T52" fmla="*/ 0 w 3829"/>
                <a:gd name="T53" fmla="*/ 7 h 386"/>
                <a:gd name="T54" fmla="*/ 0 w 3829"/>
                <a:gd name="T55" fmla="*/ 7 h 386"/>
                <a:gd name="T56" fmla="*/ 2 w 3829"/>
                <a:gd name="T57" fmla="*/ 8 h 386"/>
                <a:gd name="T58" fmla="*/ 3 w 3829"/>
                <a:gd name="T59" fmla="*/ 9 h 386"/>
                <a:gd name="T60" fmla="*/ 6 w 3829"/>
                <a:gd name="T61" fmla="*/ 9 h 386"/>
                <a:gd name="T62" fmla="*/ 9 w 3829"/>
                <a:gd name="T63" fmla="*/ 10 h 386"/>
                <a:gd name="T64" fmla="*/ 12 w 3829"/>
                <a:gd name="T65" fmla="*/ 11 h 386"/>
                <a:gd name="T66" fmla="*/ 21 w 3829"/>
                <a:gd name="T67" fmla="*/ 12 h 386"/>
                <a:gd name="T68" fmla="*/ 31 w 3829"/>
                <a:gd name="T69" fmla="*/ 13 h 386"/>
                <a:gd name="T70" fmla="*/ 43 w 3829"/>
                <a:gd name="T71" fmla="*/ 14 h 386"/>
                <a:gd name="T72" fmla="*/ 57 w 3829"/>
                <a:gd name="T73" fmla="*/ 14 h 386"/>
                <a:gd name="T74" fmla="*/ 71 w 3829"/>
                <a:gd name="T75" fmla="*/ 14 h 386"/>
                <a:gd name="T76" fmla="*/ 85 w 3829"/>
                <a:gd name="T77" fmla="*/ 14 h 386"/>
                <a:gd name="T78" fmla="*/ 99 w 3829"/>
                <a:gd name="T79" fmla="*/ 14 h 386"/>
                <a:gd name="T80" fmla="*/ 111 w 3829"/>
                <a:gd name="T81" fmla="*/ 13 h 386"/>
                <a:gd name="T82" fmla="*/ 121 w 3829"/>
                <a:gd name="T83" fmla="*/ 12 h 386"/>
                <a:gd name="T84" fmla="*/ 130 w 3829"/>
                <a:gd name="T85" fmla="*/ 11 h 386"/>
                <a:gd name="T86" fmla="*/ 133 w 3829"/>
                <a:gd name="T87" fmla="*/ 10 h 386"/>
                <a:gd name="T88" fmla="*/ 136 w 3829"/>
                <a:gd name="T89" fmla="*/ 9 h 386"/>
                <a:gd name="T90" fmla="*/ 139 w 3829"/>
                <a:gd name="T91" fmla="*/ 9 h 386"/>
                <a:gd name="T92" fmla="*/ 140 w 3829"/>
                <a:gd name="T93" fmla="*/ 8 h 386"/>
                <a:gd name="T94" fmla="*/ 141 w 3829"/>
                <a:gd name="T95" fmla="*/ 7 h 386"/>
                <a:gd name="T96" fmla="*/ 142 w 3829"/>
                <a:gd name="T97" fmla="*/ 7 h 386"/>
                <a:gd name="T98" fmla="*/ 142 w 3829"/>
                <a:gd name="T99" fmla="*/ 6 h 386"/>
                <a:gd name="T100" fmla="*/ 142 w 3829"/>
                <a:gd name="T101" fmla="*/ 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829"/>
                <a:gd name="T154" fmla="*/ 0 h 386"/>
                <a:gd name="T155" fmla="*/ 3829 w 3829"/>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829" h="386">
                  <a:moveTo>
                    <a:pt x="3823" y="0"/>
                  </a:moveTo>
                  <a:lnTo>
                    <a:pt x="3822" y="10"/>
                  </a:lnTo>
                  <a:lnTo>
                    <a:pt x="3814" y="20"/>
                  </a:lnTo>
                  <a:lnTo>
                    <a:pt x="3785" y="39"/>
                  </a:lnTo>
                  <a:lnTo>
                    <a:pt x="3738" y="58"/>
                  </a:lnTo>
                  <a:lnTo>
                    <a:pt x="3673" y="76"/>
                  </a:lnTo>
                  <a:lnTo>
                    <a:pt x="3593" y="94"/>
                  </a:lnTo>
                  <a:lnTo>
                    <a:pt x="3497" y="113"/>
                  </a:lnTo>
                  <a:lnTo>
                    <a:pt x="3264" y="146"/>
                  </a:lnTo>
                  <a:lnTo>
                    <a:pt x="2981" y="173"/>
                  </a:lnTo>
                  <a:lnTo>
                    <a:pt x="2657" y="195"/>
                  </a:lnTo>
                  <a:lnTo>
                    <a:pt x="2297" y="209"/>
                  </a:lnTo>
                  <a:lnTo>
                    <a:pt x="1911" y="214"/>
                  </a:lnTo>
                  <a:lnTo>
                    <a:pt x="1527" y="209"/>
                  </a:lnTo>
                  <a:lnTo>
                    <a:pt x="1168" y="195"/>
                  </a:lnTo>
                  <a:lnTo>
                    <a:pt x="842" y="173"/>
                  </a:lnTo>
                  <a:lnTo>
                    <a:pt x="561" y="146"/>
                  </a:lnTo>
                  <a:lnTo>
                    <a:pt x="327" y="113"/>
                  </a:lnTo>
                  <a:lnTo>
                    <a:pt x="231" y="94"/>
                  </a:lnTo>
                  <a:lnTo>
                    <a:pt x="151" y="76"/>
                  </a:lnTo>
                  <a:lnTo>
                    <a:pt x="86" y="58"/>
                  </a:lnTo>
                  <a:lnTo>
                    <a:pt x="39" y="39"/>
                  </a:lnTo>
                  <a:lnTo>
                    <a:pt x="9" y="20"/>
                  </a:lnTo>
                  <a:lnTo>
                    <a:pt x="2" y="10"/>
                  </a:lnTo>
                  <a:lnTo>
                    <a:pt x="0" y="0"/>
                  </a:lnTo>
                  <a:lnTo>
                    <a:pt x="3" y="174"/>
                  </a:lnTo>
                  <a:lnTo>
                    <a:pt x="5" y="183"/>
                  </a:lnTo>
                  <a:lnTo>
                    <a:pt x="13" y="193"/>
                  </a:lnTo>
                  <a:lnTo>
                    <a:pt x="43" y="212"/>
                  </a:lnTo>
                  <a:lnTo>
                    <a:pt x="90" y="231"/>
                  </a:lnTo>
                  <a:lnTo>
                    <a:pt x="155" y="249"/>
                  </a:lnTo>
                  <a:lnTo>
                    <a:pt x="234" y="267"/>
                  </a:lnTo>
                  <a:lnTo>
                    <a:pt x="331" y="286"/>
                  </a:lnTo>
                  <a:lnTo>
                    <a:pt x="564" y="319"/>
                  </a:lnTo>
                  <a:lnTo>
                    <a:pt x="847" y="345"/>
                  </a:lnTo>
                  <a:lnTo>
                    <a:pt x="1173" y="368"/>
                  </a:lnTo>
                  <a:lnTo>
                    <a:pt x="1533" y="383"/>
                  </a:lnTo>
                  <a:lnTo>
                    <a:pt x="1918" y="386"/>
                  </a:lnTo>
                  <a:lnTo>
                    <a:pt x="2303" y="383"/>
                  </a:lnTo>
                  <a:lnTo>
                    <a:pt x="2662" y="368"/>
                  </a:lnTo>
                  <a:lnTo>
                    <a:pt x="2987" y="345"/>
                  </a:lnTo>
                  <a:lnTo>
                    <a:pt x="3270" y="319"/>
                  </a:lnTo>
                  <a:lnTo>
                    <a:pt x="3504" y="286"/>
                  </a:lnTo>
                  <a:lnTo>
                    <a:pt x="3600" y="267"/>
                  </a:lnTo>
                  <a:lnTo>
                    <a:pt x="3679" y="249"/>
                  </a:lnTo>
                  <a:lnTo>
                    <a:pt x="3744" y="231"/>
                  </a:lnTo>
                  <a:lnTo>
                    <a:pt x="3791" y="212"/>
                  </a:lnTo>
                  <a:lnTo>
                    <a:pt x="3820" y="193"/>
                  </a:lnTo>
                  <a:lnTo>
                    <a:pt x="3827" y="183"/>
                  </a:lnTo>
                  <a:lnTo>
                    <a:pt x="3829" y="174"/>
                  </a:lnTo>
                  <a:lnTo>
                    <a:pt x="3823" y="0"/>
                  </a:lnTo>
                  <a:close/>
                </a:path>
              </a:pathLst>
            </a:custGeom>
            <a:solidFill>
              <a:srgbClr val="C0C0C0"/>
            </a:solidFill>
            <a:ln w="9525">
              <a:noFill/>
              <a:round/>
              <a:headEnd/>
              <a:tailEnd/>
            </a:ln>
          </p:spPr>
          <p:txBody>
            <a:bodyPr/>
            <a:lstStyle/>
            <a:p>
              <a:endParaRPr lang="en-US"/>
            </a:p>
          </p:txBody>
        </p:sp>
        <p:sp>
          <p:nvSpPr>
            <p:cNvPr id="86077" name="Freeform 78"/>
            <p:cNvSpPr>
              <a:spLocks/>
            </p:cNvSpPr>
            <p:nvPr/>
          </p:nvSpPr>
          <p:spPr bwMode="blackWhite">
            <a:xfrm>
              <a:off x="2496" y="3911"/>
              <a:ext cx="1276" cy="129"/>
            </a:xfrm>
            <a:custGeom>
              <a:avLst/>
              <a:gdLst>
                <a:gd name="T0" fmla="*/ 142 w 3829"/>
                <a:gd name="T1" fmla="*/ 0 h 386"/>
                <a:gd name="T2" fmla="*/ 142 w 3829"/>
                <a:gd name="T3" fmla="*/ 0 h 386"/>
                <a:gd name="T4" fmla="*/ 141 w 3829"/>
                <a:gd name="T5" fmla="*/ 1 h 386"/>
                <a:gd name="T6" fmla="*/ 140 w 3829"/>
                <a:gd name="T7" fmla="*/ 1 h 386"/>
                <a:gd name="T8" fmla="*/ 138 w 3829"/>
                <a:gd name="T9" fmla="*/ 2 h 386"/>
                <a:gd name="T10" fmla="*/ 136 w 3829"/>
                <a:gd name="T11" fmla="*/ 3 h 386"/>
                <a:gd name="T12" fmla="*/ 133 w 3829"/>
                <a:gd name="T13" fmla="*/ 3 h 386"/>
                <a:gd name="T14" fmla="*/ 129 w 3829"/>
                <a:gd name="T15" fmla="*/ 4 h 386"/>
                <a:gd name="T16" fmla="*/ 121 w 3829"/>
                <a:gd name="T17" fmla="*/ 5 h 386"/>
                <a:gd name="T18" fmla="*/ 110 w 3829"/>
                <a:gd name="T19" fmla="*/ 6 h 386"/>
                <a:gd name="T20" fmla="*/ 98 w 3829"/>
                <a:gd name="T21" fmla="*/ 7 h 386"/>
                <a:gd name="T22" fmla="*/ 85 w 3829"/>
                <a:gd name="T23" fmla="*/ 8 h 386"/>
                <a:gd name="T24" fmla="*/ 71 w 3829"/>
                <a:gd name="T25" fmla="*/ 8 h 386"/>
                <a:gd name="T26" fmla="*/ 57 w 3829"/>
                <a:gd name="T27" fmla="*/ 8 h 386"/>
                <a:gd name="T28" fmla="*/ 43 w 3829"/>
                <a:gd name="T29" fmla="*/ 7 h 386"/>
                <a:gd name="T30" fmla="*/ 31 w 3829"/>
                <a:gd name="T31" fmla="*/ 6 h 386"/>
                <a:gd name="T32" fmla="*/ 21 w 3829"/>
                <a:gd name="T33" fmla="*/ 5 h 386"/>
                <a:gd name="T34" fmla="*/ 12 w 3829"/>
                <a:gd name="T35" fmla="*/ 4 h 386"/>
                <a:gd name="T36" fmla="*/ 9 w 3829"/>
                <a:gd name="T37" fmla="*/ 3 h 386"/>
                <a:gd name="T38" fmla="*/ 6 w 3829"/>
                <a:gd name="T39" fmla="*/ 3 h 386"/>
                <a:gd name="T40" fmla="*/ 3 w 3829"/>
                <a:gd name="T41" fmla="*/ 2 h 386"/>
                <a:gd name="T42" fmla="*/ 1 w 3829"/>
                <a:gd name="T43" fmla="*/ 1 h 386"/>
                <a:gd name="T44" fmla="*/ 0 w 3829"/>
                <a:gd name="T45" fmla="*/ 1 h 386"/>
                <a:gd name="T46" fmla="*/ 0 w 3829"/>
                <a:gd name="T47" fmla="*/ 0 h 386"/>
                <a:gd name="T48" fmla="*/ 0 w 3829"/>
                <a:gd name="T49" fmla="*/ 0 h 386"/>
                <a:gd name="T50" fmla="*/ 0 w 3829"/>
                <a:gd name="T51" fmla="*/ 6 h 386"/>
                <a:gd name="T52" fmla="*/ 0 w 3829"/>
                <a:gd name="T53" fmla="*/ 7 h 386"/>
                <a:gd name="T54" fmla="*/ 0 w 3829"/>
                <a:gd name="T55" fmla="*/ 7 h 386"/>
                <a:gd name="T56" fmla="*/ 2 w 3829"/>
                <a:gd name="T57" fmla="*/ 8 h 386"/>
                <a:gd name="T58" fmla="*/ 3 w 3829"/>
                <a:gd name="T59" fmla="*/ 9 h 386"/>
                <a:gd name="T60" fmla="*/ 6 w 3829"/>
                <a:gd name="T61" fmla="*/ 9 h 386"/>
                <a:gd name="T62" fmla="*/ 9 w 3829"/>
                <a:gd name="T63" fmla="*/ 10 h 386"/>
                <a:gd name="T64" fmla="*/ 12 w 3829"/>
                <a:gd name="T65" fmla="*/ 11 h 386"/>
                <a:gd name="T66" fmla="*/ 21 w 3829"/>
                <a:gd name="T67" fmla="*/ 12 h 386"/>
                <a:gd name="T68" fmla="*/ 31 w 3829"/>
                <a:gd name="T69" fmla="*/ 13 h 386"/>
                <a:gd name="T70" fmla="*/ 43 w 3829"/>
                <a:gd name="T71" fmla="*/ 14 h 386"/>
                <a:gd name="T72" fmla="*/ 57 w 3829"/>
                <a:gd name="T73" fmla="*/ 14 h 386"/>
                <a:gd name="T74" fmla="*/ 71 w 3829"/>
                <a:gd name="T75" fmla="*/ 14 h 386"/>
                <a:gd name="T76" fmla="*/ 85 w 3829"/>
                <a:gd name="T77" fmla="*/ 14 h 386"/>
                <a:gd name="T78" fmla="*/ 99 w 3829"/>
                <a:gd name="T79" fmla="*/ 14 h 386"/>
                <a:gd name="T80" fmla="*/ 111 w 3829"/>
                <a:gd name="T81" fmla="*/ 13 h 386"/>
                <a:gd name="T82" fmla="*/ 121 w 3829"/>
                <a:gd name="T83" fmla="*/ 12 h 386"/>
                <a:gd name="T84" fmla="*/ 130 w 3829"/>
                <a:gd name="T85" fmla="*/ 11 h 386"/>
                <a:gd name="T86" fmla="*/ 133 w 3829"/>
                <a:gd name="T87" fmla="*/ 10 h 386"/>
                <a:gd name="T88" fmla="*/ 136 w 3829"/>
                <a:gd name="T89" fmla="*/ 9 h 386"/>
                <a:gd name="T90" fmla="*/ 139 w 3829"/>
                <a:gd name="T91" fmla="*/ 9 h 386"/>
                <a:gd name="T92" fmla="*/ 140 w 3829"/>
                <a:gd name="T93" fmla="*/ 8 h 386"/>
                <a:gd name="T94" fmla="*/ 141 w 3829"/>
                <a:gd name="T95" fmla="*/ 7 h 386"/>
                <a:gd name="T96" fmla="*/ 142 w 3829"/>
                <a:gd name="T97" fmla="*/ 7 h 386"/>
                <a:gd name="T98" fmla="*/ 142 w 3829"/>
                <a:gd name="T99" fmla="*/ 6 h 386"/>
                <a:gd name="T100" fmla="*/ 142 w 3829"/>
                <a:gd name="T101" fmla="*/ 0 h 386"/>
                <a:gd name="T102" fmla="*/ 142 w 3829"/>
                <a:gd name="T103" fmla="*/ 0 h 38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29"/>
                <a:gd name="T157" fmla="*/ 0 h 386"/>
                <a:gd name="T158" fmla="*/ 3829 w 3829"/>
                <a:gd name="T159" fmla="*/ 386 h 38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29" h="386">
                  <a:moveTo>
                    <a:pt x="3823" y="0"/>
                  </a:moveTo>
                  <a:lnTo>
                    <a:pt x="3822" y="10"/>
                  </a:lnTo>
                  <a:lnTo>
                    <a:pt x="3814" y="20"/>
                  </a:lnTo>
                  <a:lnTo>
                    <a:pt x="3785" y="39"/>
                  </a:lnTo>
                  <a:lnTo>
                    <a:pt x="3738" y="58"/>
                  </a:lnTo>
                  <a:lnTo>
                    <a:pt x="3673" y="76"/>
                  </a:lnTo>
                  <a:lnTo>
                    <a:pt x="3593" y="94"/>
                  </a:lnTo>
                  <a:lnTo>
                    <a:pt x="3497" y="113"/>
                  </a:lnTo>
                  <a:lnTo>
                    <a:pt x="3264" y="146"/>
                  </a:lnTo>
                  <a:lnTo>
                    <a:pt x="2981" y="173"/>
                  </a:lnTo>
                  <a:lnTo>
                    <a:pt x="2657" y="195"/>
                  </a:lnTo>
                  <a:lnTo>
                    <a:pt x="2297" y="209"/>
                  </a:lnTo>
                  <a:lnTo>
                    <a:pt x="1911" y="214"/>
                  </a:lnTo>
                  <a:lnTo>
                    <a:pt x="1527" y="209"/>
                  </a:lnTo>
                  <a:lnTo>
                    <a:pt x="1168" y="195"/>
                  </a:lnTo>
                  <a:lnTo>
                    <a:pt x="842" y="173"/>
                  </a:lnTo>
                  <a:lnTo>
                    <a:pt x="561" y="146"/>
                  </a:lnTo>
                  <a:lnTo>
                    <a:pt x="327" y="113"/>
                  </a:lnTo>
                  <a:lnTo>
                    <a:pt x="231" y="94"/>
                  </a:lnTo>
                  <a:lnTo>
                    <a:pt x="151" y="76"/>
                  </a:lnTo>
                  <a:lnTo>
                    <a:pt x="86" y="58"/>
                  </a:lnTo>
                  <a:lnTo>
                    <a:pt x="39" y="39"/>
                  </a:lnTo>
                  <a:lnTo>
                    <a:pt x="9" y="20"/>
                  </a:lnTo>
                  <a:lnTo>
                    <a:pt x="2" y="10"/>
                  </a:lnTo>
                  <a:lnTo>
                    <a:pt x="0" y="0"/>
                  </a:lnTo>
                  <a:lnTo>
                    <a:pt x="3" y="174"/>
                  </a:lnTo>
                  <a:lnTo>
                    <a:pt x="5" y="183"/>
                  </a:lnTo>
                  <a:lnTo>
                    <a:pt x="13" y="193"/>
                  </a:lnTo>
                  <a:lnTo>
                    <a:pt x="43" y="212"/>
                  </a:lnTo>
                  <a:lnTo>
                    <a:pt x="90" y="231"/>
                  </a:lnTo>
                  <a:lnTo>
                    <a:pt x="155" y="249"/>
                  </a:lnTo>
                  <a:lnTo>
                    <a:pt x="234" y="267"/>
                  </a:lnTo>
                  <a:lnTo>
                    <a:pt x="331" y="286"/>
                  </a:lnTo>
                  <a:lnTo>
                    <a:pt x="564" y="319"/>
                  </a:lnTo>
                  <a:lnTo>
                    <a:pt x="847" y="345"/>
                  </a:lnTo>
                  <a:lnTo>
                    <a:pt x="1173" y="368"/>
                  </a:lnTo>
                  <a:lnTo>
                    <a:pt x="1533" y="383"/>
                  </a:lnTo>
                  <a:lnTo>
                    <a:pt x="1918" y="386"/>
                  </a:lnTo>
                  <a:lnTo>
                    <a:pt x="2303" y="383"/>
                  </a:lnTo>
                  <a:lnTo>
                    <a:pt x="2662" y="368"/>
                  </a:lnTo>
                  <a:lnTo>
                    <a:pt x="2987" y="345"/>
                  </a:lnTo>
                  <a:lnTo>
                    <a:pt x="3270" y="319"/>
                  </a:lnTo>
                  <a:lnTo>
                    <a:pt x="3504" y="286"/>
                  </a:lnTo>
                  <a:lnTo>
                    <a:pt x="3600" y="267"/>
                  </a:lnTo>
                  <a:lnTo>
                    <a:pt x="3679" y="249"/>
                  </a:lnTo>
                  <a:lnTo>
                    <a:pt x="3744" y="231"/>
                  </a:lnTo>
                  <a:lnTo>
                    <a:pt x="3791" y="212"/>
                  </a:lnTo>
                  <a:lnTo>
                    <a:pt x="3820" y="193"/>
                  </a:lnTo>
                  <a:lnTo>
                    <a:pt x="3827" y="183"/>
                  </a:lnTo>
                  <a:lnTo>
                    <a:pt x="3829" y="174"/>
                  </a:lnTo>
                  <a:lnTo>
                    <a:pt x="3823" y="0"/>
                  </a:lnTo>
                </a:path>
              </a:pathLst>
            </a:custGeom>
            <a:solidFill>
              <a:srgbClr val="C0C0C0"/>
            </a:solidFill>
            <a:ln w="6350">
              <a:solidFill>
                <a:srgbClr val="000000"/>
              </a:solidFill>
              <a:prstDash val="solid"/>
              <a:round/>
              <a:headEnd/>
              <a:tailEnd/>
            </a:ln>
          </p:spPr>
          <p:txBody>
            <a:bodyPr/>
            <a:lstStyle/>
            <a:p>
              <a:endParaRPr lang="en-US"/>
            </a:p>
          </p:txBody>
        </p:sp>
        <p:sp>
          <p:nvSpPr>
            <p:cNvPr id="86078" name="Freeform 79"/>
            <p:cNvSpPr>
              <a:spLocks/>
            </p:cNvSpPr>
            <p:nvPr/>
          </p:nvSpPr>
          <p:spPr bwMode="blackWhite">
            <a:xfrm>
              <a:off x="2589" y="3869"/>
              <a:ext cx="1110" cy="85"/>
            </a:xfrm>
            <a:custGeom>
              <a:avLst/>
              <a:gdLst>
                <a:gd name="T0" fmla="*/ 123 w 3329"/>
                <a:gd name="T1" fmla="*/ 0 h 256"/>
                <a:gd name="T2" fmla="*/ 123 w 3329"/>
                <a:gd name="T3" fmla="*/ 0 h 256"/>
                <a:gd name="T4" fmla="*/ 123 w 3329"/>
                <a:gd name="T5" fmla="*/ 1 h 256"/>
                <a:gd name="T6" fmla="*/ 122 w 3329"/>
                <a:gd name="T7" fmla="*/ 1 h 256"/>
                <a:gd name="T8" fmla="*/ 120 w 3329"/>
                <a:gd name="T9" fmla="*/ 2 h 256"/>
                <a:gd name="T10" fmla="*/ 118 w 3329"/>
                <a:gd name="T11" fmla="*/ 2 h 256"/>
                <a:gd name="T12" fmla="*/ 116 w 3329"/>
                <a:gd name="T13" fmla="*/ 3 h 256"/>
                <a:gd name="T14" fmla="*/ 113 w 3329"/>
                <a:gd name="T15" fmla="*/ 3 h 256"/>
                <a:gd name="T16" fmla="*/ 105 w 3329"/>
                <a:gd name="T17" fmla="*/ 4 h 256"/>
                <a:gd name="T18" fmla="*/ 96 w 3329"/>
                <a:gd name="T19" fmla="*/ 5 h 256"/>
                <a:gd name="T20" fmla="*/ 86 w 3329"/>
                <a:gd name="T21" fmla="*/ 5 h 256"/>
                <a:gd name="T22" fmla="*/ 74 w 3329"/>
                <a:gd name="T23" fmla="*/ 6 h 256"/>
                <a:gd name="T24" fmla="*/ 62 w 3329"/>
                <a:gd name="T25" fmla="*/ 6 h 256"/>
                <a:gd name="T26" fmla="*/ 49 w 3329"/>
                <a:gd name="T27" fmla="*/ 6 h 256"/>
                <a:gd name="T28" fmla="*/ 38 w 3329"/>
                <a:gd name="T29" fmla="*/ 5 h 256"/>
                <a:gd name="T30" fmla="*/ 27 w 3329"/>
                <a:gd name="T31" fmla="*/ 5 h 256"/>
                <a:gd name="T32" fmla="*/ 18 w 3329"/>
                <a:gd name="T33" fmla="*/ 4 h 256"/>
                <a:gd name="T34" fmla="*/ 10 w 3329"/>
                <a:gd name="T35" fmla="*/ 3 h 256"/>
                <a:gd name="T36" fmla="*/ 5 w 3329"/>
                <a:gd name="T37" fmla="*/ 2 h 256"/>
                <a:gd name="T38" fmla="*/ 3 w 3329"/>
                <a:gd name="T39" fmla="*/ 2 h 256"/>
                <a:gd name="T40" fmla="*/ 1 w 3329"/>
                <a:gd name="T41" fmla="*/ 1 h 256"/>
                <a:gd name="T42" fmla="*/ 0 w 3329"/>
                <a:gd name="T43" fmla="*/ 1 h 256"/>
                <a:gd name="T44" fmla="*/ 0 w 3329"/>
                <a:gd name="T45" fmla="*/ 0 h 256"/>
                <a:gd name="T46" fmla="*/ 0 w 3329"/>
                <a:gd name="T47" fmla="*/ 3 h 256"/>
                <a:gd name="T48" fmla="*/ 0 w 3329"/>
                <a:gd name="T49" fmla="*/ 4 h 256"/>
                <a:gd name="T50" fmla="*/ 1 w 3329"/>
                <a:gd name="T51" fmla="*/ 5 h 256"/>
                <a:gd name="T52" fmla="*/ 3 w 3329"/>
                <a:gd name="T53" fmla="*/ 5 h 256"/>
                <a:gd name="T54" fmla="*/ 5 w 3329"/>
                <a:gd name="T55" fmla="*/ 6 h 256"/>
                <a:gd name="T56" fmla="*/ 11 w 3329"/>
                <a:gd name="T57" fmla="*/ 7 h 256"/>
                <a:gd name="T58" fmla="*/ 18 w 3329"/>
                <a:gd name="T59" fmla="*/ 7 h 256"/>
                <a:gd name="T60" fmla="*/ 28 w 3329"/>
                <a:gd name="T61" fmla="*/ 8 h 256"/>
                <a:gd name="T62" fmla="*/ 38 w 3329"/>
                <a:gd name="T63" fmla="*/ 9 h 256"/>
                <a:gd name="T64" fmla="*/ 50 w 3329"/>
                <a:gd name="T65" fmla="*/ 9 h 256"/>
                <a:gd name="T66" fmla="*/ 62 w 3329"/>
                <a:gd name="T67" fmla="*/ 9 h 256"/>
                <a:gd name="T68" fmla="*/ 75 w 3329"/>
                <a:gd name="T69" fmla="*/ 9 h 256"/>
                <a:gd name="T70" fmla="*/ 86 w 3329"/>
                <a:gd name="T71" fmla="*/ 9 h 256"/>
                <a:gd name="T72" fmla="*/ 97 w 3329"/>
                <a:gd name="T73" fmla="*/ 8 h 256"/>
                <a:gd name="T74" fmla="*/ 106 w 3329"/>
                <a:gd name="T75" fmla="*/ 8 h 256"/>
                <a:gd name="T76" fmla="*/ 113 w 3329"/>
                <a:gd name="T77" fmla="*/ 7 h 256"/>
                <a:gd name="T78" fmla="*/ 118 w 3329"/>
                <a:gd name="T79" fmla="*/ 6 h 256"/>
                <a:gd name="T80" fmla="*/ 121 w 3329"/>
                <a:gd name="T81" fmla="*/ 5 h 256"/>
                <a:gd name="T82" fmla="*/ 122 w 3329"/>
                <a:gd name="T83" fmla="*/ 5 h 256"/>
                <a:gd name="T84" fmla="*/ 123 w 3329"/>
                <a:gd name="T85" fmla="*/ 4 h 256"/>
                <a:gd name="T86" fmla="*/ 123 w 3329"/>
                <a:gd name="T87" fmla="*/ 4 h 256"/>
                <a:gd name="T88" fmla="*/ 123 w 3329"/>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329"/>
                <a:gd name="T136" fmla="*/ 0 h 256"/>
                <a:gd name="T137" fmla="*/ 3329 w 3329"/>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329" h="256">
                  <a:moveTo>
                    <a:pt x="3318" y="0"/>
                  </a:moveTo>
                  <a:lnTo>
                    <a:pt x="3315" y="6"/>
                  </a:lnTo>
                  <a:lnTo>
                    <a:pt x="3310" y="14"/>
                  </a:lnTo>
                  <a:lnTo>
                    <a:pt x="3284" y="31"/>
                  </a:lnTo>
                  <a:lnTo>
                    <a:pt x="3245" y="45"/>
                  </a:lnTo>
                  <a:lnTo>
                    <a:pt x="3189" y="60"/>
                  </a:lnTo>
                  <a:lnTo>
                    <a:pt x="3121" y="75"/>
                  </a:lnTo>
                  <a:lnTo>
                    <a:pt x="3039" y="87"/>
                  </a:lnTo>
                  <a:lnTo>
                    <a:pt x="2839" y="111"/>
                  </a:lnTo>
                  <a:lnTo>
                    <a:pt x="2596" y="130"/>
                  </a:lnTo>
                  <a:lnTo>
                    <a:pt x="2317" y="145"/>
                  </a:lnTo>
                  <a:lnTo>
                    <a:pt x="2006" y="154"/>
                  </a:lnTo>
                  <a:lnTo>
                    <a:pt x="1671" y="157"/>
                  </a:lnTo>
                  <a:lnTo>
                    <a:pt x="1334" y="154"/>
                  </a:lnTo>
                  <a:lnTo>
                    <a:pt x="1020" y="143"/>
                  </a:lnTo>
                  <a:lnTo>
                    <a:pt x="735" y="126"/>
                  </a:lnTo>
                  <a:lnTo>
                    <a:pt x="485" y="107"/>
                  </a:lnTo>
                  <a:lnTo>
                    <a:pt x="282" y="83"/>
                  </a:lnTo>
                  <a:lnTo>
                    <a:pt x="126" y="59"/>
                  </a:lnTo>
                  <a:lnTo>
                    <a:pt x="72" y="46"/>
                  </a:lnTo>
                  <a:lnTo>
                    <a:pt x="31" y="34"/>
                  </a:lnTo>
                  <a:lnTo>
                    <a:pt x="8" y="23"/>
                  </a:lnTo>
                  <a:lnTo>
                    <a:pt x="0" y="11"/>
                  </a:lnTo>
                  <a:lnTo>
                    <a:pt x="0" y="92"/>
                  </a:lnTo>
                  <a:lnTo>
                    <a:pt x="9" y="107"/>
                  </a:lnTo>
                  <a:lnTo>
                    <a:pt x="34" y="122"/>
                  </a:lnTo>
                  <a:lnTo>
                    <a:pt x="75" y="136"/>
                  </a:lnTo>
                  <a:lnTo>
                    <a:pt x="133" y="152"/>
                  </a:lnTo>
                  <a:lnTo>
                    <a:pt x="289" y="179"/>
                  </a:lnTo>
                  <a:lnTo>
                    <a:pt x="495" y="203"/>
                  </a:lnTo>
                  <a:lnTo>
                    <a:pt x="746" y="224"/>
                  </a:lnTo>
                  <a:lnTo>
                    <a:pt x="1032" y="242"/>
                  </a:lnTo>
                  <a:lnTo>
                    <a:pt x="1346" y="252"/>
                  </a:lnTo>
                  <a:lnTo>
                    <a:pt x="1681" y="256"/>
                  </a:lnTo>
                  <a:lnTo>
                    <a:pt x="2017" y="252"/>
                  </a:lnTo>
                  <a:lnTo>
                    <a:pt x="2327" y="242"/>
                  </a:lnTo>
                  <a:lnTo>
                    <a:pt x="2606" y="227"/>
                  </a:lnTo>
                  <a:lnTo>
                    <a:pt x="2848" y="207"/>
                  </a:lnTo>
                  <a:lnTo>
                    <a:pt x="3047" y="183"/>
                  </a:lnTo>
                  <a:lnTo>
                    <a:pt x="3198" y="155"/>
                  </a:lnTo>
                  <a:lnTo>
                    <a:pt x="3254" y="141"/>
                  </a:lnTo>
                  <a:lnTo>
                    <a:pt x="3293" y="125"/>
                  </a:lnTo>
                  <a:lnTo>
                    <a:pt x="3320" y="112"/>
                  </a:lnTo>
                  <a:lnTo>
                    <a:pt x="3329" y="98"/>
                  </a:lnTo>
                  <a:lnTo>
                    <a:pt x="3318" y="0"/>
                  </a:lnTo>
                  <a:close/>
                </a:path>
              </a:pathLst>
            </a:custGeom>
            <a:solidFill>
              <a:srgbClr val="C0C0C0"/>
            </a:solidFill>
            <a:ln w="9525">
              <a:noFill/>
              <a:round/>
              <a:headEnd/>
              <a:tailEnd/>
            </a:ln>
          </p:spPr>
          <p:txBody>
            <a:bodyPr/>
            <a:lstStyle/>
            <a:p>
              <a:endParaRPr lang="en-US"/>
            </a:p>
          </p:txBody>
        </p:sp>
        <p:sp>
          <p:nvSpPr>
            <p:cNvPr id="86079" name="Freeform 80"/>
            <p:cNvSpPr>
              <a:spLocks/>
            </p:cNvSpPr>
            <p:nvPr/>
          </p:nvSpPr>
          <p:spPr bwMode="blackWhite">
            <a:xfrm>
              <a:off x="2589" y="3869"/>
              <a:ext cx="1110" cy="85"/>
            </a:xfrm>
            <a:custGeom>
              <a:avLst/>
              <a:gdLst>
                <a:gd name="T0" fmla="*/ 123 w 3329"/>
                <a:gd name="T1" fmla="*/ 0 h 256"/>
                <a:gd name="T2" fmla="*/ 123 w 3329"/>
                <a:gd name="T3" fmla="*/ 0 h 256"/>
                <a:gd name="T4" fmla="*/ 123 w 3329"/>
                <a:gd name="T5" fmla="*/ 1 h 256"/>
                <a:gd name="T6" fmla="*/ 122 w 3329"/>
                <a:gd name="T7" fmla="*/ 1 h 256"/>
                <a:gd name="T8" fmla="*/ 120 w 3329"/>
                <a:gd name="T9" fmla="*/ 2 h 256"/>
                <a:gd name="T10" fmla="*/ 118 w 3329"/>
                <a:gd name="T11" fmla="*/ 2 h 256"/>
                <a:gd name="T12" fmla="*/ 116 w 3329"/>
                <a:gd name="T13" fmla="*/ 3 h 256"/>
                <a:gd name="T14" fmla="*/ 113 w 3329"/>
                <a:gd name="T15" fmla="*/ 3 h 256"/>
                <a:gd name="T16" fmla="*/ 105 w 3329"/>
                <a:gd name="T17" fmla="*/ 4 h 256"/>
                <a:gd name="T18" fmla="*/ 96 w 3329"/>
                <a:gd name="T19" fmla="*/ 5 h 256"/>
                <a:gd name="T20" fmla="*/ 86 w 3329"/>
                <a:gd name="T21" fmla="*/ 5 h 256"/>
                <a:gd name="T22" fmla="*/ 74 w 3329"/>
                <a:gd name="T23" fmla="*/ 6 h 256"/>
                <a:gd name="T24" fmla="*/ 62 w 3329"/>
                <a:gd name="T25" fmla="*/ 6 h 256"/>
                <a:gd name="T26" fmla="*/ 49 w 3329"/>
                <a:gd name="T27" fmla="*/ 6 h 256"/>
                <a:gd name="T28" fmla="*/ 38 w 3329"/>
                <a:gd name="T29" fmla="*/ 5 h 256"/>
                <a:gd name="T30" fmla="*/ 27 w 3329"/>
                <a:gd name="T31" fmla="*/ 5 h 256"/>
                <a:gd name="T32" fmla="*/ 18 w 3329"/>
                <a:gd name="T33" fmla="*/ 4 h 256"/>
                <a:gd name="T34" fmla="*/ 10 w 3329"/>
                <a:gd name="T35" fmla="*/ 3 h 256"/>
                <a:gd name="T36" fmla="*/ 5 w 3329"/>
                <a:gd name="T37" fmla="*/ 2 h 256"/>
                <a:gd name="T38" fmla="*/ 3 w 3329"/>
                <a:gd name="T39" fmla="*/ 2 h 256"/>
                <a:gd name="T40" fmla="*/ 1 w 3329"/>
                <a:gd name="T41" fmla="*/ 1 h 256"/>
                <a:gd name="T42" fmla="*/ 0 w 3329"/>
                <a:gd name="T43" fmla="*/ 1 h 256"/>
                <a:gd name="T44" fmla="*/ 0 w 3329"/>
                <a:gd name="T45" fmla="*/ 0 h 256"/>
                <a:gd name="T46" fmla="*/ 0 w 3329"/>
                <a:gd name="T47" fmla="*/ 3 h 256"/>
                <a:gd name="T48" fmla="*/ 0 w 3329"/>
                <a:gd name="T49" fmla="*/ 4 h 256"/>
                <a:gd name="T50" fmla="*/ 1 w 3329"/>
                <a:gd name="T51" fmla="*/ 5 h 256"/>
                <a:gd name="T52" fmla="*/ 3 w 3329"/>
                <a:gd name="T53" fmla="*/ 5 h 256"/>
                <a:gd name="T54" fmla="*/ 5 w 3329"/>
                <a:gd name="T55" fmla="*/ 6 h 256"/>
                <a:gd name="T56" fmla="*/ 11 w 3329"/>
                <a:gd name="T57" fmla="*/ 7 h 256"/>
                <a:gd name="T58" fmla="*/ 18 w 3329"/>
                <a:gd name="T59" fmla="*/ 7 h 256"/>
                <a:gd name="T60" fmla="*/ 28 w 3329"/>
                <a:gd name="T61" fmla="*/ 8 h 256"/>
                <a:gd name="T62" fmla="*/ 38 w 3329"/>
                <a:gd name="T63" fmla="*/ 9 h 256"/>
                <a:gd name="T64" fmla="*/ 50 w 3329"/>
                <a:gd name="T65" fmla="*/ 9 h 256"/>
                <a:gd name="T66" fmla="*/ 62 w 3329"/>
                <a:gd name="T67" fmla="*/ 9 h 256"/>
                <a:gd name="T68" fmla="*/ 75 w 3329"/>
                <a:gd name="T69" fmla="*/ 9 h 256"/>
                <a:gd name="T70" fmla="*/ 86 w 3329"/>
                <a:gd name="T71" fmla="*/ 9 h 256"/>
                <a:gd name="T72" fmla="*/ 97 w 3329"/>
                <a:gd name="T73" fmla="*/ 8 h 256"/>
                <a:gd name="T74" fmla="*/ 106 w 3329"/>
                <a:gd name="T75" fmla="*/ 8 h 256"/>
                <a:gd name="T76" fmla="*/ 113 w 3329"/>
                <a:gd name="T77" fmla="*/ 7 h 256"/>
                <a:gd name="T78" fmla="*/ 118 w 3329"/>
                <a:gd name="T79" fmla="*/ 6 h 256"/>
                <a:gd name="T80" fmla="*/ 121 w 3329"/>
                <a:gd name="T81" fmla="*/ 5 h 256"/>
                <a:gd name="T82" fmla="*/ 122 w 3329"/>
                <a:gd name="T83" fmla="*/ 5 h 256"/>
                <a:gd name="T84" fmla="*/ 123 w 3329"/>
                <a:gd name="T85" fmla="*/ 4 h 256"/>
                <a:gd name="T86" fmla="*/ 123 w 3329"/>
                <a:gd name="T87" fmla="*/ 4 h 256"/>
                <a:gd name="T88" fmla="*/ 123 w 3329"/>
                <a:gd name="T89" fmla="*/ 0 h 256"/>
                <a:gd name="T90" fmla="*/ 123 w 3329"/>
                <a:gd name="T91" fmla="*/ 0 h 25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29"/>
                <a:gd name="T139" fmla="*/ 0 h 256"/>
                <a:gd name="T140" fmla="*/ 3329 w 3329"/>
                <a:gd name="T141" fmla="*/ 256 h 25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29" h="256">
                  <a:moveTo>
                    <a:pt x="3318" y="0"/>
                  </a:moveTo>
                  <a:lnTo>
                    <a:pt x="3315" y="6"/>
                  </a:lnTo>
                  <a:lnTo>
                    <a:pt x="3310" y="14"/>
                  </a:lnTo>
                  <a:lnTo>
                    <a:pt x="3284" y="31"/>
                  </a:lnTo>
                  <a:lnTo>
                    <a:pt x="3245" y="45"/>
                  </a:lnTo>
                  <a:lnTo>
                    <a:pt x="3189" y="60"/>
                  </a:lnTo>
                  <a:lnTo>
                    <a:pt x="3121" y="75"/>
                  </a:lnTo>
                  <a:lnTo>
                    <a:pt x="3039" y="87"/>
                  </a:lnTo>
                  <a:lnTo>
                    <a:pt x="2839" y="111"/>
                  </a:lnTo>
                  <a:lnTo>
                    <a:pt x="2596" y="130"/>
                  </a:lnTo>
                  <a:lnTo>
                    <a:pt x="2317" y="145"/>
                  </a:lnTo>
                  <a:lnTo>
                    <a:pt x="2006" y="154"/>
                  </a:lnTo>
                  <a:lnTo>
                    <a:pt x="1671" y="157"/>
                  </a:lnTo>
                  <a:lnTo>
                    <a:pt x="1334" y="154"/>
                  </a:lnTo>
                  <a:lnTo>
                    <a:pt x="1020" y="143"/>
                  </a:lnTo>
                  <a:lnTo>
                    <a:pt x="735" y="126"/>
                  </a:lnTo>
                  <a:lnTo>
                    <a:pt x="485" y="107"/>
                  </a:lnTo>
                  <a:lnTo>
                    <a:pt x="282" y="83"/>
                  </a:lnTo>
                  <a:lnTo>
                    <a:pt x="126" y="59"/>
                  </a:lnTo>
                  <a:lnTo>
                    <a:pt x="72" y="46"/>
                  </a:lnTo>
                  <a:lnTo>
                    <a:pt x="31" y="34"/>
                  </a:lnTo>
                  <a:lnTo>
                    <a:pt x="8" y="23"/>
                  </a:lnTo>
                  <a:lnTo>
                    <a:pt x="0" y="11"/>
                  </a:lnTo>
                  <a:lnTo>
                    <a:pt x="0" y="92"/>
                  </a:lnTo>
                  <a:lnTo>
                    <a:pt x="9" y="107"/>
                  </a:lnTo>
                  <a:lnTo>
                    <a:pt x="34" y="122"/>
                  </a:lnTo>
                  <a:lnTo>
                    <a:pt x="75" y="136"/>
                  </a:lnTo>
                  <a:lnTo>
                    <a:pt x="133" y="152"/>
                  </a:lnTo>
                  <a:lnTo>
                    <a:pt x="289" y="179"/>
                  </a:lnTo>
                  <a:lnTo>
                    <a:pt x="495" y="203"/>
                  </a:lnTo>
                  <a:lnTo>
                    <a:pt x="746" y="224"/>
                  </a:lnTo>
                  <a:lnTo>
                    <a:pt x="1032" y="242"/>
                  </a:lnTo>
                  <a:lnTo>
                    <a:pt x="1346" y="252"/>
                  </a:lnTo>
                  <a:lnTo>
                    <a:pt x="1681" y="256"/>
                  </a:lnTo>
                  <a:lnTo>
                    <a:pt x="2017" y="252"/>
                  </a:lnTo>
                  <a:lnTo>
                    <a:pt x="2327" y="242"/>
                  </a:lnTo>
                  <a:lnTo>
                    <a:pt x="2606" y="227"/>
                  </a:lnTo>
                  <a:lnTo>
                    <a:pt x="2848" y="207"/>
                  </a:lnTo>
                  <a:lnTo>
                    <a:pt x="3047" y="183"/>
                  </a:lnTo>
                  <a:lnTo>
                    <a:pt x="3198" y="155"/>
                  </a:lnTo>
                  <a:lnTo>
                    <a:pt x="3254" y="141"/>
                  </a:lnTo>
                  <a:lnTo>
                    <a:pt x="3293" y="125"/>
                  </a:lnTo>
                  <a:lnTo>
                    <a:pt x="3320" y="112"/>
                  </a:lnTo>
                  <a:lnTo>
                    <a:pt x="3329" y="98"/>
                  </a:lnTo>
                  <a:lnTo>
                    <a:pt x="3318" y="0"/>
                  </a:lnTo>
                </a:path>
              </a:pathLst>
            </a:custGeom>
            <a:solidFill>
              <a:srgbClr val="C0C0C0"/>
            </a:solidFill>
            <a:ln w="6350">
              <a:solidFill>
                <a:srgbClr val="000000"/>
              </a:solidFill>
              <a:prstDash val="solid"/>
              <a:round/>
              <a:headEnd/>
              <a:tailEnd/>
            </a:ln>
          </p:spPr>
          <p:txBody>
            <a:bodyPr/>
            <a:lstStyle/>
            <a:p>
              <a:endParaRPr lang="en-US"/>
            </a:p>
          </p:txBody>
        </p:sp>
        <p:sp>
          <p:nvSpPr>
            <p:cNvPr id="86080" name="Freeform 81"/>
            <p:cNvSpPr>
              <a:spLocks/>
            </p:cNvSpPr>
            <p:nvPr/>
          </p:nvSpPr>
          <p:spPr bwMode="blackWhite">
            <a:xfrm>
              <a:off x="3019" y="3764"/>
              <a:ext cx="272" cy="95"/>
            </a:xfrm>
            <a:custGeom>
              <a:avLst/>
              <a:gdLst>
                <a:gd name="T0" fmla="*/ 10 w 815"/>
                <a:gd name="T1" fmla="*/ 11 h 284"/>
                <a:gd name="T2" fmla="*/ 0 w 815"/>
                <a:gd name="T3" fmla="*/ 5 h 284"/>
                <a:gd name="T4" fmla="*/ 9 w 815"/>
                <a:gd name="T5" fmla="*/ 0 h 284"/>
                <a:gd name="T6" fmla="*/ 21 w 815"/>
                <a:gd name="T7" fmla="*/ 0 h 284"/>
                <a:gd name="T8" fmla="*/ 30 w 815"/>
                <a:gd name="T9" fmla="*/ 5 h 284"/>
                <a:gd name="T10" fmla="*/ 20 w 815"/>
                <a:gd name="T11" fmla="*/ 11 h 284"/>
                <a:gd name="T12" fmla="*/ 10 w 815"/>
                <a:gd name="T13" fmla="*/ 11 h 284"/>
                <a:gd name="T14" fmla="*/ 0 60000 65536"/>
                <a:gd name="T15" fmla="*/ 0 60000 65536"/>
                <a:gd name="T16" fmla="*/ 0 60000 65536"/>
                <a:gd name="T17" fmla="*/ 0 60000 65536"/>
                <a:gd name="T18" fmla="*/ 0 60000 65536"/>
                <a:gd name="T19" fmla="*/ 0 60000 65536"/>
                <a:gd name="T20" fmla="*/ 0 60000 65536"/>
                <a:gd name="T21" fmla="*/ 0 w 815"/>
                <a:gd name="T22" fmla="*/ 0 h 284"/>
                <a:gd name="T23" fmla="*/ 815 w 815"/>
                <a:gd name="T24" fmla="*/ 284 h 2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5" h="284">
                  <a:moveTo>
                    <a:pt x="274" y="284"/>
                  </a:moveTo>
                  <a:lnTo>
                    <a:pt x="0" y="142"/>
                  </a:lnTo>
                  <a:lnTo>
                    <a:pt x="250" y="0"/>
                  </a:lnTo>
                  <a:lnTo>
                    <a:pt x="568" y="0"/>
                  </a:lnTo>
                  <a:lnTo>
                    <a:pt x="815" y="142"/>
                  </a:lnTo>
                  <a:lnTo>
                    <a:pt x="544" y="284"/>
                  </a:lnTo>
                  <a:lnTo>
                    <a:pt x="274" y="284"/>
                  </a:lnTo>
                  <a:close/>
                </a:path>
              </a:pathLst>
            </a:custGeom>
            <a:solidFill>
              <a:srgbClr val="C0C0C0"/>
            </a:solidFill>
            <a:ln w="9525">
              <a:noFill/>
              <a:round/>
              <a:headEnd/>
              <a:tailEnd/>
            </a:ln>
          </p:spPr>
          <p:txBody>
            <a:bodyPr/>
            <a:lstStyle/>
            <a:p>
              <a:endParaRPr lang="en-US"/>
            </a:p>
          </p:txBody>
        </p:sp>
        <p:sp>
          <p:nvSpPr>
            <p:cNvPr id="86081" name="Freeform 82"/>
            <p:cNvSpPr>
              <a:spLocks/>
            </p:cNvSpPr>
            <p:nvPr/>
          </p:nvSpPr>
          <p:spPr bwMode="blackWhite">
            <a:xfrm>
              <a:off x="3019" y="3764"/>
              <a:ext cx="272" cy="95"/>
            </a:xfrm>
            <a:custGeom>
              <a:avLst/>
              <a:gdLst>
                <a:gd name="T0" fmla="*/ 10 w 815"/>
                <a:gd name="T1" fmla="*/ 11 h 284"/>
                <a:gd name="T2" fmla="*/ 0 w 815"/>
                <a:gd name="T3" fmla="*/ 5 h 284"/>
                <a:gd name="T4" fmla="*/ 9 w 815"/>
                <a:gd name="T5" fmla="*/ 0 h 284"/>
                <a:gd name="T6" fmla="*/ 21 w 815"/>
                <a:gd name="T7" fmla="*/ 0 h 284"/>
                <a:gd name="T8" fmla="*/ 30 w 815"/>
                <a:gd name="T9" fmla="*/ 5 h 284"/>
                <a:gd name="T10" fmla="*/ 20 w 815"/>
                <a:gd name="T11" fmla="*/ 11 h 284"/>
                <a:gd name="T12" fmla="*/ 10 w 815"/>
                <a:gd name="T13" fmla="*/ 11 h 284"/>
                <a:gd name="T14" fmla="*/ 10 w 815"/>
                <a:gd name="T15" fmla="*/ 11 h 284"/>
                <a:gd name="T16" fmla="*/ 0 60000 65536"/>
                <a:gd name="T17" fmla="*/ 0 60000 65536"/>
                <a:gd name="T18" fmla="*/ 0 60000 65536"/>
                <a:gd name="T19" fmla="*/ 0 60000 65536"/>
                <a:gd name="T20" fmla="*/ 0 60000 65536"/>
                <a:gd name="T21" fmla="*/ 0 60000 65536"/>
                <a:gd name="T22" fmla="*/ 0 60000 65536"/>
                <a:gd name="T23" fmla="*/ 0 60000 65536"/>
                <a:gd name="T24" fmla="*/ 0 w 815"/>
                <a:gd name="T25" fmla="*/ 0 h 284"/>
                <a:gd name="T26" fmla="*/ 815 w 815"/>
                <a:gd name="T27" fmla="*/ 284 h 2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5" h="284">
                  <a:moveTo>
                    <a:pt x="274" y="284"/>
                  </a:moveTo>
                  <a:lnTo>
                    <a:pt x="0" y="142"/>
                  </a:lnTo>
                  <a:lnTo>
                    <a:pt x="250" y="0"/>
                  </a:lnTo>
                  <a:lnTo>
                    <a:pt x="568" y="0"/>
                  </a:lnTo>
                  <a:lnTo>
                    <a:pt x="815" y="142"/>
                  </a:lnTo>
                  <a:lnTo>
                    <a:pt x="544" y="284"/>
                  </a:lnTo>
                  <a:lnTo>
                    <a:pt x="274" y="284"/>
                  </a:lnTo>
                </a:path>
              </a:pathLst>
            </a:custGeom>
            <a:solidFill>
              <a:srgbClr val="C0C0C0"/>
            </a:solidFill>
            <a:ln w="6350">
              <a:solidFill>
                <a:srgbClr val="000000"/>
              </a:solidFill>
              <a:prstDash val="solid"/>
              <a:round/>
              <a:headEnd/>
              <a:tailEnd/>
            </a:ln>
          </p:spPr>
          <p:txBody>
            <a:bodyPr/>
            <a:lstStyle/>
            <a:p>
              <a:endParaRPr lang="en-US"/>
            </a:p>
          </p:txBody>
        </p:sp>
        <p:sp>
          <p:nvSpPr>
            <p:cNvPr id="86082" name="Freeform 83"/>
            <p:cNvSpPr>
              <a:spLocks/>
            </p:cNvSpPr>
            <p:nvPr/>
          </p:nvSpPr>
          <p:spPr bwMode="blackWhite">
            <a:xfrm>
              <a:off x="3034" y="1856"/>
              <a:ext cx="237" cy="1913"/>
            </a:xfrm>
            <a:custGeom>
              <a:avLst/>
              <a:gdLst>
                <a:gd name="T0" fmla="*/ 18 w 711"/>
                <a:gd name="T1" fmla="*/ 0 h 5737"/>
                <a:gd name="T2" fmla="*/ 26 w 711"/>
                <a:gd name="T3" fmla="*/ 4 h 5737"/>
                <a:gd name="T4" fmla="*/ 20 w 711"/>
                <a:gd name="T5" fmla="*/ 8 h 5737"/>
                <a:gd name="T6" fmla="*/ 26 w 711"/>
                <a:gd name="T7" fmla="*/ 11 h 5737"/>
                <a:gd name="T8" fmla="*/ 26 w 711"/>
                <a:gd name="T9" fmla="*/ 12 h 5737"/>
                <a:gd name="T10" fmla="*/ 26 w 711"/>
                <a:gd name="T11" fmla="*/ 213 h 5737"/>
                <a:gd name="T12" fmla="*/ 26 w 711"/>
                <a:gd name="T13" fmla="*/ 213 h 5737"/>
                <a:gd name="T14" fmla="*/ 25 w 711"/>
                <a:gd name="T15" fmla="*/ 213 h 5737"/>
                <a:gd name="T16" fmla="*/ 23 w 711"/>
                <a:gd name="T17" fmla="*/ 213 h 5737"/>
                <a:gd name="T18" fmla="*/ 13 w 711"/>
                <a:gd name="T19" fmla="*/ 213 h 5737"/>
                <a:gd name="T20" fmla="*/ 0 w 711"/>
                <a:gd name="T21" fmla="*/ 213 h 5737"/>
                <a:gd name="T22" fmla="*/ 0 w 711"/>
                <a:gd name="T23" fmla="*/ 11 h 5737"/>
                <a:gd name="T24" fmla="*/ 6 w 711"/>
                <a:gd name="T25" fmla="*/ 8 h 5737"/>
                <a:gd name="T26" fmla="*/ 1 w 711"/>
                <a:gd name="T27" fmla="*/ 4 h 5737"/>
                <a:gd name="T28" fmla="*/ 8 w 711"/>
                <a:gd name="T29" fmla="*/ 0 h 5737"/>
                <a:gd name="T30" fmla="*/ 18 w 711"/>
                <a:gd name="T31" fmla="*/ 0 h 57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11"/>
                <a:gd name="T49" fmla="*/ 0 h 5737"/>
                <a:gd name="T50" fmla="*/ 711 w 711"/>
                <a:gd name="T51" fmla="*/ 5737 h 57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11" h="5737">
                  <a:moveTo>
                    <a:pt x="496" y="0"/>
                  </a:moveTo>
                  <a:lnTo>
                    <a:pt x="704" y="115"/>
                  </a:lnTo>
                  <a:lnTo>
                    <a:pt x="552" y="221"/>
                  </a:lnTo>
                  <a:lnTo>
                    <a:pt x="711" y="307"/>
                  </a:lnTo>
                  <a:lnTo>
                    <a:pt x="711" y="328"/>
                  </a:lnTo>
                  <a:lnTo>
                    <a:pt x="711" y="5737"/>
                  </a:lnTo>
                  <a:lnTo>
                    <a:pt x="707" y="5736"/>
                  </a:lnTo>
                  <a:lnTo>
                    <a:pt x="686" y="5736"/>
                  </a:lnTo>
                  <a:lnTo>
                    <a:pt x="608" y="5735"/>
                  </a:lnTo>
                  <a:lnTo>
                    <a:pt x="363" y="5736"/>
                  </a:lnTo>
                  <a:lnTo>
                    <a:pt x="0" y="5737"/>
                  </a:lnTo>
                  <a:lnTo>
                    <a:pt x="0" y="307"/>
                  </a:lnTo>
                  <a:lnTo>
                    <a:pt x="169" y="221"/>
                  </a:lnTo>
                  <a:lnTo>
                    <a:pt x="21" y="115"/>
                  </a:lnTo>
                  <a:lnTo>
                    <a:pt x="226" y="0"/>
                  </a:lnTo>
                  <a:lnTo>
                    <a:pt x="496" y="0"/>
                  </a:lnTo>
                  <a:close/>
                </a:path>
              </a:pathLst>
            </a:custGeom>
            <a:solidFill>
              <a:srgbClr val="C0C0C0"/>
            </a:solidFill>
            <a:ln w="9525">
              <a:noFill/>
              <a:round/>
              <a:headEnd/>
              <a:tailEnd/>
            </a:ln>
          </p:spPr>
          <p:txBody>
            <a:bodyPr/>
            <a:lstStyle/>
            <a:p>
              <a:endParaRPr lang="en-US"/>
            </a:p>
          </p:txBody>
        </p:sp>
        <p:sp>
          <p:nvSpPr>
            <p:cNvPr id="86083" name="Freeform 84"/>
            <p:cNvSpPr>
              <a:spLocks/>
            </p:cNvSpPr>
            <p:nvPr/>
          </p:nvSpPr>
          <p:spPr bwMode="blackWhite">
            <a:xfrm>
              <a:off x="3034" y="1856"/>
              <a:ext cx="237" cy="1913"/>
            </a:xfrm>
            <a:custGeom>
              <a:avLst/>
              <a:gdLst>
                <a:gd name="T0" fmla="*/ 18 w 711"/>
                <a:gd name="T1" fmla="*/ 0 h 5737"/>
                <a:gd name="T2" fmla="*/ 26 w 711"/>
                <a:gd name="T3" fmla="*/ 4 h 5737"/>
                <a:gd name="T4" fmla="*/ 20 w 711"/>
                <a:gd name="T5" fmla="*/ 8 h 5737"/>
                <a:gd name="T6" fmla="*/ 26 w 711"/>
                <a:gd name="T7" fmla="*/ 11 h 5737"/>
                <a:gd name="T8" fmla="*/ 26 w 711"/>
                <a:gd name="T9" fmla="*/ 12 h 5737"/>
                <a:gd name="T10" fmla="*/ 26 w 711"/>
                <a:gd name="T11" fmla="*/ 213 h 5737"/>
                <a:gd name="T12" fmla="*/ 26 w 711"/>
                <a:gd name="T13" fmla="*/ 213 h 5737"/>
                <a:gd name="T14" fmla="*/ 25 w 711"/>
                <a:gd name="T15" fmla="*/ 213 h 5737"/>
                <a:gd name="T16" fmla="*/ 23 w 711"/>
                <a:gd name="T17" fmla="*/ 213 h 5737"/>
                <a:gd name="T18" fmla="*/ 13 w 711"/>
                <a:gd name="T19" fmla="*/ 213 h 5737"/>
                <a:gd name="T20" fmla="*/ 0 w 711"/>
                <a:gd name="T21" fmla="*/ 213 h 5737"/>
                <a:gd name="T22" fmla="*/ 0 w 711"/>
                <a:gd name="T23" fmla="*/ 11 h 5737"/>
                <a:gd name="T24" fmla="*/ 6 w 711"/>
                <a:gd name="T25" fmla="*/ 8 h 5737"/>
                <a:gd name="T26" fmla="*/ 1 w 711"/>
                <a:gd name="T27" fmla="*/ 4 h 5737"/>
                <a:gd name="T28" fmla="*/ 8 w 711"/>
                <a:gd name="T29" fmla="*/ 0 h 5737"/>
                <a:gd name="T30" fmla="*/ 18 w 711"/>
                <a:gd name="T31" fmla="*/ 0 h 5737"/>
                <a:gd name="T32" fmla="*/ 18 w 711"/>
                <a:gd name="T33" fmla="*/ 0 h 57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11"/>
                <a:gd name="T52" fmla="*/ 0 h 5737"/>
                <a:gd name="T53" fmla="*/ 711 w 711"/>
                <a:gd name="T54" fmla="*/ 5737 h 57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11" h="5737">
                  <a:moveTo>
                    <a:pt x="496" y="0"/>
                  </a:moveTo>
                  <a:lnTo>
                    <a:pt x="704" y="115"/>
                  </a:lnTo>
                  <a:lnTo>
                    <a:pt x="552" y="221"/>
                  </a:lnTo>
                  <a:lnTo>
                    <a:pt x="711" y="307"/>
                  </a:lnTo>
                  <a:lnTo>
                    <a:pt x="711" y="328"/>
                  </a:lnTo>
                  <a:lnTo>
                    <a:pt x="711" y="5737"/>
                  </a:lnTo>
                  <a:lnTo>
                    <a:pt x="707" y="5736"/>
                  </a:lnTo>
                  <a:lnTo>
                    <a:pt x="686" y="5736"/>
                  </a:lnTo>
                  <a:lnTo>
                    <a:pt x="608" y="5735"/>
                  </a:lnTo>
                  <a:lnTo>
                    <a:pt x="363" y="5736"/>
                  </a:lnTo>
                  <a:lnTo>
                    <a:pt x="0" y="5737"/>
                  </a:lnTo>
                  <a:lnTo>
                    <a:pt x="0" y="307"/>
                  </a:lnTo>
                  <a:lnTo>
                    <a:pt x="169" y="221"/>
                  </a:lnTo>
                  <a:lnTo>
                    <a:pt x="21" y="115"/>
                  </a:lnTo>
                  <a:lnTo>
                    <a:pt x="226" y="0"/>
                  </a:lnTo>
                  <a:lnTo>
                    <a:pt x="496" y="0"/>
                  </a:lnTo>
                </a:path>
              </a:pathLst>
            </a:custGeom>
            <a:solidFill>
              <a:srgbClr val="C0C0C0"/>
            </a:solidFill>
            <a:ln w="7938">
              <a:solidFill>
                <a:srgbClr val="000000"/>
              </a:solidFill>
              <a:prstDash val="solid"/>
              <a:round/>
              <a:headEnd/>
              <a:tailEnd/>
            </a:ln>
          </p:spPr>
          <p:txBody>
            <a:bodyPr/>
            <a:lstStyle/>
            <a:p>
              <a:endParaRPr lang="en-US"/>
            </a:p>
          </p:txBody>
        </p:sp>
        <p:sp>
          <p:nvSpPr>
            <p:cNvPr id="86084" name="Freeform 85"/>
            <p:cNvSpPr>
              <a:spLocks/>
            </p:cNvSpPr>
            <p:nvPr/>
          </p:nvSpPr>
          <p:spPr bwMode="blackWhite">
            <a:xfrm>
              <a:off x="2997" y="1502"/>
              <a:ext cx="300" cy="98"/>
            </a:xfrm>
            <a:custGeom>
              <a:avLst/>
              <a:gdLst>
                <a:gd name="T0" fmla="*/ 17 w 898"/>
                <a:gd name="T1" fmla="*/ 11 h 295"/>
                <a:gd name="T2" fmla="*/ 20 w 898"/>
                <a:gd name="T3" fmla="*/ 11 h 295"/>
                <a:gd name="T4" fmla="*/ 23 w 898"/>
                <a:gd name="T5" fmla="*/ 10 h 295"/>
                <a:gd name="T6" fmla="*/ 26 w 898"/>
                <a:gd name="T7" fmla="*/ 10 h 295"/>
                <a:gd name="T8" fmla="*/ 29 w 898"/>
                <a:gd name="T9" fmla="*/ 9 h 295"/>
                <a:gd name="T10" fmla="*/ 31 w 898"/>
                <a:gd name="T11" fmla="*/ 8 h 295"/>
                <a:gd name="T12" fmla="*/ 32 w 898"/>
                <a:gd name="T13" fmla="*/ 8 h 295"/>
                <a:gd name="T14" fmla="*/ 33 w 898"/>
                <a:gd name="T15" fmla="*/ 6 h 295"/>
                <a:gd name="T16" fmla="*/ 33 w 898"/>
                <a:gd name="T17" fmla="*/ 5 h 295"/>
                <a:gd name="T18" fmla="*/ 33 w 898"/>
                <a:gd name="T19" fmla="*/ 5 h 295"/>
                <a:gd name="T20" fmla="*/ 33 w 898"/>
                <a:gd name="T21" fmla="*/ 4 h 295"/>
                <a:gd name="T22" fmla="*/ 32 w 898"/>
                <a:gd name="T23" fmla="*/ 3 h 295"/>
                <a:gd name="T24" fmla="*/ 31 w 898"/>
                <a:gd name="T25" fmla="*/ 2 h 295"/>
                <a:gd name="T26" fmla="*/ 29 w 898"/>
                <a:gd name="T27" fmla="*/ 2 h 295"/>
                <a:gd name="T28" fmla="*/ 26 w 898"/>
                <a:gd name="T29" fmla="*/ 1 h 295"/>
                <a:gd name="T30" fmla="*/ 23 w 898"/>
                <a:gd name="T31" fmla="*/ 0 h 295"/>
                <a:gd name="T32" fmla="*/ 20 w 898"/>
                <a:gd name="T33" fmla="*/ 0 h 295"/>
                <a:gd name="T34" fmla="*/ 17 w 898"/>
                <a:gd name="T35" fmla="*/ 0 h 295"/>
                <a:gd name="T36" fmla="*/ 13 w 898"/>
                <a:gd name="T37" fmla="*/ 0 h 295"/>
                <a:gd name="T38" fmla="*/ 10 w 898"/>
                <a:gd name="T39" fmla="*/ 0 h 295"/>
                <a:gd name="T40" fmla="*/ 7 w 898"/>
                <a:gd name="T41" fmla="*/ 1 h 295"/>
                <a:gd name="T42" fmla="*/ 5 w 898"/>
                <a:gd name="T43" fmla="*/ 2 h 295"/>
                <a:gd name="T44" fmla="*/ 3 w 898"/>
                <a:gd name="T45" fmla="*/ 2 h 295"/>
                <a:gd name="T46" fmla="*/ 1 w 898"/>
                <a:gd name="T47" fmla="*/ 3 h 295"/>
                <a:gd name="T48" fmla="*/ 0 w 898"/>
                <a:gd name="T49" fmla="*/ 4 h 295"/>
                <a:gd name="T50" fmla="*/ 0 w 898"/>
                <a:gd name="T51" fmla="*/ 5 h 295"/>
                <a:gd name="T52" fmla="*/ 0 w 898"/>
                <a:gd name="T53" fmla="*/ 5 h 295"/>
                <a:gd name="T54" fmla="*/ 0 w 898"/>
                <a:gd name="T55" fmla="*/ 6 h 295"/>
                <a:gd name="T56" fmla="*/ 1 w 898"/>
                <a:gd name="T57" fmla="*/ 8 h 295"/>
                <a:gd name="T58" fmla="*/ 3 w 898"/>
                <a:gd name="T59" fmla="*/ 8 h 295"/>
                <a:gd name="T60" fmla="*/ 5 w 898"/>
                <a:gd name="T61" fmla="*/ 9 h 295"/>
                <a:gd name="T62" fmla="*/ 7 w 898"/>
                <a:gd name="T63" fmla="*/ 10 h 295"/>
                <a:gd name="T64" fmla="*/ 10 w 898"/>
                <a:gd name="T65" fmla="*/ 10 h 295"/>
                <a:gd name="T66" fmla="*/ 13 w 898"/>
                <a:gd name="T67" fmla="*/ 11 h 295"/>
                <a:gd name="T68" fmla="*/ 17 w 898"/>
                <a:gd name="T69" fmla="*/ 11 h 2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8"/>
                <a:gd name="T106" fmla="*/ 0 h 295"/>
                <a:gd name="T107" fmla="*/ 898 w 898"/>
                <a:gd name="T108" fmla="*/ 295 h 2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8" h="295">
                  <a:moveTo>
                    <a:pt x="448" y="295"/>
                  </a:moveTo>
                  <a:lnTo>
                    <a:pt x="540" y="292"/>
                  </a:lnTo>
                  <a:lnTo>
                    <a:pt x="624" y="283"/>
                  </a:lnTo>
                  <a:lnTo>
                    <a:pt x="700" y="269"/>
                  </a:lnTo>
                  <a:lnTo>
                    <a:pt x="766" y="251"/>
                  </a:lnTo>
                  <a:lnTo>
                    <a:pt x="820" y="229"/>
                  </a:lnTo>
                  <a:lnTo>
                    <a:pt x="862" y="204"/>
                  </a:lnTo>
                  <a:lnTo>
                    <a:pt x="889" y="176"/>
                  </a:lnTo>
                  <a:lnTo>
                    <a:pt x="898" y="147"/>
                  </a:lnTo>
                  <a:lnTo>
                    <a:pt x="896" y="132"/>
                  </a:lnTo>
                  <a:lnTo>
                    <a:pt x="889" y="117"/>
                  </a:lnTo>
                  <a:lnTo>
                    <a:pt x="862" y="89"/>
                  </a:lnTo>
                  <a:lnTo>
                    <a:pt x="820" y="64"/>
                  </a:lnTo>
                  <a:lnTo>
                    <a:pt x="766" y="44"/>
                  </a:lnTo>
                  <a:lnTo>
                    <a:pt x="700" y="24"/>
                  </a:lnTo>
                  <a:lnTo>
                    <a:pt x="624" y="12"/>
                  </a:lnTo>
                  <a:lnTo>
                    <a:pt x="540" y="2"/>
                  </a:lnTo>
                  <a:lnTo>
                    <a:pt x="448" y="0"/>
                  </a:lnTo>
                  <a:lnTo>
                    <a:pt x="359" y="2"/>
                  </a:lnTo>
                  <a:lnTo>
                    <a:pt x="275" y="12"/>
                  </a:lnTo>
                  <a:lnTo>
                    <a:pt x="198" y="24"/>
                  </a:lnTo>
                  <a:lnTo>
                    <a:pt x="131" y="44"/>
                  </a:lnTo>
                  <a:lnTo>
                    <a:pt x="76" y="64"/>
                  </a:lnTo>
                  <a:lnTo>
                    <a:pt x="35" y="89"/>
                  </a:lnTo>
                  <a:lnTo>
                    <a:pt x="9" y="117"/>
                  </a:lnTo>
                  <a:lnTo>
                    <a:pt x="1" y="132"/>
                  </a:lnTo>
                  <a:lnTo>
                    <a:pt x="0" y="147"/>
                  </a:lnTo>
                  <a:lnTo>
                    <a:pt x="9" y="176"/>
                  </a:lnTo>
                  <a:lnTo>
                    <a:pt x="35" y="204"/>
                  </a:lnTo>
                  <a:lnTo>
                    <a:pt x="76" y="229"/>
                  </a:lnTo>
                  <a:lnTo>
                    <a:pt x="131" y="251"/>
                  </a:lnTo>
                  <a:lnTo>
                    <a:pt x="198" y="269"/>
                  </a:lnTo>
                  <a:lnTo>
                    <a:pt x="275" y="283"/>
                  </a:lnTo>
                  <a:lnTo>
                    <a:pt x="359" y="292"/>
                  </a:lnTo>
                  <a:lnTo>
                    <a:pt x="448" y="295"/>
                  </a:lnTo>
                  <a:close/>
                </a:path>
              </a:pathLst>
            </a:custGeom>
            <a:solidFill>
              <a:srgbClr val="C0C0C0"/>
            </a:solidFill>
            <a:ln w="9525">
              <a:noFill/>
              <a:round/>
              <a:headEnd/>
              <a:tailEnd/>
            </a:ln>
          </p:spPr>
          <p:txBody>
            <a:bodyPr/>
            <a:lstStyle/>
            <a:p>
              <a:endParaRPr lang="en-US"/>
            </a:p>
          </p:txBody>
        </p:sp>
        <p:sp>
          <p:nvSpPr>
            <p:cNvPr id="86085" name="Freeform 86"/>
            <p:cNvSpPr>
              <a:spLocks/>
            </p:cNvSpPr>
            <p:nvPr/>
          </p:nvSpPr>
          <p:spPr bwMode="blackWhite">
            <a:xfrm>
              <a:off x="2997" y="1502"/>
              <a:ext cx="300" cy="98"/>
            </a:xfrm>
            <a:custGeom>
              <a:avLst/>
              <a:gdLst>
                <a:gd name="T0" fmla="*/ 17 w 898"/>
                <a:gd name="T1" fmla="*/ 11 h 295"/>
                <a:gd name="T2" fmla="*/ 20 w 898"/>
                <a:gd name="T3" fmla="*/ 11 h 295"/>
                <a:gd name="T4" fmla="*/ 23 w 898"/>
                <a:gd name="T5" fmla="*/ 10 h 295"/>
                <a:gd name="T6" fmla="*/ 26 w 898"/>
                <a:gd name="T7" fmla="*/ 10 h 295"/>
                <a:gd name="T8" fmla="*/ 29 w 898"/>
                <a:gd name="T9" fmla="*/ 9 h 295"/>
                <a:gd name="T10" fmla="*/ 31 w 898"/>
                <a:gd name="T11" fmla="*/ 8 h 295"/>
                <a:gd name="T12" fmla="*/ 32 w 898"/>
                <a:gd name="T13" fmla="*/ 8 h 295"/>
                <a:gd name="T14" fmla="*/ 33 w 898"/>
                <a:gd name="T15" fmla="*/ 6 h 295"/>
                <a:gd name="T16" fmla="*/ 33 w 898"/>
                <a:gd name="T17" fmla="*/ 5 h 295"/>
                <a:gd name="T18" fmla="*/ 33 w 898"/>
                <a:gd name="T19" fmla="*/ 5 h 295"/>
                <a:gd name="T20" fmla="*/ 33 w 898"/>
                <a:gd name="T21" fmla="*/ 4 h 295"/>
                <a:gd name="T22" fmla="*/ 32 w 898"/>
                <a:gd name="T23" fmla="*/ 3 h 295"/>
                <a:gd name="T24" fmla="*/ 31 w 898"/>
                <a:gd name="T25" fmla="*/ 2 h 295"/>
                <a:gd name="T26" fmla="*/ 29 w 898"/>
                <a:gd name="T27" fmla="*/ 2 h 295"/>
                <a:gd name="T28" fmla="*/ 26 w 898"/>
                <a:gd name="T29" fmla="*/ 1 h 295"/>
                <a:gd name="T30" fmla="*/ 23 w 898"/>
                <a:gd name="T31" fmla="*/ 0 h 295"/>
                <a:gd name="T32" fmla="*/ 20 w 898"/>
                <a:gd name="T33" fmla="*/ 0 h 295"/>
                <a:gd name="T34" fmla="*/ 17 w 898"/>
                <a:gd name="T35" fmla="*/ 0 h 295"/>
                <a:gd name="T36" fmla="*/ 13 w 898"/>
                <a:gd name="T37" fmla="*/ 0 h 295"/>
                <a:gd name="T38" fmla="*/ 10 w 898"/>
                <a:gd name="T39" fmla="*/ 0 h 295"/>
                <a:gd name="T40" fmla="*/ 7 w 898"/>
                <a:gd name="T41" fmla="*/ 1 h 295"/>
                <a:gd name="T42" fmla="*/ 5 w 898"/>
                <a:gd name="T43" fmla="*/ 2 h 295"/>
                <a:gd name="T44" fmla="*/ 3 w 898"/>
                <a:gd name="T45" fmla="*/ 2 h 295"/>
                <a:gd name="T46" fmla="*/ 1 w 898"/>
                <a:gd name="T47" fmla="*/ 3 h 295"/>
                <a:gd name="T48" fmla="*/ 0 w 898"/>
                <a:gd name="T49" fmla="*/ 4 h 295"/>
                <a:gd name="T50" fmla="*/ 0 w 898"/>
                <a:gd name="T51" fmla="*/ 5 h 295"/>
                <a:gd name="T52" fmla="*/ 0 w 898"/>
                <a:gd name="T53" fmla="*/ 5 h 295"/>
                <a:gd name="T54" fmla="*/ 0 w 898"/>
                <a:gd name="T55" fmla="*/ 6 h 295"/>
                <a:gd name="T56" fmla="*/ 1 w 898"/>
                <a:gd name="T57" fmla="*/ 8 h 295"/>
                <a:gd name="T58" fmla="*/ 3 w 898"/>
                <a:gd name="T59" fmla="*/ 8 h 295"/>
                <a:gd name="T60" fmla="*/ 5 w 898"/>
                <a:gd name="T61" fmla="*/ 9 h 295"/>
                <a:gd name="T62" fmla="*/ 7 w 898"/>
                <a:gd name="T63" fmla="*/ 10 h 295"/>
                <a:gd name="T64" fmla="*/ 10 w 898"/>
                <a:gd name="T65" fmla="*/ 10 h 295"/>
                <a:gd name="T66" fmla="*/ 13 w 898"/>
                <a:gd name="T67" fmla="*/ 11 h 295"/>
                <a:gd name="T68" fmla="*/ 17 w 898"/>
                <a:gd name="T69" fmla="*/ 11 h 295"/>
                <a:gd name="T70" fmla="*/ 17 w 898"/>
                <a:gd name="T71" fmla="*/ 11 h 2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98"/>
                <a:gd name="T109" fmla="*/ 0 h 295"/>
                <a:gd name="T110" fmla="*/ 898 w 898"/>
                <a:gd name="T111" fmla="*/ 295 h 2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98" h="295">
                  <a:moveTo>
                    <a:pt x="448" y="295"/>
                  </a:moveTo>
                  <a:lnTo>
                    <a:pt x="540" y="292"/>
                  </a:lnTo>
                  <a:lnTo>
                    <a:pt x="624" y="283"/>
                  </a:lnTo>
                  <a:lnTo>
                    <a:pt x="700" y="269"/>
                  </a:lnTo>
                  <a:lnTo>
                    <a:pt x="766" y="251"/>
                  </a:lnTo>
                  <a:lnTo>
                    <a:pt x="820" y="229"/>
                  </a:lnTo>
                  <a:lnTo>
                    <a:pt x="862" y="204"/>
                  </a:lnTo>
                  <a:lnTo>
                    <a:pt x="889" y="176"/>
                  </a:lnTo>
                  <a:lnTo>
                    <a:pt x="898" y="147"/>
                  </a:lnTo>
                  <a:lnTo>
                    <a:pt x="896" y="132"/>
                  </a:lnTo>
                  <a:lnTo>
                    <a:pt x="889" y="117"/>
                  </a:lnTo>
                  <a:lnTo>
                    <a:pt x="862" y="89"/>
                  </a:lnTo>
                  <a:lnTo>
                    <a:pt x="820" y="64"/>
                  </a:lnTo>
                  <a:lnTo>
                    <a:pt x="766" y="44"/>
                  </a:lnTo>
                  <a:lnTo>
                    <a:pt x="700" y="24"/>
                  </a:lnTo>
                  <a:lnTo>
                    <a:pt x="624" y="12"/>
                  </a:lnTo>
                  <a:lnTo>
                    <a:pt x="540" y="2"/>
                  </a:lnTo>
                  <a:lnTo>
                    <a:pt x="448" y="0"/>
                  </a:lnTo>
                  <a:lnTo>
                    <a:pt x="359" y="2"/>
                  </a:lnTo>
                  <a:lnTo>
                    <a:pt x="275" y="12"/>
                  </a:lnTo>
                  <a:lnTo>
                    <a:pt x="198" y="24"/>
                  </a:lnTo>
                  <a:lnTo>
                    <a:pt x="131" y="44"/>
                  </a:lnTo>
                  <a:lnTo>
                    <a:pt x="76" y="64"/>
                  </a:lnTo>
                  <a:lnTo>
                    <a:pt x="35" y="89"/>
                  </a:lnTo>
                  <a:lnTo>
                    <a:pt x="9" y="117"/>
                  </a:lnTo>
                  <a:lnTo>
                    <a:pt x="1" y="132"/>
                  </a:lnTo>
                  <a:lnTo>
                    <a:pt x="0" y="147"/>
                  </a:lnTo>
                  <a:lnTo>
                    <a:pt x="9" y="176"/>
                  </a:lnTo>
                  <a:lnTo>
                    <a:pt x="35" y="204"/>
                  </a:lnTo>
                  <a:lnTo>
                    <a:pt x="76" y="229"/>
                  </a:lnTo>
                  <a:lnTo>
                    <a:pt x="131" y="251"/>
                  </a:lnTo>
                  <a:lnTo>
                    <a:pt x="198" y="269"/>
                  </a:lnTo>
                  <a:lnTo>
                    <a:pt x="275" y="283"/>
                  </a:lnTo>
                  <a:lnTo>
                    <a:pt x="359" y="292"/>
                  </a:lnTo>
                  <a:lnTo>
                    <a:pt x="448" y="295"/>
                  </a:lnTo>
                </a:path>
              </a:pathLst>
            </a:custGeom>
            <a:solidFill>
              <a:srgbClr val="C0C0C0"/>
            </a:solidFill>
            <a:ln w="6350">
              <a:solidFill>
                <a:srgbClr val="000000"/>
              </a:solidFill>
              <a:prstDash val="solid"/>
              <a:round/>
              <a:headEnd/>
              <a:tailEnd/>
            </a:ln>
          </p:spPr>
          <p:txBody>
            <a:bodyPr/>
            <a:lstStyle/>
            <a:p>
              <a:endParaRPr lang="en-US"/>
            </a:p>
          </p:txBody>
        </p:sp>
        <p:sp>
          <p:nvSpPr>
            <p:cNvPr id="86086" name="Freeform 87"/>
            <p:cNvSpPr>
              <a:spLocks/>
            </p:cNvSpPr>
            <p:nvPr/>
          </p:nvSpPr>
          <p:spPr bwMode="blackWhite">
            <a:xfrm>
              <a:off x="3012" y="1595"/>
              <a:ext cx="282" cy="62"/>
            </a:xfrm>
            <a:custGeom>
              <a:avLst/>
              <a:gdLst>
                <a:gd name="T0" fmla="*/ 31 w 845"/>
                <a:gd name="T1" fmla="*/ 7 h 184"/>
                <a:gd name="T2" fmla="*/ 0 w 845"/>
                <a:gd name="T3" fmla="*/ 7 h 184"/>
                <a:gd name="T4" fmla="*/ 1 w 845"/>
                <a:gd name="T5" fmla="*/ 7 h 184"/>
                <a:gd name="T6" fmla="*/ 3 w 845"/>
                <a:gd name="T7" fmla="*/ 6 h 184"/>
                <a:gd name="T8" fmla="*/ 4 w 845"/>
                <a:gd name="T9" fmla="*/ 6 h 184"/>
                <a:gd name="T10" fmla="*/ 6 w 845"/>
                <a:gd name="T11" fmla="*/ 5 h 184"/>
                <a:gd name="T12" fmla="*/ 7 w 845"/>
                <a:gd name="T13" fmla="*/ 3 h 184"/>
                <a:gd name="T14" fmla="*/ 8 w 845"/>
                <a:gd name="T15" fmla="*/ 2 h 184"/>
                <a:gd name="T16" fmla="*/ 8 w 845"/>
                <a:gd name="T17" fmla="*/ 0 h 184"/>
                <a:gd name="T18" fmla="*/ 22 w 845"/>
                <a:gd name="T19" fmla="*/ 0 h 184"/>
                <a:gd name="T20" fmla="*/ 23 w 845"/>
                <a:gd name="T21" fmla="*/ 2 h 184"/>
                <a:gd name="T22" fmla="*/ 23 w 845"/>
                <a:gd name="T23" fmla="*/ 3 h 184"/>
                <a:gd name="T24" fmla="*/ 24 w 845"/>
                <a:gd name="T25" fmla="*/ 4 h 184"/>
                <a:gd name="T26" fmla="*/ 25 w 845"/>
                <a:gd name="T27" fmla="*/ 5 h 184"/>
                <a:gd name="T28" fmla="*/ 26 w 845"/>
                <a:gd name="T29" fmla="*/ 5 h 184"/>
                <a:gd name="T30" fmla="*/ 31 w 845"/>
                <a:gd name="T31" fmla="*/ 7 h 1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5"/>
                <a:gd name="T49" fmla="*/ 0 h 184"/>
                <a:gd name="T50" fmla="*/ 845 w 845"/>
                <a:gd name="T51" fmla="*/ 184 h 1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5" h="184">
                  <a:moveTo>
                    <a:pt x="845" y="184"/>
                  </a:moveTo>
                  <a:lnTo>
                    <a:pt x="0" y="184"/>
                  </a:lnTo>
                  <a:lnTo>
                    <a:pt x="35" y="175"/>
                  </a:lnTo>
                  <a:lnTo>
                    <a:pt x="72" y="165"/>
                  </a:lnTo>
                  <a:lnTo>
                    <a:pt x="113" y="147"/>
                  </a:lnTo>
                  <a:lnTo>
                    <a:pt x="155" y="123"/>
                  </a:lnTo>
                  <a:lnTo>
                    <a:pt x="191" y="91"/>
                  </a:lnTo>
                  <a:lnTo>
                    <a:pt x="216" y="49"/>
                  </a:lnTo>
                  <a:lnTo>
                    <a:pt x="226" y="0"/>
                  </a:lnTo>
                  <a:lnTo>
                    <a:pt x="601" y="0"/>
                  </a:lnTo>
                  <a:lnTo>
                    <a:pt x="614" y="63"/>
                  </a:lnTo>
                  <a:lnTo>
                    <a:pt x="625" y="86"/>
                  </a:lnTo>
                  <a:lnTo>
                    <a:pt x="644" y="107"/>
                  </a:lnTo>
                  <a:lnTo>
                    <a:pt x="673" y="123"/>
                  </a:lnTo>
                  <a:lnTo>
                    <a:pt x="713" y="141"/>
                  </a:lnTo>
                  <a:lnTo>
                    <a:pt x="845" y="184"/>
                  </a:lnTo>
                  <a:close/>
                </a:path>
              </a:pathLst>
            </a:custGeom>
            <a:solidFill>
              <a:srgbClr val="C0C0C0"/>
            </a:solidFill>
            <a:ln w="9525">
              <a:noFill/>
              <a:round/>
              <a:headEnd/>
              <a:tailEnd/>
            </a:ln>
          </p:spPr>
          <p:txBody>
            <a:bodyPr/>
            <a:lstStyle/>
            <a:p>
              <a:endParaRPr lang="en-US"/>
            </a:p>
          </p:txBody>
        </p:sp>
        <p:sp>
          <p:nvSpPr>
            <p:cNvPr id="86087" name="Freeform 88"/>
            <p:cNvSpPr>
              <a:spLocks/>
            </p:cNvSpPr>
            <p:nvPr/>
          </p:nvSpPr>
          <p:spPr bwMode="blackWhite">
            <a:xfrm>
              <a:off x="3012" y="1595"/>
              <a:ext cx="282" cy="62"/>
            </a:xfrm>
            <a:custGeom>
              <a:avLst/>
              <a:gdLst>
                <a:gd name="T0" fmla="*/ 31 w 845"/>
                <a:gd name="T1" fmla="*/ 7 h 184"/>
                <a:gd name="T2" fmla="*/ 0 w 845"/>
                <a:gd name="T3" fmla="*/ 7 h 184"/>
                <a:gd name="T4" fmla="*/ 1 w 845"/>
                <a:gd name="T5" fmla="*/ 7 h 184"/>
                <a:gd name="T6" fmla="*/ 3 w 845"/>
                <a:gd name="T7" fmla="*/ 6 h 184"/>
                <a:gd name="T8" fmla="*/ 4 w 845"/>
                <a:gd name="T9" fmla="*/ 6 h 184"/>
                <a:gd name="T10" fmla="*/ 6 w 845"/>
                <a:gd name="T11" fmla="*/ 5 h 184"/>
                <a:gd name="T12" fmla="*/ 7 w 845"/>
                <a:gd name="T13" fmla="*/ 3 h 184"/>
                <a:gd name="T14" fmla="*/ 8 w 845"/>
                <a:gd name="T15" fmla="*/ 2 h 184"/>
                <a:gd name="T16" fmla="*/ 8 w 845"/>
                <a:gd name="T17" fmla="*/ 0 h 184"/>
                <a:gd name="T18" fmla="*/ 22 w 845"/>
                <a:gd name="T19" fmla="*/ 0 h 184"/>
                <a:gd name="T20" fmla="*/ 23 w 845"/>
                <a:gd name="T21" fmla="*/ 2 h 184"/>
                <a:gd name="T22" fmla="*/ 23 w 845"/>
                <a:gd name="T23" fmla="*/ 3 h 184"/>
                <a:gd name="T24" fmla="*/ 24 w 845"/>
                <a:gd name="T25" fmla="*/ 4 h 184"/>
                <a:gd name="T26" fmla="*/ 25 w 845"/>
                <a:gd name="T27" fmla="*/ 5 h 184"/>
                <a:gd name="T28" fmla="*/ 26 w 845"/>
                <a:gd name="T29" fmla="*/ 5 h 184"/>
                <a:gd name="T30" fmla="*/ 31 w 845"/>
                <a:gd name="T31" fmla="*/ 7 h 184"/>
                <a:gd name="T32" fmla="*/ 31 w 845"/>
                <a:gd name="T33" fmla="*/ 7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5"/>
                <a:gd name="T52" fmla="*/ 0 h 184"/>
                <a:gd name="T53" fmla="*/ 845 w 845"/>
                <a:gd name="T54" fmla="*/ 184 h 1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5" h="184">
                  <a:moveTo>
                    <a:pt x="845" y="184"/>
                  </a:moveTo>
                  <a:lnTo>
                    <a:pt x="0" y="184"/>
                  </a:lnTo>
                  <a:lnTo>
                    <a:pt x="35" y="175"/>
                  </a:lnTo>
                  <a:lnTo>
                    <a:pt x="72" y="165"/>
                  </a:lnTo>
                  <a:lnTo>
                    <a:pt x="113" y="147"/>
                  </a:lnTo>
                  <a:lnTo>
                    <a:pt x="155" y="123"/>
                  </a:lnTo>
                  <a:lnTo>
                    <a:pt x="191" y="91"/>
                  </a:lnTo>
                  <a:lnTo>
                    <a:pt x="216" y="49"/>
                  </a:lnTo>
                  <a:lnTo>
                    <a:pt x="226" y="0"/>
                  </a:lnTo>
                  <a:lnTo>
                    <a:pt x="601" y="0"/>
                  </a:lnTo>
                  <a:lnTo>
                    <a:pt x="614" y="63"/>
                  </a:lnTo>
                  <a:lnTo>
                    <a:pt x="625" y="86"/>
                  </a:lnTo>
                  <a:lnTo>
                    <a:pt x="644" y="107"/>
                  </a:lnTo>
                  <a:lnTo>
                    <a:pt x="673" y="123"/>
                  </a:lnTo>
                  <a:lnTo>
                    <a:pt x="713" y="141"/>
                  </a:lnTo>
                  <a:lnTo>
                    <a:pt x="845" y="184"/>
                  </a:lnTo>
                </a:path>
              </a:pathLst>
            </a:custGeom>
            <a:solidFill>
              <a:srgbClr val="C0C0C0"/>
            </a:solidFill>
            <a:ln w="6350">
              <a:solidFill>
                <a:srgbClr val="000000"/>
              </a:solidFill>
              <a:prstDash val="solid"/>
              <a:round/>
              <a:headEnd/>
              <a:tailEnd/>
            </a:ln>
          </p:spPr>
          <p:txBody>
            <a:bodyPr/>
            <a:lstStyle/>
            <a:p>
              <a:endParaRPr lang="en-US"/>
            </a:p>
          </p:txBody>
        </p:sp>
        <p:sp>
          <p:nvSpPr>
            <p:cNvPr id="86088" name="Freeform 89"/>
            <p:cNvSpPr>
              <a:spLocks/>
            </p:cNvSpPr>
            <p:nvPr/>
          </p:nvSpPr>
          <p:spPr bwMode="blackWhite">
            <a:xfrm>
              <a:off x="2997" y="1614"/>
              <a:ext cx="300" cy="24"/>
            </a:xfrm>
            <a:custGeom>
              <a:avLst/>
              <a:gdLst>
                <a:gd name="T0" fmla="*/ 17 w 898"/>
                <a:gd name="T1" fmla="*/ 3 h 72"/>
                <a:gd name="T2" fmla="*/ 29 w 898"/>
                <a:gd name="T3" fmla="*/ 3 h 72"/>
                <a:gd name="T4" fmla="*/ 31 w 898"/>
                <a:gd name="T5" fmla="*/ 3 h 72"/>
                <a:gd name="T6" fmla="*/ 32 w 898"/>
                <a:gd name="T7" fmla="*/ 2 h 72"/>
                <a:gd name="T8" fmla="*/ 33 w 898"/>
                <a:gd name="T9" fmla="*/ 2 h 72"/>
                <a:gd name="T10" fmla="*/ 33 w 898"/>
                <a:gd name="T11" fmla="*/ 2 h 72"/>
                <a:gd name="T12" fmla="*/ 33 w 898"/>
                <a:gd name="T13" fmla="*/ 1 h 72"/>
                <a:gd name="T14" fmla="*/ 33 w 898"/>
                <a:gd name="T15" fmla="*/ 1 h 72"/>
                <a:gd name="T16" fmla="*/ 33 w 898"/>
                <a:gd name="T17" fmla="*/ 1 h 72"/>
                <a:gd name="T18" fmla="*/ 32 w 898"/>
                <a:gd name="T19" fmla="*/ 0 h 72"/>
                <a:gd name="T20" fmla="*/ 31 w 898"/>
                <a:gd name="T21" fmla="*/ 0 h 72"/>
                <a:gd name="T22" fmla="*/ 29 w 898"/>
                <a:gd name="T23" fmla="*/ 0 h 72"/>
                <a:gd name="T24" fmla="*/ 17 w 898"/>
                <a:gd name="T25" fmla="*/ 0 h 72"/>
                <a:gd name="T26" fmla="*/ 4 w 898"/>
                <a:gd name="T27" fmla="*/ 0 h 72"/>
                <a:gd name="T28" fmla="*/ 3 w 898"/>
                <a:gd name="T29" fmla="*/ 0 h 72"/>
                <a:gd name="T30" fmla="*/ 1 w 898"/>
                <a:gd name="T31" fmla="*/ 0 h 72"/>
                <a:gd name="T32" fmla="*/ 0 w 898"/>
                <a:gd name="T33" fmla="*/ 1 h 72"/>
                <a:gd name="T34" fmla="*/ 0 w 898"/>
                <a:gd name="T35" fmla="*/ 1 h 72"/>
                <a:gd name="T36" fmla="*/ 0 w 898"/>
                <a:gd name="T37" fmla="*/ 1 h 72"/>
                <a:gd name="T38" fmla="*/ 0 w 898"/>
                <a:gd name="T39" fmla="*/ 2 h 72"/>
                <a:gd name="T40" fmla="*/ 1 w 898"/>
                <a:gd name="T41" fmla="*/ 2 h 72"/>
                <a:gd name="T42" fmla="*/ 2 w 898"/>
                <a:gd name="T43" fmla="*/ 2 h 72"/>
                <a:gd name="T44" fmla="*/ 4 w 898"/>
                <a:gd name="T45" fmla="*/ 3 h 72"/>
                <a:gd name="T46" fmla="*/ 17 w 898"/>
                <a:gd name="T47" fmla="*/ 3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98"/>
                <a:gd name="T73" fmla="*/ 0 h 72"/>
                <a:gd name="T74" fmla="*/ 898 w 898"/>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98" h="72">
                  <a:moveTo>
                    <a:pt x="448" y="71"/>
                  </a:moveTo>
                  <a:lnTo>
                    <a:pt x="766" y="72"/>
                  </a:lnTo>
                  <a:lnTo>
                    <a:pt x="820" y="68"/>
                  </a:lnTo>
                  <a:lnTo>
                    <a:pt x="862" y="62"/>
                  </a:lnTo>
                  <a:lnTo>
                    <a:pt x="889" y="51"/>
                  </a:lnTo>
                  <a:lnTo>
                    <a:pt x="896" y="44"/>
                  </a:lnTo>
                  <a:lnTo>
                    <a:pt x="898" y="36"/>
                  </a:lnTo>
                  <a:lnTo>
                    <a:pt x="897" y="26"/>
                  </a:lnTo>
                  <a:lnTo>
                    <a:pt x="890" y="20"/>
                  </a:lnTo>
                  <a:lnTo>
                    <a:pt x="865" y="11"/>
                  </a:lnTo>
                  <a:lnTo>
                    <a:pt x="823" y="3"/>
                  </a:lnTo>
                  <a:lnTo>
                    <a:pt x="769" y="0"/>
                  </a:lnTo>
                  <a:lnTo>
                    <a:pt x="448" y="0"/>
                  </a:lnTo>
                  <a:lnTo>
                    <a:pt x="118" y="0"/>
                  </a:lnTo>
                  <a:lnTo>
                    <a:pt x="70" y="4"/>
                  </a:lnTo>
                  <a:lnTo>
                    <a:pt x="30" y="12"/>
                  </a:lnTo>
                  <a:lnTo>
                    <a:pt x="7" y="21"/>
                  </a:lnTo>
                  <a:lnTo>
                    <a:pt x="1" y="28"/>
                  </a:lnTo>
                  <a:lnTo>
                    <a:pt x="0" y="36"/>
                  </a:lnTo>
                  <a:lnTo>
                    <a:pt x="7" y="51"/>
                  </a:lnTo>
                  <a:lnTo>
                    <a:pt x="24" y="61"/>
                  </a:lnTo>
                  <a:lnTo>
                    <a:pt x="59" y="66"/>
                  </a:lnTo>
                  <a:lnTo>
                    <a:pt x="106" y="71"/>
                  </a:lnTo>
                  <a:lnTo>
                    <a:pt x="448" y="71"/>
                  </a:lnTo>
                  <a:close/>
                </a:path>
              </a:pathLst>
            </a:custGeom>
            <a:solidFill>
              <a:srgbClr val="C0C0C0"/>
            </a:solidFill>
            <a:ln w="9525">
              <a:noFill/>
              <a:round/>
              <a:headEnd/>
              <a:tailEnd/>
            </a:ln>
          </p:spPr>
          <p:txBody>
            <a:bodyPr/>
            <a:lstStyle/>
            <a:p>
              <a:endParaRPr lang="en-US"/>
            </a:p>
          </p:txBody>
        </p:sp>
        <p:sp>
          <p:nvSpPr>
            <p:cNvPr id="86089" name="Freeform 90"/>
            <p:cNvSpPr>
              <a:spLocks/>
            </p:cNvSpPr>
            <p:nvPr/>
          </p:nvSpPr>
          <p:spPr bwMode="blackWhite">
            <a:xfrm>
              <a:off x="2997" y="1614"/>
              <a:ext cx="300" cy="24"/>
            </a:xfrm>
            <a:custGeom>
              <a:avLst/>
              <a:gdLst>
                <a:gd name="T0" fmla="*/ 17 w 898"/>
                <a:gd name="T1" fmla="*/ 3 h 72"/>
                <a:gd name="T2" fmla="*/ 29 w 898"/>
                <a:gd name="T3" fmla="*/ 3 h 72"/>
                <a:gd name="T4" fmla="*/ 31 w 898"/>
                <a:gd name="T5" fmla="*/ 3 h 72"/>
                <a:gd name="T6" fmla="*/ 32 w 898"/>
                <a:gd name="T7" fmla="*/ 2 h 72"/>
                <a:gd name="T8" fmla="*/ 33 w 898"/>
                <a:gd name="T9" fmla="*/ 2 h 72"/>
                <a:gd name="T10" fmla="*/ 33 w 898"/>
                <a:gd name="T11" fmla="*/ 2 h 72"/>
                <a:gd name="T12" fmla="*/ 33 w 898"/>
                <a:gd name="T13" fmla="*/ 1 h 72"/>
                <a:gd name="T14" fmla="*/ 33 w 898"/>
                <a:gd name="T15" fmla="*/ 1 h 72"/>
                <a:gd name="T16" fmla="*/ 33 w 898"/>
                <a:gd name="T17" fmla="*/ 1 h 72"/>
                <a:gd name="T18" fmla="*/ 32 w 898"/>
                <a:gd name="T19" fmla="*/ 0 h 72"/>
                <a:gd name="T20" fmla="*/ 31 w 898"/>
                <a:gd name="T21" fmla="*/ 0 h 72"/>
                <a:gd name="T22" fmla="*/ 29 w 898"/>
                <a:gd name="T23" fmla="*/ 0 h 72"/>
                <a:gd name="T24" fmla="*/ 17 w 898"/>
                <a:gd name="T25" fmla="*/ 0 h 72"/>
                <a:gd name="T26" fmla="*/ 4 w 898"/>
                <a:gd name="T27" fmla="*/ 0 h 72"/>
                <a:gd name="T28" fmla="*/ 3 w 898"/>
                <a:gd name="T29" fmla="*/ 0 h 72"/>
                <a:gd name="T30" fmla="*/ 1 w 898"/>
                <a:gd name="T31" fmla="*/ 0 h 72"/>
                <a:gd name="T32" fmla="*/ 0 w 898"/>
                <a:gd name="T33" fmla="*/ 1 h 72"/>
                <a:gd name="T34" fmla="*/ 0 w 898"/>
                <a:gd name="T35" fmla="*/ 1 h 72"/>
                <a:gd name="T36" fmla="*/ 0 w 898"/>
                <a:gd name="T37" fmla="*/ 1 h 72"/>
                <a:gd name="T38" fmla="*/ 0 w 898"/>
                <a:gd name="T39" fmla="*/ 2 h 72"/>
                <a:gd name="T40" fmla="*/ 1 w 898"/>
                <a:gd name="T41" fmla="*/ 2 h 72"/>
                <a:gd name="T42" fmla="*/ 2 w 898"/>
                <a:gd name="T43" fmla="*/ 2 h 72"/>
                <a:gd name="T44" fmla="*/ 4 w 898"/>
                <a:gd name="T45" fmla="*/ 3 h 72"/>
                <a:gd name="T46" fmla="*/ 17 w 898"/>
                <a:gd name="T47" fmla="*/ 3 h 72"/>
                <a:gd name="T48" fmla="*/ 17 w 898"/>
                <a:gd name="T49" fmla="*/ 3 h 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98"/>
                <a:gd name="T76" fmla="*/ 0 h 72"/>
                <a:gd name="T77" fmla="*/ 898 w 898"/>
                <a:gd name="T78" fmla="*/ 72 h 7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98" h="72">
                  <a:moveTo>
                    <a:pt x="448" y="71"/>
                  </a:moveTo>
                  <a:lnTo>
                    <a:pt x="766" y="72"/>
                  </a:lnTo>
                  <a:lnTo>
                    <a:pt x="820" y="68"/>
                  </a:lnTo>
                  <a:lnTo>
                    <a:pt x="862" y="62"/>
                  </a:lnTo>
                  <a:lnTo>
                    <a:pt x="889" y="51"/>
                  </a:lnTo>
                  <a:lnTo>
                    <a:pt x="896" y="44"/>
                  </a:lnTo>
                  <a:lnTo>
                    <a:pt x="898" y="36"/>
                  </a:lnTo>
                  <a:lnTo>
                    <a:pt x="897" y="26"/>
                  </a:lnTo>
                  <a:lnTo>
                    <a:pt x="890" y="20"/>
                  </a:lnTo>
                  <a:lnTo>
                    <a:pt x="865" y="11"/>
                  </a:lnTo>
                  <a:lnTo>
                    <a:pt x="823" y="3"/>
                  </a:lnTo>
                  <a:lnTo>
                    <a:pt x="769" y="0"/>
                  </a:lnTo>
                  <a:lnTo>
                    <a:pt x="448" y="0"/>
                  </a:lnTo>
                  <a:lnTo>
                    <a:pt x="118" y="0"/>
                  </a:lnTo>
                  <a:lnTo>
                    <a:pt x="70" y="4"/>
                  </a:lnTo>
                  <a:lnTo>
                    <a:pt x="30" y="12"/>
                  </a:lnTo>
                  <a:lnTo>
                    <a:pt x="7" y="21"/>
                  </a:lnTo>
                  <a:lnTo>
                    <a:pt x="1" y="28"/>
                  </a:lnTo>
                  <a:lnTo>
                    <a:pt x="0" y="36"/>
                  </a:lnTo>
                  <a:lnTo>
                    <a:pt x="7" y="51"/>
                  </a:lnTo>
                  <a:lnTo>
                    <a:pt x="24" y="61"/>
                  </a:lnTo>
                  <a:lnTo>
                    <a:pt x="59" y="66"/>
                  </a:lnTo>
                  <a:lnTo>
                    <a:pt x="106" y="71"/>
                  </a:lnTo>
                  <a:lnTo>
                    <a:pt x="448" y="71"/>
                  </a:lnTo>
                </a:path>
              </a:pathLst>
            </a:custGeom>
            <a:solidFill>
              <a:srgbClr val="C0C0C0"/>
            </a:solidFill>
            <a:ln w="6350">
              <a:solidFill>
                <a:srgbClr val="000000"/>
              </a:solidFill>
              <a:prstDash val="solid"/>
              <a:round/>
              <a:headEnd/>
              <a:tailEnd/>
            </a:ln>
          </p:spPr>
          <p:txBody>
            <a:bodyPr/>
            <a:lstStyle/>
            <a:p>
              <a:endParaRPr lang="en-US"/>
            </a:p>
          </p:txBody>
        </p:sp>
        <p:sp>
          <p:nvSpPr>
            <p:cNvPr id="86090" name="Rectangle 91"/>
            <p:cNvSpPr>
              <a:spLocks noChangeArrowheads="1"/>
            </p:cNvSpPr>
            <p:nvPr/>
          </p:nvSpPr>
          <p:spPr bwMode="blackWhite">
            <a:xfrm>
              <a:off x="3012" y="1658"/>
              <a:ext cx="282" cy="210"/>
            </a:xfrm>
            <a:prstGeom prst="rect">
              <a:avLst/>
            </a:prstGeom>
            <a:solidFill>
              <a:srgbClr val="C0C0C0"/>
            </a:solidFill>
            <a:ln w="9525">
              <a:noFill/>
              <a:miter lim="800000"/>
              <a:headEnd/>
              <a:tailEnd/>
            </a:ln>
          </p:spPr>
          <p:txBody>
            <a:bodyPr/>
            <a:lstStyle/>
            <a:p>
              <a:endParaRPr lang="en-US"/>
            </a:p>
          </p:txBody>
        </p:sp>
        <p:sp>
          <p:nvSpPr>
            <p:cNvPr id="86091" name="Freeform 92"/>
            <p:cNvSpPr>
              <a:spLocks/>
            </p:cNvSpPr>
            <p:nvPr/>
          </p:nvSpPr>
          <p:spPr bwMode="blackWhite">
            <a:xfrm>
              <a:off x="3012" y="1658"/>
              <a:ext cx="282" cy="210"/>
            </a:xfrm>
            <a:custGeom>
              <a:avLst/>
              <a:gdLst>
                <a:gd name="T0" fmla="*/ 31 w 845"/>
                <a:gd name="T1" fmla="*/ 23 h 630"/>
                <a:gd name="T2" fmla="*/ 31 w 845"/>
                <a:gd name="T3" fmla="*/ 0 h 630"/>
                <a:gd name="T4" fmla="*/ 0 w 845"/>
                <a:gd name="T5" fmla="*/ 0 h 630"/>
                <a:gd name="T6" fmla="*/ 0 w 845"/>
                <a:gd name="T7" fmla="*/ 23 h 630"/>
                <a:gd name="T8" fmla="*/ 31 w 845"/>
                <a:gd name="T9" fmla="*/ 23 h 630"/>
                <a:gd name="T10" fmla="*/ 31 w 845"/>
                <a:gd name="T11" fmla="*/ 23 h 630"/>
                <a:gd name="T12" fmla="*/ 0 60000 65536"/>
                <a:gd name="T13" fmla="*/ 0 60000 65536"/>
                <a:gd name="T14" fmla="*/ 0 60000 65536"/>
                <a:gd name="T15" fmla="*/ 0 60000 65536"/>
                <a:gd name="T16" fmla="*/ 0 60000 65536"/>
                <a:gd name="T17" fmla="*/ 0 60000 65536"/>
                <a:gd name="T18" fmla="*/ 0 w 845"/>
                <a:gd name="T19" fmla="*/ 0 h 630"/>
                <a:gd name="T20" fmla="*/ 845 w 845"/>
                <a:gd name="T21" fmla="*/ 630 h 630"/>
              </a:gdLst>
              <a:ahLst/>
              <a:cxnLst>
                <a:cxn ang="T12">
                  <a:pos x="T0" y="T1"/>
                </a:cxn>
                <a:cxn ang="T13">
                  <a:pos x="T2" y="T3"/>
                </a:cxn>
                <a:cxn ang="T14">
                  <a:pos x="T4" y="T5"/>
                </a:cxn>
                <a:cxn ang="T15">
                  <a:pos x="T6" y="T7"/>
                </a:cxn>
                <a:cxn ang="T16">
                  <a:pos x="T8" y="T9"/>
                </a:cxn>
                <a:cxn ang="T17">
                  <a:pos x="T10" y="T11"/>
                </a:cxn>
              </a:cxnLst>
              <a:rect l="T18" t="T19" r="T20" b="T21"/>
              <a:pathLst>
                <a:path w="845" h="630">
                  <a:moveTo>
                    <a:pt x="845" y="630"/>
                  </a:moveTo>
                  <a:lnTo>
                    <a:pt x="845" y="0"/>
                  </a:lnTo>
                  <a:lnTo>
                    <a:pt x="0" y="0"/>
                  </a:lnTo>
                  <a:lnTo>
                    <a:pt x="0" y="630"/>
                  </a:lnTo>
                  <a:lnTo>
                    <a:pt x="845" y="630"/>
                  </a:lnTo>
                </a:path>
              </a:pathLst>
            </a:custGeom>
            <a:solidFill>
              <a:srgbClr val="C0C0C0"/>
            </a:solidFill>
            <a:ln w="6350">
              <a:solidFill>
                <a:srgbClr val="000000"/>
              </a:solidFill>
              <a:prstDash val="solid"/>
              <a:round/>
              <a:headEnd/>
              <a:tailEnd/>
            </a:ln>
          </p:spPr>
          <p:txBody>
            <a:bodyPr/>
            <a:lstStyle/>
            <a:p>
              <a:endParaRPr lang="en-US"/>
            </a:p>
          </p:txBody>
        </p:sp>
      </p:grpSp>
      <p:sp>
        <p:nvSpPr>
          <p:cNvPr id="86029" name="Freeform 93"/>
          <p:cNvSpPr>
            <a:spLocks/>
          </p:cNvSpPr>
          <p:nvPr/>
        </p:nvSpPr>
        <p:spPr bwMode="blackWhite">
          <a:xfrm>
            <a:off x="5230813" y="4846638"/>
            <a:ext cx="3043237" cy="284162"/>
          </a:xfrm>
          <a:custGeom>
            <a:avLst/>
            <a:gdLst>
              <a:gd name="T0" fmla="*/ 2147483647 w 5735"/>
              <a:gd name="T1" fmla="*/ 0 h 507"/>
              <a:gd name="T2" fmla="*/ 2147483647 w 5735"/>
              <a:gd name="T3" fmla="*/ 2147483647 h 507"/>
              <a:gd name="T4" fmla="*/ 2147483647 w 5735"/>
              <a:gd name="T5" fmla="*/ 2147483647 h 507"/>
              <a:gd name="T6" fmla="*/ 2147483647 w 5735"/>
              <a:gd name="T7" fmla="*/ 2147483647 h 507"/>
              <a:gd name="T8" fmla="*/ 2147483647 w 5735"/>
              <a:gd name="T9" fmla="*/ 2147483647 h 507"/>
              <a:gd name="T10" fmla="*/ 2147483647 w 5735"/>
              <a:gd name="T11" fmla="*/ 2147483647 h 507"/>
              <a:gd name="T12" fmla="*/ 2147483647 w 5735"/>
              <a:gd name="T13" fmla="*/ 2147483647 h 507"/>
              <a:gd name="T14" fmla="*/ 2147483647 w 5735"/>
              <a:gd name="T15" fmla="*/ 2147483647 h 507"/>
              <a:gd name="T16" fmla="*/ 2147483647 w 5735"/>
              <a:gd name="T17" fmla="*/ 2147483647 h 507"/>
              <a:gd name="T18" fmla="*/ 2147483647 w 5735"/>
              <a:gd name="T19" fmla="*/ 2147483647 h 507"/>
              <a:gd name="T20" fmla="*/ 2147483647 w 5735"/>
              <a:gd name="T21" fmla="*/ 2147483647 h 507"/>
              <a:gd name="T22" fmla="*/ 2147483647 w 5735"/>
              <a:gd name="T23" fmla="*/ 2147483647 h 507"/>
              <a:gd name="T24" fmla="*/ 2147483647 w 5735"/>
              <a:gd name="T25" fmla="*/ 2147483647 h 507"/>
              <a:gd name="T26" fmla="*/ 2147483647 w 5735"/>
              <a:gd name="T27" fmla="*/ 2147483647 h 507"/>
              <a:gd name="T28" fmla="*/ 2147483647 w 5735"/>
              <a:gd name="T29" fmla="*/ 2147483647 h 507"/>
              <a:gd name="T30" fmla="*/ 2147483647 w 5735"/>
              <a:gd name="T31" fmla="*/ 2147483647 h 507"/>
              <a:gd name="T32" fmla="*/ 2147483647 w 5735"/>
              <a:gd name="T33" fmla="*/ 2147483647 h 507"/>
              <a:gd name="T34" fmla="*/ 2147483647 w 5735"/>
              <a:gd name="T35" fmla="*/ 2147483647 h 507"/>
              <a:gd name="T36" fmla="*/ 2147483647 w 5735"/>
              <a:gd name="T37" fmla="*/ 2147483647 h 507"/>
              <a:gd name="T38" fmla="*/ 2147483647 w 5735"/>
              <a:gd name="T39" fmla="*/ 2147483647 h 507"/>
              <a:gd name="T40" fmla="*/ 2147483647 w 5735"/>
              <a:gd name="T41" fmla="*/ 2147483647 h 507"/>
              <a:gd name="T42" fmla="*/ 2147483647 w 5735"/>
              <a:gd name="T43" fmla="*/ 2147483647 h 507"/>
              <a:gd name="T44" fmla="*/ 2147483647 w 5735"/>
              <a:gd name="T45" fmla="*/ 2147483647 h 507"/>
              <a:gd name="T46" fmla="*/ 2147483647 w 5735"/>
              <a:gd name="T47" fmla="*/ 2147483647 h 507"/>
              <a:gd name="T48" fmla="*/ 2147483647 w 5735"/>
              <a:gd name="T49" fmla="*/ 2147483647 h 507"/>
              <a:gd name="T50" fmla="*/ 2147483647 w 5735"/>
              <a:gd name="T51" fmla="*/ 2147483647 h 507"/>
              <a:gd name="T52" fmla="*/ 2147483647 w 5735"/>
              <a:gd name="T53" fmla="*/ 2147483647 h 507"/>
              <a:gd name="T54" fmla="*/ 2147483647 w 5735"/>
              <a:gd name="T55" fmla="*/ 2147483647 h 507"/>
              <a:gd name="T56" fmla="*/ 2147483647 w 5735"/>
              <a:gd name="T57" fmla="*/ 2147483647 h 507"/>
              <a:gd name="T58" fmla="*/ 2147483647 w 5735"/>
              <a:gd name="T59" fmla="*/ 2147483647 h 507"/>
              <a:gd name="T60" fmla="*/ 2147483647 w 5735"/>
              <a:gd name="T61" fmla="*/ 2147483647 h 507"/>
              <a:gd name="T62" fmla="*/ 0 w 5735"/>
              <a:gd name="T63" fmla="*/ 0 h 507"/>
              <a:gd name="T64" fmla="*/ 2147483647 w 5735"/>
              <a:gd name="T65" fmla="*/ 0 h 507"/>
              <a:gd name="T66" fmla="*/ 2147483647 w 5735"/>
              <a:gd name="T67" fmla="*/ 0 h 50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35"/>
              <a:gd name="T103" fmla="*/ 0 h 507"/>
              <a:gd name="T104" fmla="*/ 5735 w 5735"/>
              <a:gd name="T105" fmla="*/ 507 h 50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35" h="507">
                <a:moveTo>
                  <a:pt x="5735" y="0"/>
                </a:moveTo>
                <a:lnTo>
                  <a:pt x="5655" y="45"/>
                </a:lnTo>
                <a:lnTo>
                  <a:pt x="5563" y="92"/>
                </a:lnTo>
                <a:lnTo>
                  <a:pt x="5458" y="137"/>
                </a:lnTo>
                <a:lnTo>
                  <a:pt x="5341" y="181"/>
                </a:lnTo>
                <a:lnTo>
                  <a:pt x="5213" y="224"/>
                </a:lnTo>
                <a:lnTo>
                  <a:pt x="5070" y="267"/>
                </a:lnTo>
                <a:lnTo>
                  <a:pt x="4916" y="308"/>
                </a:lnTo>
                <a:lnTo>
                  <a:pt x="4745" y="345"/>
                </a:lnTo>
                <a:lnTo>
                  <a:pt x="4562" y="379"/>
                </a:lnTo>
                <a:lnTo>
                  <a:pt x="4365" y="411"/>
                </a:lnTo>
                <a:lnTo>
                  <a:pt x="4152" y="439"/>
                </a:lnTo>
                <a:lnTo>
                  <a:pt x="3926" y="463"/>
                </a:lnTo>
                <a:lnTo>
                  <a:pt x="3686" y="481"/>
                </a:lnTo>
                <a:lnTo>
                  <a:pt x="3427" y="496"/>
                </a:lnTo>
                <a:lnTo>
                  <a:pt x="3157" y="504"/>
                </a:lnTo>
                <a:lnTo>
                  <a:pt x="2867" y="507"/>
                </a:lnTo>
                <a:lnTo>
                  <a:pt x="2581" y="504"/>
                </a:lnTo>
                <a:lnTo>
                  <a:pt x="2308" y="496"/>
                </a:lnTo>
                <a:lnTo>
                  <a:pt x="2050" y="481"/>
                </a:lnTo>
                <a:lnTo>
                  <a:pt x="1810" y="463"/>
                </a:lnTo>
                <a:lnTo>
                  <a:pt x="1584" y="439"/>
                </a:lnTo>
                <a:lnTo>
                  <a:pt x="1373" y="411"/>
                </a:lnTo>
                <a:lnTo>
                  <a:pt x="991" y="345"/>
                </a:lnTo>
                <a:lnTo>
                  <a:pt x="823" y="308"/>
                </a:lnTo>
                <a:lnTo>
                  <a:pt x="668" y="267"/>
                </a:lnTo>
                <a:lnTo>
                  <a:pt x="524" y="224"/>
                </a:lnTo>
                <a:lnTo>
                  <a:pt x="394" y="181"/>
                </a:lnTo>
                <a:lnTo>
                  <a:pt x="278" y="137"/>
                </a:lnTo>
                <a:lnTo>
                  <a:pt x="173" y="92"/>
                </a:lnTo>
                <a:lnTo>
                  <a:pt x="80" y="45"/>
                </a:lnTo>
                <a:lnTo>
                  <a:pt x="0" y="0"/>
                </a:lnTo>
                <a:lnTo>
                  <a:pt x="5735" y="0"/>
                </a:lnTo>
              </a:path>
            </a:pathLst>
          </a:custGeom>
          <a:solidFill>
            <a:srgbClr val="ADADAD"/>
          </a:solidFill>
          <a:ln w="12700">
            <a:solidFill>
              <a:srgbClr val="000000"/>
            </a:solidFill>
            <a:prstDash val="solid"/>
            <a:round/>
            <a:headEnd/>
            <a:tailEnd/>
          </a:ln>
        </p:spPr>
        <p:txBody>
          <a:bodyPr/>
          <a:lstStyle/>
          <a:p>
            <a:endParaRPr lang="en-US"/>
          </a:p>
        </p:txBody>
      </p:sp>
      <p:sp>
        <p:nvSpPr>
          <p:cNvPr id="86030" name="Freeform 94"/>
          <p:cNvSpPr>
            <a:spLocks/>
          </p:cNvSpPr>
          <p:nvPr/>
        </p:nvSpPr>
        <p:spPr bwMode="blackWhite">
          <a:xfrm>
            <a:off x="631825" y="4846638"/>
            <a:ext cx="3043238" cy="279400"/>
          </a:xfrm>
          <a:custGeom>
            <a:avLst/>
            <a:gdLst>
              <a:gd name="T0" fmla="*/ 2147483647 w 5715"/>
              <a:gd name="T1" fmla="*/ 0 h 502"/>
              <a:gd name="T2" fmla="*/ 2147483647 w 5715"/>
              <a:gd name="T3" fmla="*/ 2147483647 h 502"/>
              <a:gd name="T4" fmla="*/ 2147483647 w 5715"/>
              <a:gd name="T5" fmla="*/ 2147483647 h 502"/>
              <a:gd name="T6" fmla="*/ 2147483647 w 5715"/>
              <a:gd name="T7" fmla="*/ 2147483647 h 502"/>
              <a:gd name="T8" fmla="*/ 2147483647 w 5715"/>
              <a:gd name="T9" fmla="*/ 2147483647 h 502"/>
              <a:gd name="T10" fmla="*/ 2147483647 w 5715"/>
              <a:gd name="T11" fmla="*/ 2147483647 h 502"/>
              <a:gd name="T12" fmla="*/ 2147483647 w 5715"/>
              <a:gd name="T13" fmla="*/ 2147483647 h 502"/>
              <a:gd name="T14" fmla="*/ 2147483647 w 5715"/>
              <a:gd name="T15" fmla="*/ 2147483647 h 502"/>
              <a:gd name="T16" fmla="*/ 2147483647 w 5715"/>
              <a:gd name="T17" fmla="*/ 2147483647 h 502"/>
              <a:gd name="T18" fmla="*/ 2147483647 w 5715"/>
              <a:gd name="T19" fmla="*/ 2147483647 h 502"/>
              <a:gd name="T20" fmla="*/ 2147483647 w 5715"/>
              <a:gd name="T21" fmla="*/ 2147483647 h 502"/>
              <a:gd name="T22" fmla="*/ 2147483647 w 5715"/>
              <a:gd name="T23" fmla="*/ 2147483647 h 502"/>
              <a:gd name="T24" fmla="*/ 2147483647 w 5715"/>
              <a:gd name="T25" fmla="*/ 2147483647 h 502"/>
              <a:gd name="T26" fmla="*/ 2147483647 w 5715"/>
              <a:gd name="T27" fmla="*/ 2147483647 h 502"/>
              <a:gd name="T28" fmla="*/ 2147483647 w 5715"/>
              <a:gd name="T29" fmla="*/ 2147483647 h 502"/>
              <a:gd name="T30" fmla="*/ 2147483647 w 5715"/>
              <a:gd name="T31" fmla="*/ 2147483647 h 502"/>
              <a:gd name="T32" fmla="*/ 2147483647 w 5715"/>
              <a:gd name="T33" fmla="*/ 2147483647 h 502"/>
              <a:gd name="T34" fmla="*/ 2147483647 w 5715"/>
              <a:gd name="T35" fmla="*/ 2147483647 h 502"/>
              <a:gd name="T36" fmla="*/ 2147483647 w 5715"/>
              <a:gd name="T37" fmla="*/ 2147483647 h 502"/>
              <a:gd name="T38" fmla="*/ 2147483647 w 5715"/>
              <a:gd name="T39" fmla="*/ 2147483647 h 502"/>
              <a:gd name="T40" fmla="*/ 2147483647 w 5715"/>
              <a:gd name="T41" fmla="*/ 2147483647 h 502"/>
              <a:gd name="T42" fmla="*/ 2147483647 w 5715"/>
              <a:gd name="T43" fmla="*/ 2147483647 h 502"/>
              <a:gd name="T44" fmla="*/ 2147483647 w 5715"/>
              <a:gd name="T45" fmla="*/ 2147483647 h 502"/>
              <a:gd name="T46" fmla="*/ 2147483647 w 5715"/>
              <a:gd name="T47" fmla="*/ 2147483647 h 502"/>
              <a:gd name="T48" fmla="*/ 2147483647 w 5715"/>
              <a:gd name="T49" fmla="*/ 2147483647 h 502"/>
              <a:gd name="T50" fmla="*/ 2147483647 w 5715"/>
              <a:gd name="T51" fmla="*/ 2147483647 h 502"/>
              <a:gd name="T52" fmla="*/ 2147483647 w 5715"/>
              <a:gd name="T53" fmla="*/ 2147483647 h 502"/>
              <a:gd name="T54" fmla="*/ 2147483647 w 5715"/>
              <a:gd name="T55" fmla="*/ 2147483647 h 502"/>
              <a:gd name="T56" fmla="*/ 2147483647 w 5715"/>
              <a:gd name="T57" fmla="*/ 2147483647 h 502"/>
              <a:gd name="T58" fmla="*/ 2147483647 w 5715"/>
              <a:gd name="T59" fmla="*/ 2147483647 h 502"/>
              <a:gd name="T60" fmla="*/ 2147483647 w 5715"/>
              <a:gd name="T61" fmla="*/ 2147483647 h 502"/>
              <a:gd name="T62" fmla="*/ 0 w 5715"/>
              <a:gd name="T63" fmla="*/ 0 h 502"/>
              <a:gd name="T64" fmla="*/ 2147483647 w 5715"/>
              <a:gd name="T65" fmla="*/ 0 h 502"/>
              <a:gd name="T66" fmla="*/ 2147483647 w 5715"/>
              <a:gd name="T67" fmla="*/ 0 h 5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15"/>
              <a:gd name="T103" fmla="*/ 0 h 502"/>
              <a:gd name="T104" fmla="*/ 5715 w 5715"/>
              <a:gd name="T105" fmla="*/ 502 h 5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15" h="502">
                <a:moveTo>
                  <a:pt x="5715" y="0"/>
                </a:moveTo>
                <a:lnTo>
                  <a:pt x="5635" y="44"/>
                </a:lnTo>
                <a:lnTo>
                  <a:pt x="5544" y="90"/>
                </a:lnTo>
                <a:lnTo>
                  <a:pt x="5439" y="135"/>
                </a:lnTo>
                <a:lnTo>
                  <a:pt x="5323" y="178"/>
                </a:lnTo>
                <a:lnTo>
                  <a:pt x="5194" y="222"/>
                </a:lnTo>
                <a:lnTo>
                  <a:pt x="5053" y="264"/>
                </a:lnTo>
                <a:lnTo>
                  <a:pt x="4899" y="304"/>
                </a:lnTo>
                <a:lnTo>
                  <a:pt x="4728" y="341"/>
                </a:lnTo>
                <a:lnTo>
                  <a:pt x="4546" y="374"/>
                </a:lnTo>
                <a:lnTo>
                  <a:pt x="4349" y="407"/>
                </a:lnTo>
                <a:lnTo>
                  <a:pt x="4137" y="434"/>
                </a:lnTo>
                <a:lnTo>
                  <a:pt x="3913" y="458"/>
                </a:lnTo>
                <a:lnTo>
                  <a:pt x="3672" y="476"/>
                </a:lnTo>
                <a:lnTo>
                  <a:pt x="3416" y="491"/>
                </a:lnTo>
                <a:lnTo>
                  <a:pt x="3146" y="499"/>
                </a:lnTo>
                <a:lnTo>
                  <a:pt x="2857" y="502"/>
                </a:lnTo>
                <a:lnTo>
                  <a:pt x="2573" y="499"/>
                </a:lnTo>
                <a:lnTo>
                  <a:pt x="2299" y="491"/>
                </a:lnTo>
                <a:lnTo>
                  <a:pt x="2044" y="476"/>
                </a:lnTo>
                <a:lnTo>
                  <a:pt x="1803" y="458"/>
                </a:lnTo>
                <a:lnTo>
                  <a:pt x="1579" y="434"/>
                </a:lnTo>
                <a:lnTo>
                  <a:pt x="1369" y="407"/>
                </a:lnTo>
                <a:lnTo>
                  <a:pt x="988" y="341"/>
                </a:lnTo>
                <a:lnTo>
                  <a:pt x="820" y="304"/>
                </a:lnTo>
                <a:lnTo>
                  <a:pt x="665" y="264"/>
                </a:lnTo>
                <a:lnTo>
                  <a:pt x="522" y="222"/>
                </a:lnTo>
                <a:lnTo>
                  <a:pt x="392" y="178"/>
                </a:lnTo>
                <a:lnTo>
                  <a:pt x="277" y="135"/>
                </a:lnTo>
                <a:lnTo>
                  <a:pt x="173" y="90"/>
                </a:lnTo>
                <a:lnTo>
                  <a:pt x="80" y="44"/>
                </a:lnTo>
                <a:lnTo>
                  <a:pt x="0" y="0"/>
                </a:lnTo>
                <a:lnTo>
                  <a:pt x="5715" y="0"/>
                </a:lnTo>
              </a:path>
            </a:pathLst>
          </a:custGeom>
          <a:solidFill>
            <a:srgbClr val="ADADAD"/>
          </a:solidFill>
          <a:ln w="12700">
            <a:solidFill>
              <a:srgbClr val="000000"/>
            </a:solidFill>
            <a:prstDash val="solid"/>
            <a:round/>
            <a:headEnd/>
            <a:tailEnd/>
          </a:ln>
        </p:spPr>
        <p:txBody>
          <a:bodyPr/>
          <a:lstStyle/>
          <a:p>
            <a:endParaRPr lang="en-US"/>
          </a:p>
        </p:txBody>
      </p:sp>
      <p:sp>
        <p:nvSpPr>
          <p:cNvPr id="86031" name="Line 95"/>
          <p:cNvSpPr>
            <a:spLocks noChangeShapeType="1"/>
          </p:cNvSpPr>
          <p:nvPr/>
        </p:nvSpPr>
        <p:spPr bwMode="blackWhite">
          <a:xfrm flipV="1">
            <a:off x="654050" y="1679575"/>
            <a:ext cx="1489075" cy="538163"/>
          </a:xfrm>
          <a:prstGeom prst="line">
            <a:avLst/>
          </a:prstGeom>
          <a:noFill/>
          <a:ln w="12700">
            <a:solidFill>
              <a:schemeClr val="tx1"/>
            </a:solidFill>
            <a:round/>
            <a:headEnd type="none" w="sm" len="sm"/>
            <a:tailEnd type="none" w="sm" len="sm"/>
          </a:ln>
        </p:spPr>
        <p:txBody>
          <a:bodyPr anchor="ctr">
            <a:spAutoFit/>
          </a:bodyPr>
          <a:lstStyle/>
          <a:p>
            <a:endParaRPr lang="en-US"/>
          </a:p>
        </p:txBody>
      </p:sp>
      <p:sp>
        <p:nvSpPr>
          <p:cNvPr id="86032" name="Line 96"/>
          <p:cNvSpPr>
            <a:spLocks noChangeShapeType="1"/>
          </p:cNvSpPr>
          <p:nvPr/>
        </p:nvSpPr>
        <p:spPr bwMode="auto">
          <a:xfrm flipV="1">
            <a:off x="5256213" y="1663700"/>
            <a:ext cx="1387475" cy="555625"/>
          </a:xfrm>
          <a:prstGeom prst="line">
            <a:avLst/>
          </a:prstGeom>
          <a:noFill/>
          <a:ln w="12700">
            <a:solidFill>
              <a:schemeClr val="tx1"/>
            </a:solidFill>
            <a:round/>
            <a:headEnd/>
            <a:tailEnd/>
          </a:ln>
        </p:spPr>
        <p:txBody>
          <a:bodyPr>
            <a:spAutoFit/>
          </a:bodyPr>
          <a:lstStyle/>
          <a:p>
            <a:endParaRPr lang="en-US"/>
          </a:p>
        </p:txBody>
      </p:sp>
      <p:sp>
        <p:nvSpPr>
          <p:cNvPr id="86033" name="Rectangle 97"/>
          <p:cNvSpPr>
            <a:spLocks noChangeArrowheads="1"/>
          </p:cNvSpPr>
          <p:nvPr/>
        </p:nvSpPr>
        <p:spPr bwMode="blackWhite">
          <a:xfrm>
            <a:off x="668338" y="2227263"/>
            <a:ext cx="2973387" cy="355600"/>
          </a:xfrm>
          <a:prstGeom prst="rect">
            <a:avLst/>
          </a:prstGeom>
          <a:solidFill>
            <a:schemeClr val="accent1"/>
          </a:solidFill>
          <a:ln w="12700">
            <a:solidFill>
              <a:schemeClr val="tx1"/>
            </a:solidFill>
            <a:miter lim="800000"/>
            <a:headEnd/>
            <a:tailEnd/>
          </a:ln>
        </p:spPr>
        <p:txBody>
          <a:bodyPr lIns="82628" tIns="41315" rIns="164117" bIns="41315" anchor="b" anchorCtr="1"/>
          <a:lstStyle/>
          <a:p>
            <a:pPr defTabSz="820738" eaLnBrk="0" hangingPunct="0"/>
            <a:r>
              <a:rPr lang="en-US" b="1">
                <a:solidFill>
                  <a:schemeClr val="bg1"/>
                </a:solidFill>
              </a:rPr>
              <a:t>Pros</a:t>
            </a:r>
          </a:p>
        </p:txBody>
      </p:sp>
    </p:spTree>
    <p:custDataLst>
      <p:tags r:id="rId1"/>
    </p:custData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3"/>
          <p:cNvSpPr>
            <a:spLocks noGrp="1"/>
          </p:cNvSpPr>
          <p:nvPr>
            <p:ph type="sldNum" sz="quarter" idx="10"/>
          </p:nvPr>
        </p:nvSpPr>
        <p:spPr>
          <a:noFill/>
        </p:spPr>
        <p:txBody>
          <a:bodyPr/>
          <a:lstStyle/>
          <a:p>
            <a:pPr defTabSz="950913"/>
            <a:fld id="{62522B55-3C69-4A0F-841D-75A10698EB27}" type="slidenum">
              <a:rPr smtClean="0"/>
              <a:pPr defTabSz="950913"/>
              <a:t>81</a:t>
            </a:fld>
            <a:endParaRPr lang="en-US" smtClean="0"/>
          </a:p>
        </p:txBody>
      </p:sp>
      <p:sp>
        <p:nvSpPr>
          <p:cNvPr id="87043" name="MASTER_ITEMTitle"/>
          <p:cNvSpPr>
            <a:spLocks noGrp="1" noChangeArrowheads="1"/>
          </p:cNvSpPr>
          <p:nvPr>
            <p:ph type="title"/>
            <p:custDataLst>
              <p:tags r:id="rId2"/>
            </p:custDataLst>
          </p:nvPr>
        </p:nvSpPr>
        <p:spPr>
          <a:xfrm>
            <a:off x="477838" y="560388"/>
            <a:ext cx="8239125" cy="307975"/>
          </a:xfrm>
        </p:spPr>
        <p:txBody>
          <a:bodyPr/>
          <a:lstStyle/>
          <a:p>
            <a:pPr eaLnBrk="1" hangingPunct="1"/>
            <a:r>
              <a:rPr lang="en-US" smtClean="0"/>
              <a:t>Spin-Offs vs. Carve-Outs</a:t>
            </a:r>
          </a:p>
        </p:txBody>
      </p:sp>
      <p:sp>
        <p:nvSpPr>
          <p:cNvPr id="87044" name="MASTER_ITEMObjectBox2"/>
          <p:cNvSpPr>
            <a:spLocks noChangeArrowheads="1"/>
          </p:cNvSpPr>
          <p:nvPr>
            <p:custDataLst>
              <p:tags r:id="rId3"/>
            </p:custDataLst>
          </p:nvPr>
        </p:nvSpPr>
        <p:spPr bwMode="auto">
          <a:xfrm>
            <a:off x="717550" y="1355725"/>
            <a:ext cx="3778250" cy="38639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fr-FR" sz="1000" b="1">
              <a:solidFill>
                <a:schemeClr val="accent1"/>
              </a:solidFill>
            </a:endParaRPr>
          </a:p>
        </p:txBody>
      </p:sp>
      <p:sp>
        <p:nvSpPr>
          <p:cNvPr id="87045" name="MASTER_ITEMObjectTitle2"/>
          <p:cNvSpPr>
            <a:spLocks noChangeArrowheads="1"/>
          </p:cNvSpPr>
          <p:nvPr>
            <p:custDataLst>
              <p:tags r:id="rId4"/>
            </p:custDataLst>
          </p:nvPr>
        </p:nvSpPr>
        <p:spPr bwMode="ltGray">
          <a:xfrm>
            <a:off x="717550" y="1104900"/>
            <a:ext cx="3778250" cy="30797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600" b="1">
                <a:solidFill>
                  <a:schemeClr val="bg1"/>
                </a:solidFill>
                <a:cs typeface="Arial" pitchFamily="34" charset="0"/>
              </a:rPr>
              <a:t>Spin-Offs</a:t>
            </a:r>
          </a:p>
        </p:txBody>
      </p:sp>
      <p:sp>
        <p:nvSpPr>
          <p:cNvPr id="87046" name="MASTER_ITEMObjectBox2"/>
          <p:cNvSpPr>
            <a:spLocks noChangeArrowheads="1"/>
          </p:cNvSpPr>
          <p:nvPr>
            <p:custDataLst>
              <p:tags r:id="rId5"/>
            </p:custDataLst>
          </p:nvPr>
        </p:nvSpPr>
        <p:spPr bwMode="auto">
          <a:xfrm>
            <a:off x="4724400" y="1355725"/>
            <a:ext cx="3778250" cy="38639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fr-FR" sz="1000" b="1">
              <a:solidFill>
                <a:schemeClr val="accent1"/>
              </a:solidFill>
            </a:endParaRPr>
          </a:p>
        </p:txBody>
      </p:sp>
      <p:sp>
        <p:nvSpPr>
          <p:cNvPr id="87047" name="MASTER_ITEMObjectTitle2"/>
          <p:cNvSpPr>
            <a:spLocks noChangeArrowheads="1"/>
          </p:cNvSpPr>
          <p:nvPr>
            <p:custDataLst>
              <p:tags r:id="rId6"/>
            </p:custDataLst>
          </p:nvPr>
        </p:nvSpPr>
        <p:spPr bwMode="ltGray">
          <a:xfrm>
            <a:off x="4724400" y="1104900"/>
            <a:ext cx="3778250" cy="30797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600" b="1">
                <a:solidFill>
                  <a:schemeClr val="bg1"/>
                </a:solidFill>
                <a:cs typeface="Arial" pitchFamily="34" charset="0"/>
              </a:rPr>
              <a:t>Carve-Outs</a:t>
            </a:r>
          </a:p>
        </p:txBody>
      </p:sp>
      <p:sp>
        <p:nvSpPr>
          <p:cNvPr id="87048" name="Text Box 7"/>
          <p:cNvSpPr txBox="1">
            <a:spLocks noChangeArrowheads="1"/>
          </p:cNvSpPr>
          <p:nvPr/>
        </p:nvSpPr>
        <p:spPr bwMode="auto">
          <a:xfrm>
            <a:off x="762000" y="1503363"/>
            <a:ext cx="3657600" cy="3575050"/>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Distribution of subsidiary stock</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Underperformers are spun off</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Subsidiaries with large revenues and low valuations are spun off</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Positively correlated with the M&amp;A market</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Negatively correlated with the S&amp;P</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Moderate declines in operating performance post spin-off</a:t>
            </a:r>
          </a:p>
          <a:p>
            <a:pPr marL="266700" indent="-266700" algn="l">
              <a:spcBef>
                <a:spcPct val="50000"/>
              </a:spcBef>
              <a:buClr>
                <a:schemeClr val="tx2"/>
              </a:buClr>
              <a:buSzPct val="120000"/>
              <a:buFont typeface="Wingdings" pitchFamily="2" charset="2"/>
              <a:buChar char="§"/>
            </a:pPr>
            <a:endParaRPr lang="en-US" sz="1800">
              <a:latin typeface="Credit Suisse Type Roman" pitchFamily="34" charset="0"/>
            </a:endParaRPr>
          </a:p>
        </p:txBody>
      </p:sp>
      <p:sp>
        <p:nvSpPr>
          <p:cNvPr id="87049" name="Text Box 8"/>
          <p:cNvSpPr txBox="1">
            <a:spLocks noChangeArrowheads="1"/>
          </p:cNvSpPr>
          <p:nvPr/>
        </p:nvSpPr>
        <p:spPr bwMode="auto">
          <a:xfrm>
            <a:off x="4800600" y="1503363"/>
            <a:ext cx="3657600" cy="3162300"/>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IPO of subsidiary stock</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Star performers are carved out</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Subsidiaries with small revenues and high valuations are carved out</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Positively correlated with the M&amp;A market</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Positively correlated with the S&amp;P </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Maximized operating performance pre carve-out</a:t>
            </a:r>
          </a:p>
        </p:txBody>
      </p:sp>
      <p:sp>
        <p:nvSpPr>
          <p:cNvPr id="87050" name="MessageStatement"/>
          <p:cNvSpPr>
            <a:spLocks noChangeArrowheads="1"/>
          </p:cNvSpPr>
          <p:nvPr>
            <p:custDataLst>
              <p:tags r:id="rId7"/>
            </p:custDataLst>
          </p:nvPr>
        </p:nvSpPr>
        <p:spPr bwMode="gray">
          <a:xfrm>
            <a:off x="685800" y="5622925"/>
            <a:ext cx="7616825"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Typically, underperformers are spun off; whereas jewels are carved out.</a:t>
            </a:r>
          </a:p>
        </p:txBody>
      </p:sp>
    </p:spTree>
    <p:custDataLst>
      <p:tags r:id="rId1"/>
    </p:custData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3"/>
          <p:cNvSpPr>
            <a:spLocks noGrp="1"/>
          </p:cNvSpPr>
          <p:nvPr>
            <p:ph type="sldNum" sz="quarter" idx="10"/>
          </p:nvPr>
        </p:nvSpPr>
        <p:spPr>
          <a:noFill/>
        </p:spPr>
        <p:txBody>
          <a:bodyPr/>
          <a:lstStyle/>
          <a:p>
            <a:pPr defTabSz="950913"/>
            <a:fld id="{C4A29BF6-FB77-40B9-9D78-69E60003D6C1}" type="slidenum">
              <a:rPr smtClean="0"/>
              <a:pPr defTabSz="950913"/>
              <a:t>82</a:t>
            </a:fld>
            <a:endParaRPr lang="en-US" smtClean="0"/>
          </a:p>
        </p:txBody>
      </p:sp>
      <p:sp>
        <p:nvSpPr>
          <p:cNvPr id="88067" name="MASTER_ITEMTitle"/>
          <p:cNvSpPr>
            <a:spLocks noGrp="1" noChangeArrowheads="1"/>
          </p:cNvSpPr>
          <p:nvPr>
            <p:ph type="title"/>
            <p:custDataLst>
              <p:tags r:id="rId2"/>
            </p:custDataLst>
          </p:nvPr>
        </p:nvSpPr>
        <p:spPr>
          <a:xfrm>
            <a:off x="477838" y="560388"/>
            <a:ext cx="8239125" cy="307975"/>
          </a:xfrm>
        </p:spPr>
        <p:txBody>
          <a:bodyPr/>
          <a:lstStyle/>
          <a:p>
            <a:pPr eaLnBrk="1" hangingPunct="1"/>
            <a:r>
              <a:rPr lang="en-US" smtClean="0"/>
              <a:t>The Empirical Evidence</a:t>
            </a:r>
          </a:p>
        </p:txBody>
      </p:sp>
      <p:sp>
        <p:nvSpPr>
          <p:cNvPr id="88068" name="MASTER_ITEMObjectBox2"/>
          <p:cNvSpPr>
            <a:spLocks noChangeArrowheads="1"/>
          </p:cNvSpPr>
          <p:nvPr>
            <p:custDataLst>
              <p:tags r:id="rId3"/>
            </p:custDataLst>
          </p:nvPr>
        </p:nvSpPr>
        <p:spPr bwMode="auto">
          <a:xfrm>
            <a:off x="717550" y="1355725"/>
            <a:ext cx="3778250" cy="38639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fr-FR" sz="1000" b="1">
              <a:solidFill>
                <a:schemeClr val="accent1"/>
              </a:solidFill>
            </a:endParaRPr>
          </a:p>
        </p:txBody>
      </p:sp>
      <p:sp>
        <p:nvSpPr>
          <p:cNvPr id="88069" name="MASTER_ITEMObjectTitle2"/>
          <p:cNvSpPr>
            <a:spLocks noChangeArrowheads="1"/>
          </p:cNvSpPr>
          <p:nvPr>
            <p:custDataLst>
              <p:tags r:id="rId4"/>
            </p:custDataLst>
          </p:nvPr>
        </p:nvSpPr>
        <p:spPr bwMode="ltGray">
          <a:xfrm>
            <a:off x="717550" y="1104900"/>
            <a:ext cx="3778250" cy="30797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600" b="1">
                <a:solidFill>
                  <a:schemeClr val="bg1"/>
                </a:solidFill>
                <a:cs typeface="Arial" pitchFamily="34" charset="0"/>
              </a:rPr>
              <a:t>Spin-Offs</a:t>
            </a:r>
          </a:p>
        </p:txBody>
      </p:sp>
      <p:sp>
        <p:nvSpPr>
          <p:cNvPr id="88070" name="MASTER_ITEMObjectBox2"/>
          <p:cNvSpPr>
            <a:spLocks noChangeArrowheads="1"/>
          </p:cNvSpPr>
          <p:nvPr>
            <p:custDataLst>
              <p:tags r:id="rId5"/>
            </p:custDataLst>
          </p:nvPr>
        </p:nvSpPr>
        <p:spPr bwMode="auto">
          <a:xfrm>
            <a:off x="4724400" y="1355725"/>
            <a:ext cx="3778250" cy="38639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fr-FR" sz="1000" b="1">
              <a:solidFill>
                <a:schemeClr val="accent1"/>
              </a:solidFill>
            </a:endParaRPr>
          </a:p>
        </p:txBody>
      </p:sp>
      <p:sp>
        <p:nvSpPr>
          <p:cNvPr id="88071" name="MASTER_ITEMObjectTitle2"/>
          <p:cNvSpPr>
            <a:spLocks noChangeArrowheads="1"/>
          </p:cNvSpPr>
          <p:nvPr>
            <p:custDataLst>
              <p:tags r:id="rId6"/>
            </p:custDataLst>
          </p:nvPr>
        </p:nvSpPr>
        <p:spPr bwMode="ltGray">
          <a:xfrm>
            <a:off x="4724400" y="1104900"/>
            <a:ext cx="3778250" cy="30797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600" b="1">
                <a:solidFill>
                  <a:schemeClr val="bg1"/>
                </a:solidFill>
                <a:cs typeface="Arial" pitchFamily="34" charset="0"/>
              </a:rPr>
              <a:t>Carve-Outs</a:t>
            </a:r>
          </a:p>
        </p:txBody>
      </p:sp>
      <p:sp>
        <p:nvSpPr>
          <p:cNvPr id="88072" name="Text Box 7"/>
          <p:cNvSpPr txBox="1">
            <a:spLocks noChangeArrowheads="1"/>
          </p:cNvSpPr>
          <p:nvPr/>
        </p:nvSpPr>
        <p:spPr bwMode="auto">
          <a:xfrm>
            <a:off x="762000" y="1503363"/>
            <a:ext cx="3657600" cy="3711575"/>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Parent excess returns of 4% on announcement</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Daughter mid-term excess return of 6%</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Daughter long-term excess return of 25%</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Parent long-term mean excess return of 15%</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Daughter acquisition probability of 25%</a:t>
            </a:r>
          </a:p>
          <a:p>
            <a:pPr marL="266700" indent="-266700" algn="l">
              <a:spcBef>
                <a:spcPct val="50000"/>
              </a:spcBef>
              <a:buClr>
                <a:schemeClr val="tx2"/>
              </a:buClr>
              <a:buSzPct val="120000"/>
              <a:buFont typeface="Wingdings" pitchFamily="2" charset="2"/>
              <a:buChar char="§"/>
            </a:pPr>
            <a:endParaRPr lang="en-US" sz="1800">
              <a:latin typeface="Credit Suisse Type Roman" pitchFamily="34" charset="0"/>
            </a:endParaRPr>
          </a:p>
        </p:txBody>
      </p:sp>
      <p:sp>
        <p:nvSpPr>
          <p:cNvPr id="88073" name="Text Box 8"/>
          <p:cNvSpPr txBox="1">
            <a:spLocks noChangeArrowheads="1"/>
          </p:cNvSpPr>
          <p:nvPr/>
        </p:nvSpPr>
        <p:spPr bwMode="auto">
          <a:xfrm>
            <a:off x="4800600" y="1503363"/>
            <a:ext cx="3657600" cy="3298825"/>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Negligible excess return for parent on announcement</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Daughter mid-term excess return of 21%</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Daughter long-term excess return of 36%</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Parent long-term mean excess return of 14%</a:t>
            </a:r>
          </a:p>
          <a:p>
            <a:pPr marL="266700" indent="-266700" algn="l">
              <a:spcBef>
                <a:spcPct val="50000"/>
              </a:spcBef>
              <a:buClr>
                <a:schemeClr val="tx2"/>
              </a:buClr>
              <a:buSzPct val="120000"/>
              <a:buFont typeface="Wingdings" pitchFamily="2" charset="2"/>
              <a:buChar char="§"/>
            </a:pPr>
            <a:r>
              <a:rPr lang="en-US" sz="1800">
                <a:latin typeface="Credit Suisse Type Roman" pitchFamily="34" charset="0"/>
              </a:rPr>
              <a:t>Daughter acquisition probability of 22%</a:t>
            </a:r>
          </a:p>
        </p:txBody>
      </p:sp>
      <p:sp>
        <p:nvSpPr>
          <p:cNvPr id="88074" name="MessageStatement"/>
          <p:cNvSpPr>
            <a:spLocks noChangeArrowheads="1"/>
          </p:cNvSpPr>
          <p:nvPr>
            <p:custDataLst>
              <p:tags r:id="rId7"/>
            </p:custDataLst>
          </p:nvPr>
        </p:nvSpPr>
        <p:spPr bwMode="gray">
          <a:xfrm>
            <a:off x="685800" y="5591175"/>
            <a:ext cx="7616825"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Both spins and carves exhibit positive excess returns (though carves enjoy a lead) and have a high likelihood of being acquired.</a:t>
            </a:r>
          </a:p>
        </p:txBody>
      </p:sp>
    </p:spTree>
    <p:custDataLst>
      <p:tags r:id="rId1"/>
    </p:custData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3"/>
          <p:cNvSpPr>
            <a:spLocks noGrp="1"/>
          </p:cNvSpPr>
          <p:nvPr>
            <p:ph type="sldNum" sz="quarter" idx="10"/>
          </p:nvPr>
        </p:nvSpPr>
        <p:spPr>
          <a:noFill/>
        </p:spPr>
        <p:txBody>
          <a:bodyPr/>
          <a:lstStyle/>
          <a:p>
            <a:pPr defTabSz="950913"/>
            <a:fld id="{2BF2FE57-D8C5-4991-B1B9-5D57355BE05B}" type="slidenum">
              <a:rPr smtClean="0"/>
              <a:pPr defTabSz="950913"/>
              <a:t>83</a:t>
            </a:fld>
            <a:endParaRPr lang="en-US" smtClean="0"/>
          </a:p>
        </p:txBody>
      </p:sp>
      <p:sp>
        <p:nvSpPr>
          <p:cNvPr id="89091" name="MASTER_ITEMTitle"/>
          <p:cNvSpPr>
            <a:spLocks noGrp="1" noChangeArrowheads="1"/>
          </p:cNvSpPr>
          <p:nvPr>
            <p:ph type="title"/>
            <p:custDataLst>
              <p:tags r:id="rId2"/>
            </p:custDataLst>
          </p:nvPr>
        </p:nvSpPr>
        <p:spPr>
          <a:xfrm>
            <a:off x="484188" y="504825"/>
            <a:ext cx="8239125" cy="363538"/>
          </a:xfrm>
        </p:spPr>
        <p:txBody>
          <a:bodyPr/>
          <a:lstStyle/>
          <a:p>
            <a:pPr eaLnBrk="1" hangingPunct="1"/>
            <a:r>
              <a:rPr lang="en-US" smtClean="0"/>
              <a:t>The U.S. Evidence</a:t>
            </a:r>
          </a:p>
        </p:txBody>
      </p:sp>
      <p:sp>
        <p:nvSpPr>
          <p:cNvPr id="89092" name="MessageStatement"/>
          <p:cNvSpPr>
            <a:spLocks noChangeArrowheads="1"/>
          </p:cNvSpPr>
          <p:nvPr>
            <p:custDataLst>
              <p:tags r:id="rId3"/>
            </p:custDataLst>
          </p:nvPr>
        </p:nvSpPr>
        <p:spPr bwMode="gray">
          <a:xfrm>
            <a:off x="457200" y="5715000"/>
            <a:ext cx="82296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Pure play companies tend to have higher margins.</a:t>
            </a:r>
          </a:p>
        </p:txBody>
      </p:sp>
      <p:sp>
        <p:nvSpPr>
          <p:cNvPr id="89093" name="MASTER_ITEMObjectBox1"/>
          <p:cNvSpPr>
            <a:spLocks noChangeArrowheads="1"/>
          </p:cNvSpPr>
          <p:nvPr>
            <p:custDataLst>
              <p:tags r:id="rId4"/>
            </p:custDataLst>
          </p:nvPr>
        </p:nvSpPr>
        <p:spPr bwMode="auto">
          <a:xfrm>
            <a:off x="447675" y="1570038"/>
            <a:ext cx="4024313" cy="34210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89094" name="MASTER_ITEMObjectBox2"/>
          <p:cNvSpPr>
            <a:spLocks noChangeArrowheads="1"/>
          </p:cNvSpPr>
          <p:nvPr>
            <p:custDataLst>
              <p:tags r:id="rId5"/>
            </p:custDataLst>
          </p:nvPr>
        </p:nvSpPr>
        <p:spPr bwMode="auto">
          <a:xfrm>
            <a:off x="4652963" y="1570038"/>
            <a:ext cx="4022725" cy="34210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89095" name="MASTER_ITEMObjectTitle1"/>
          <p:cNvSpPr>
            <a:spLocks noChangeArrowheads="1"/>
          </p:cNvSpPr>
          <p:nvPr>
            <p:custDataLst>
              <p:tags r:id="rId6"/>
            </p:custDataLst>
          </p:nvPr>
        </p:nvSpPr>
        <p:spPr bwMode="ltGray">
          <a:xfrm>
            <a:off x="447675" y="1295400"/>
            <a:ext cx="4024313" cy="274638"/>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How diversified are U.S. firms?</a:t>
            </a:r>
            <a:endParaRPr lang="en-US" b="1">
              <a:solidFill>
                <a:schemeClr val="bg1"/>
              </a:solidFill>
              <a:cs typeface="Arial" pitchFamily="34" charset="0"/>
            </a:endParaRPr>
          </a:p>
        </p:txBody>
      </p:sp>
      <p:sp>
        <p:nvSpPr>
          <p:cNvPr id="89096" name="MASTER_ITEMObjectTitle2"/>
          <p:cNvSpPr>
            <a:spLocks noChangeArrowheads="1"/>
          </p:cNvSpPr>
          <p:nvPr>
            <p:custDataLst>
              <p:tags r:id="rId7"/>
            </p:custDataLst>
          </p:nvPr>
        </p:nvSpPr>
        <p:spPr bwMode="ltGray">
          <a:xfrm>
            <a:off x="4652963" y="1293813"/>
            <a:ext cx="402431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EBIT / Sales</a:t>
            </a:r>
            <a:r>
              <a:rPr lang="en-US" b="1" baseline="30000">
                <a:solidFill>
                  <a:schemeClr val="bg1"/>
                </a:solidFill>
              </a:rPr>
              <a:t>(1)</a:t>
            </a:r>
            <a:endParaRPr lang="en-US" b="1" baseline="30000">
              <a:solidFill>
                <a:schemeClr val="bg1"/>
              </a:solidFill>
              <a:cs typeface="Arial" pitchFamily="34" charset="0"/>
            </a:endParaRPr>
          </a:p>
        </p:txBody>
      </p:sp>
      <p:sp>
        <p:nvSpPr>
          <p:cNvPr id="89097" name="Text Box 8"/>
          <p:cNvSpPr txBox="1">
            <a:spLocks noChangeArrowheads="1"/>
          </p:cNvSpPr>
          <p:nvPr>
            <p:custDataLst>
              <p:tags r:id="rId8"/>
            </p:custDataLst>
          </p:nvPr>
        </p:nvSpPr>
        <p:spPr bwMode="auto">
          <a:xfrm>
            <a:off x="701675" y="5353050"/>
            <a:ext cx="7772400" cy="319088"/>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Median for each group.</a:t>
            </a:r>
          </a:p>
          <a:p>
            <a:pPr marL="342900" indent="-342900" algn="l">
              <a:tabLst>
                <a:tab pos="342900" algn="l"/>
              </a:tabLst>
            </a:pPr>
            <a:r>
              <a:rPr lang="en-US" sz="700"/>
              <a:t>Source:	Factset/Worldscope as of Q2 2005.  Analysis includes a total of 3,142 US companies with total sales of at least $100 mm and listed on a major US exchange (NYSE, Nasdaq, AMEX).</a:t>
            </a:r>
          </a:p>
          <a:p>
            <a:pPr marL="342900" indent="-342900" algn="l">
              <a:tabLst>
                <a:tab pos="342900" algn="l"/>
              </a:tabLst>
            </a:pPr>
            <a:r>
              <a:rPr lang="en-US" sz="700"/>
              <a:t>Note:	The small sample size (General Electric, a significant outlier, Berkshire Hathaway, Leucadia and Masco) skews the analysis for companies with eight business segments.</a:t>
            </a:r>
          </a:p>
        </p:txBody>
      </p:sp>
      <p:pic>
        <p:nvPicPr>
          <p:cNvPr id="89098" name="Picture 9"/>
          <p:cNvPicPr>
            <a:picLocks noChangeAspect="1" noChangeArrowheads="1"/>
          </p:cNvPicPr>
          <p:nvPr/>
        </p:nvPicPr>
        <p:blipFill>
          <a:blip r:embed="rId11" cstate="print"/>
          <a:srcRect/>
          <a:stretch>
            <a:fillRect/>
          </a:stretch>
        </p:blipFill>
        <p:spPr bwMode="auto">
          <a:xfrm>
            <a:off x="4724400" y="2628900"/>
            <a:ext cx="3838575" cy="2117725"/>
          </a:xfrm>
          <a:prstGeom prst="rect">
            <a:avLst/>
          </a:prstGeom>
          <a:noFill/>
          <a:ln w="12700">
            <a:noFill/>
            <a:miter lim="800000"/>
            <a:headEnd/>
            <a:tailEnd/>
          </a:ln>
        </p:spPr>
      </p:pic>
      <p:pic>
        <p:nvPicPr>
          <p:cNvPr id="89099" name="Picture 10"/>
          <p:cNvPicPr>
            <a:picLocks noChangeAspect="1" noChangeArrowheads="1"/>
          </p:cNvPicPr>
          <p:nvPr/>
        </p:nvPicPr>
        <p:blipFill>
          <a:blip r:embed="rId12" cstate="print"/>
          <a:srcRect/>
          <a:stretch>
            <a:fillRect/>
          </a:stretch>
        </p:blipFill>
        <p:spPr bwMode="auto">
          <a:xfrm>
            <a:off x="404813" y="2600325"/>
            <a:ext cx="4113212" cy="2162175"/>
          </a:xfrm>
          <a:prstGeom prst="rect">
            <a:avLst/>
          </a:prstGeom>
          <a:noFill/>
          <a:ln w="12700">
            <a:noFill/>
            <a:miter lim="800000"/>
            <a:headEnd/>
            <a:tailEnd/>
          </a:ln>
        </p:spPr>
      </p:pic>
      <p:sp>
        <p:nvSpPr>
          <p:cNvPr id="89100" name="Text Box 11"/>
          <p:cNvSpPr txBox="1">
            <a:spLocks noChangeArrowheads="1"/>
          </p:cNvSpPr>
          <p:nvPr/>
        </p:nvSpPr>
        <p:spPr bwMode="auto">
          <a:xfrm>
            <a:off x="609600" y="1714500"/>
            <a:ext cx="3581400" cy="549275"/>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None/>
            </a:pPr>
            <a:r>
              <a:rPr lang="en-US" sz="1800">
                <a:latin typeface="Credit Suisse Type Roman" pitchFamily="34" charset="0"/>
              </a:rPr>
              <a:t>	95% of US companies have at most 4 business segments</a:t>
            </a:r>
          </a:p>
        </p:txBody>
      </p:sp>
      <p:sp>
        <p:nvSpPr>
          <p:cNvPr id="89101" name="Text Box 12"/>
          <p:cNvSpPr txBox="1">
            <a:spLocks noChangeArrowheads="1"/>
          </p:cNvSpPr>
          <p:nvPr/>
        </p:nvSpPr>
        <p:spPr bwMode="auto">
          <a:xfrm>
            <a:off x="4724400" y="1714500"/>
            <a:ext cx="3886200" cy="549275"/>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None/>
            </a:pPr>
            <a:r>
              <a:rPr lang="en-US" sz="1800">
                <a:latin typeface="Credit Suisse Type Roman" pitchFamily="34" charset="0"/>
              </a:rPr>
              <a:t>	Most pure plays have higher EBIT margins than diversified companies</a:t>
            </a:r>
          </a:p>
        </p:txBody>
      </p:sp>
    </p:spTree>
    <p:custDataLst>
      <p:tags r:id="rId1"/>
    </p:custData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3"/>
          <p:cNvSpPr>
            <a:spLocks noGrp="1"/>
          </p:cNvSpPr>
          <p:nvPr>
            <p:ph type="sldNum" sz="quarter" idx="10"/>
          </p:nvPr>
        </p:nvSpPr>
        <p:spPr>
          <a:noFill/>
        </p:spPr>
        <p:txBody>
          <a:bodyPr/>
          <a:lstStyle/>
          <a:p>
            <a:pPr defTabSz="950913"/>
            <a:fld id="{828A3DA1-A4FA-485A-B25A-FCFCD05FB336}" type="slidenum">
              <a:rPr smtClean="0"/>
              <a:pPr defTabSz="950913"/>
              <a:t>84</a:t>
            </a:fld>
            <a:endParaRPr lang="en-US" smtClean="0"/>
          </a:p>
        </p:txBody>
      </p:sp>
      <p:sp>
        <p:nvSpPr>
          <p:cNvPr id="90115" name="MessageStatement"/>
          <p:cNvSpPr>
            <a:spLocks noChangeArrowheads="1"/>
          </p:cNvSpPr>
          <p:nvPr>
            <p:custDataLst>
              <p:tags r:id="rId2"/>
            </p:custDataLst>
          </p:nvPr>
        </p:nvSpPr>
        <p:spPr bwMode="gray">
          <a:xfrm>
            <a:off x="457200" y="5635625"/>
            <a:ext cx="82296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Diversified companies trade at a discount of about 8% to 24% compared to their pure play peers.</a:t>
            </a:r>
            <a:endParaRPr lang="en-US" b="1" baseline="30000">
              <a:solidFill>
                <a:schemeClr val="bg1"/>
              </a:solidFill>
            </a:endParaRPr>
          </a:p>
        </p:txBody>
      </p:sp>
      <p:sp>
        <p:nvSpPr>
          <p:cNvPr id="90116" name="MASTER_ITEMObjectBox1"/>
          <p:cNvSpPr>
            <a:spLocks noChangeArrowheads="1"/>
          </p:cNvSpPr>
          <p:nvPr>
            <p:custDataLst>
              <p:tags r:id="rId3"/>
            </p:custDataLst>
          </p:nvPr>
        </p:nvSpPr>
        <p:spPr bwMode="auto">
          <a:xfrm>
            <a:off x="447675" y="1457325"/>
            <a:ext cx="4024313" cy="33813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0117" name="MASTER_ITEMObjectBox2"/>
          <p:cNvSpPr>
            <a:spLocks noChangeArrowheads="1"/>
          </p:cNvSpPr>
          <p:nvPr>
            <p:custDataLst>
              <p:tags r:id="rId4"/>
            </p:custDataLst>
          </p:nvPr>
        </p:nvSpPr>
        <p:spPr bwMode="auto">
          <a:xfrm>
            <a:off x="4652963" y="1457325"/>
            <a:ext cx="4022725" cy="33813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0118" name="MASTER_ITEMObjectTitle1"/>
          <p:cNvSpPr>
            <a:spLocks noChangeArrowheads="1"/>
          </p:cNvSpPr>
          <p:nvPr>
            <p:custDataLst>
              <p:tags r:id="rId5"/>
            </p:custDataLst>
          </p:nvPr>
        </p:nvSpPr>
        <p:spPr bwMode="ltGray">
          <a:xfrm>
            <a:off x="447675" y="1182688"/>
            <a:ext cx="4024313"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EV / EBITDA</a:t>
            </a:r>
            <a:endParaRPr lang="en-US" b="1" baseline="30000">
              <a:solidFill>
                <a:schemeClr val="bg1"/>
              </a:solidFill>
              <a:cs typeface="Arial" pitchFamily="34" charset="0"/>
            </a:endParaRPr>
          </a:p>
        </p:txBody>
      </p:sp>
      <p:sp>
        <p:nvSpPr>
          <p:cNvPr id="90119" name="MASTER_ITEMObjectTitle2"/>
          <p:cNvSpPr>
            <a:spLocks noChangeArrowheads="1"/>
          </p:cNvSpPr>
          <p:nvPr>
            <p:custDataLst>
              <p:tags r:id="rId6"/>
            </p:custDataLst>
          </p:nvPr>
        </p:nvSpPr>
        <p:spPr bwMode="ltGray">
          <a:xfrm>
            <a:off x="4652963" y="1181100"/>
            <a:ext cx="402431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EV / Sales</a:t>
            </a:r>
            <a:endParaRPr lang="en-US" b="1" baseline="30000">
              <a:solidFill>
                <a:schemeClr val="bg1"/>
              </a:solidFill>
            </a:endParaRPr>
          </a:p>
        </p:txBody>
      </p:sp>
      <p:sp>
        <p:nvSpPr>
          <p:cNvPr id="90120" name="Text Box 8"/>
          <p:cNvSpPr txBox="1">
            <a:spLocks noChangeArrowheads="1"/>
          </p:cNvSpPr>
          <p:nvPr>
            <p:custDataLst>
              <p:tags r:id="rId7"/>
            </p:custDataLst>
          </p:nvPr>
        </p:nvSpPr>
        <p:spPr bwMode="auto">
          <a:xfrm>
            <a:off x="685800" y="4906963"/>
            <a:ext cx="7772400" cy="64611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Other factors such as leverage, growth, size and industry might account for these discounts. We conducted statistical studies to determine the relationship between underperformance and these factors and found that the degree of conglomeration still had a significant impact on underperformance.</a:t>
            </a:r>
          </a:p>
          <a:p>
            <a:pPr marL="342900" indent="-342900" algn="l">
              <a:tabLst>
                <a:tab pos="342900" algn="l"/>
              </a:tabLst>
            </a:pPr>
            <a:r>
              <a:rPr lang="en-US" sz="700"/>
              <a:t>	Graphs represent medians for each group.</a:t>
            </a:r>
          </a:p>
          <a:p>
            <a:pPr marL="342900" indent="-342900" algn="l">
              <a:tabLst>
                <a:tab pos="342900" algn="l"/>
              </a:tabLst>
            </a:pPr>
            <a:r>
              <a:rPr lang="en-US" sz="700"/>
              <a:t>	The small sample size (General Electric, a significant outlier, Berkshire Hathaway, Leucadia and Masco) skews the analysis for companies with eight business segments.</a:t>
            </a:r>
          </a:p>
          <a:p>
            <a:pPr marL="342900" indent="-342900" algn="l" eaLnBrk="0" hangingPunct="0">
              <a:tabLst>
                <a:tab pos="342900" algn="l"/>
              </a:tabLst>
            </a:pPr>
            <a:r>
              <a:rPr lang="en-US" sz="700"/>
              <a:t>Source:	Factset/Worldscope as of Q2 2005.  Analysis includes a total of 3,142 US companies with total sales of at least $100 mm and listed on a major US exchange (NYSE, Nasdaq, AMEX).</a:t>
            </a:r>
          </a:p>
          <a:p>
            <a:pPr marL="342900" indent="-342900" algn="l" eaLnBrk="0" hangingPunct="0">
              <a:tabLst>
                <a:tab pos="342900" algn="l"/>
              </a:tabLst>
            </a:pPr>
            <a:r>
              <a:rPr lang="en-US" sz="700"/>
              <a:t>	</a:t>
            </a:r>
          </a:p>
        </p:txBody>
      </p:sp>
      <p:pic>
        <p:nvPicPr>
          <p:cNvPr id="90121" name="Picture 9"/>
          <p:cNvPicPr>
            <a:picLocks noChangeAspect="1" noChangeArrowheads="1"/>
          </p:cNvPicPr>
          <p:nvPr/>
        </p:nvPicPr>
        <p:blipFill>
          <a:blip r:embed="rId11" cstate="print"/>
          <a:srcRect/>
          <a:stretch>
            <a:fillRect/>
          </a:stretch>
        </p:blipFill>
        <p:spPr bwMode="auto">
          <a:xfrm>
            <a:off x="546100" y="2339975"/>
            <a:ext cx="3838575" cy="2117725"/>
          </a:xfrm>
          <a:prstGeom prst="rect">
            <a:avLst/>
          </a:prstGeom>
          <a:noFill/>
          <a:ln w="9525">
            <a:noFill/>
            <a:miter lim="800000"/>
            <a:headEnd/>
            <a:tailEnd/>
          </a:ln>
        </p:spPr>
      </p:pic>
      <p:pic>
        <p:nvPicPr>
          <p:cNvPr id="90122" name="Picture 10"/>
          <p:cNvPicPr>
            <a:picLocks noChangeAspect="1" noChangeArrowheads="1"/>
          </p:cNvPicPr>
          <p:nvPr/>
        </p:nvPicPr>
        <p:blipFill>
          <a:blip r:embed="rId12" cstate="print"/>
          <a:srcRect/>
          <a:stretch>
            <a:fillRect/>
          </a:stretch>
        </p:blipFill>
        <p:spPr bwMode="auto">
          <a:xfrm>
            <a:off x="4749800" y="2339975"/>
            <a:ext cx="3838575" cy="2117725"/>
          </a:xfrm>
          <a:prstGeom prst="rect">
            <a:avLst/>
          </a:prstGeom>
          <a:noFill/>
          <a:ln w="9525">
            <a:noFill/>
            <a:miter lim="800000"/>
            <a:headEnd/>
            <a:tailEnd/>
          </a:ln>
        </p:spPr>
      </p:pic>
      <p:sp>
        <p:nvSpPr>
          <p:cNvPr id="90123" name="MASTER_ITEMTitle"/>
          <p:cNvSpPr>
            <a:spLocks noGrp="1" noChangeArrowheads="1"/>
          </p:cNvSpPr>
          <p:nvPr>
            <p:ph type="title"/>
            <p:custDataLst>
              <p:tags r:id="rId8"/>
            </p:custDataLst>
          </p:nvPr>
        </p:nvSpPr>
        <p:spPr>
          <a:xfrm>
            <a:off x="484188" y="504825"/>
            <a:ext cx="8239125" cy="363538"/>
          </a:xfrm>
        </p:spPr>
        <p:txBody>
          <a:bodyPr/>
          <a:lstStyle/>
          <a:p>
            <a:pPr eaLnBrk="1" hangingPunct="1"/>
            <a:r>
              <a:rPr lang="en-US" smtClean="0"/>
              <a:t>The U.S. Evidence</a:t>
            </a:r>
          </a:p>
        </p:txBody>
      </p:sp>
    </p:spTree>
    <p:custDataLst>
      <p:tags r:id="rId1"/>
    </p:custData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3"/>
          <p:cNvSpPr>
            <a:spLocks noGrp="1"/>
          </p:cNvSpPr>
          <p:nvPr>
            <p:ph type="sldNum" sz="quarter" idx="10"/>
          </p:nvPr>
        </p:nvSpPr>
        <p:spPr>
          <a:noFill/>
        </p:spPr>
        <p:txBody>
          <a:bodyPr/>
          <a:lstStyle/>
          <a:p>
            <a:pPr defTabSz="950913"/>
            <a:fld id="{FAB479D6-8A27-4E29-A960-85B71EA40585}" type="slidenum">
              <a:rPr smtClean="0"/>
              <a:pPr defTabSz="950913"/>
              <a:t>85</a:t>
            </a:fld>
            <a:endParaRPr lang="en-US" smtClean="0"/>
          </a:p>
        </p:txBody>
      </p:sp>
      <p:sp>
        <p:nvSpPr>
          <p:cNvPr id="91139" name="MessageStatement"/>
          <p:cNvSpPr>
            <a:spLocks noChangeArrowheads="1"/>
          </p:cNvSpPr>
          <p:nvPr>
            <p:custDataLst>
              <p:tags r:id="rId2"/>
            </p:custDataLst>
          </p:nvPr>
        </p:nvSpPr>
        <p:spPr bwMode="gray">
          <a:xfrm>
            <a:off x="457200" y="5915025"/>
            <a:ext cx="82296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European companies tend to be slightly more diversified than their US counterparts.</a:t>
            </a:r>
          </a:p>
        </p:txBody>
      </p:sp>
      <p:sp>
        <p:nvSpPr>
          <p:cNvPr id="91140" name="MASTER_ITEMObjectBox1"/>
          <p:cNvSpPr>
            <a:spLocks noChangeArrowheads="1"/>
          </p:cNvSpPr>
          <p:nvPr>
            <p:custDataLst>
              <p:tags r:id="rId3"/>
            </p:custDataLst>
          </p:nvPr>
        </p:nvSpPr>
        <p:spPr bwMode="auto">
          <a:xfrm>
            <a:off x="447675" y="1619250"/>
            <a:ext cx="4024313" cy="35337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1141" name="MASTER_ITEMObjectBox2"/>
          <p:cNvSpPr>
            <a:spLocks noChangeArrowheads="1"/>
          </p:cNvSpPr>
          <p:nvPr>
            <p:custDataLst>
              <p:tags r:id="rId4"/>
            </p:custDataLst>
          </p:nvPr>
        </p:nvSpPr>
        <p:spPr bwMode="auto">
          <a:xfrm>
            <a:off x="4652963" y="1619250"/>
            <a:ext cx="4022725" cy="35337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1142" name="MASTER_ITEMObjectTitle1"/>
          <p:cNvSpPr>
            <a:spLocks noChangeArrowheads="1"/>
          </p:cNvSpPr>
          <p:nvPr>
            <p:custDataLst>
              <p:tags r:id="rId5"/>
            </p:custDataLst>
          </p:nvPr>
        </p:nvSpPr>
        <p:spPr bwMode="ltGray">
          <a:xfrm>
            <a:off x="447675" y="1344613"/>
            <a:ext cx="4024313"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How diversified are European firms?</a:t>
            </a:r>
            <a:endParaRPr lang="en-US" b="1">
              <a:solidFill>
                <a:schemeClr val="bg1"/>
              </a:solidFill>
              <a:cs typeface="Arial" pitchFamily="34" charset="0"/>
            </a:endParaRPr>
          </a:p>
        </p:txBody>
      </p:sp>
      <p:sp>
        <p:nvSpPr>
          <p:cNvPr id="91143" name="MASTER_ITEMObjectTitle2"/>
          <p:cNvSpPr>
            <a:spLocks noChangeArrowheads="1"/>
          </p:cNvSpPr>
          <p:nvPr>
            <p:custDataLst>
              <p:tags r:id="rId6"/>
            </p:custDataLst>
          </p:nvPr>
        </p:nvSpPr>
        <p:spPr bwMode="ltGray">
          <a:xfrm>
            <a:off x="4652963" y="1343025"/>
            <a:ext cx="402431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EBIT / Sales</a:t>
            </a:r>
            <a:r>
              <a:rPr lang="en-US" b="1" baseline="30000">
                <a:solidFill>
                  <a:schemeClr val="bg1"/>
                </a:solidFill>
              </a:rPr>
              <a:t>(1)</a:t>
            </a:r>
          </a:p>
        </p:txBody>
      </p:sp>
      <p:sp>
        <p:nvSpPr>
          <p:cNvPr id="91144" name="Text Box 8"/>
          <p:cNvSpPr txBox="1">
            <a:spLocks noChangeArrowheads="1"/>
          </p:cNvSpPr>
          <p:nvPr>
            <p:custDataLst>
              <p:tags r:id="rId7"/>
            </p:custDataLst>
          </p:nvPr>
        </p:nvSpPr>
        <p:spPr bwMode="auto">
          <a:xfrm>
            <a:off x="709613" y="5229225"/>
            <a:ext cx="7772400" cy="212725"/>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Median for each group.</a:t>
            </a:r>
          </a:p>
          <a:p>
            <a:pPr marL="342900" indent="-342900" algn="l">
              <a:tabLst>
                <a:tab pos="342900" algn="l"/>
              </a:tabLst>
            </a:pPr>
            <a:r>
              <a:rPr lang="en-US" sz="700"/>
              <a:t>Source:	Factset/Worldscope as of Q2 2005.  Analysis includes a total of 2,444 European companies with total sales of at least €80 mm.</a:t>
            </a:r>
          </a:p>
        </p:txBody>
      </p:sp>
      <p:pic>
        <p:nvPicPr>
          <p:cNvPr id="91145" name="Picture 9"/>
          <p:cNvPicPr>
            <a:picLocks noChangeAspect="1" noChangeArrowheads="1"/>
          </p:cNvPicPr>
          <p:nvPr/>
        </p:nvPicPr>
        <p:blipFill>
          <a:blip r:embed="rId11" cstate="print"/>
          <a:srcRect/>
          <a:stretch>
            <a:fillRect/>
          </a:stretch>
        </p:blipFill>
        <p:spPr bwMode="auto">
          <a:xfrm>
            <a:off x="4716463" y="2679700"/>
            <a:ext cx="3930650" cy="2168525"/>
          </a:xfrm>
          <a:prstGeom prst="rect">
            <a:avLst/>
          </a:prstGeom>
          <a:noFill/>
          <a:ln w="12700">
            <a:noFill/>
            <a:miter lim="800000"/>
            <a:headEnd/>
            <a:tailEnd/>
          </a:ln>
        </p:spPr>
      </p:pic>
      <p:pic>
        <p:nvPicPr>
          <p:cNvPr id="91146" name="Picture 10"/>
          <p:cNvPicPr>
            <a:picLocks noChangeAspect="1" noChangeArrowheads="1"/>
          </p:cNvPicPr>
          <p:nvPr/>
        </p:nvPicPr>
        <p:blipFill>
          <a:blip r:embed="rId12" cstate="print"/>
          <a:srcRect/>
          <a:stretch>
            <a:fillRect/>
          </a:stretch>
        </p:blipFill>
        <p:spPr bwMode="auto">
          <a:xfrm>
            <a:off x="401638" y="2682875"/>
            <a:ext cx="4113212" cy="2162175"/>
          </a:xfrm>
          <a:prstGeom prst="rect">
            <a:avLst/>
          </a:prstGeom>
          <a:noFill/>
          <a:ln w="12700">
            <a:noFill/>
            <a:miter lim="800000"/>
            <a:headEnd/>
            <a:tailEnd/>
          </a:ln>
        </p:spPr>
      </p:pic>
      <p:sp>
        <p:nvSpPr>
          <p:cNvPr id="91147" name="Text Box 11"/>
          <p:cNvSpPr txBox="1">
            <a:spLocks noChangeArrowheads="1"/>
          </p:cNvSpPr>
          <p:nvPr/>
        </p:nvSpPr>
        <p:spPr bwMode="auto">
          <a:xfrm>
            <a:off x="609600" y="1800225"/>
            <a:ext cx="3810000" cy="549275"/>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None/>
            </a:pPr>
            <a:r>
              <a:rPr lang="en-US" sz="1800">
                <a:latin typeface="Credit Suisse Type Roman" pitchFamily="34" charset="0"/>
              </a:rPr>
              <a:t>    85% of European companies have at most 4 business segments</a:t>
            </a:r>
          </a:p>
        </p:txBody>
      </p:sp>
      <p:sp>
        <p:nvSpPr>
          <p:cNvPr id="91148" name="Text Box 12"/>
          <p:cNvSpPr txBox="1">
            <a:spLocks noChangeArrowheads="1"/>
          </p:cNvSpPr>
          <p:nvPr/>
        </p:nvSpPr>
        <p:spPr bwMode="auto">
          <a:xfrm>
            <a:off x="4724400" y="1800225"/>
            <a:ext cx="3810000" cy="549275"/>
          </a:xfrm>
          <a:prstGeom prst="rect">
            <a:avLst/>
          </a:prstGeom>
          <a:noFill/>
          <a:ln w="9525">
            <a:noFill/>
            <a:miter lim="800000"/>
            <a:headEnd/>
            <a:tailEnd/>
          </a:ln>
        </p:spPr>
        <p:txBody>
          <a:bodyPr lIns="0" tIns="0" rIns="0" bIns="0">
            <a:spAutoFit/>
          </a:bodyPr>
          <a:lstStyle/>
          <a:p>
            <a:pPr marL="266700" indent="-266700" algn="l">
              <a:spcBef>
                <a:spcPct val="50000"/>
              </a:spcBef>
              <a:buClr>
                <a:schemeClr val="tx2"/>
              </a:buClr>
              <a:buSzPct val="120000"/>
              <a:buFont typeface="Wingdings" pitchFamily="2" charset="2"/>
              <a:buNone/>
            </a:pPr>
            <a:r>
              <a:rPr lang="en-US" sz="1800">
                <a:latin typeface="Credit Suisse Type Roman" pitchFamily="34" charset="0"/>
              </a:rPr>
              <a:t>    Pure plays tend to have higher EBIT margins</a:t>
            </a:r>
          </a:p>
        </p:txBody>
      </p:sp>
      <p:sp>
        <p:nvSpPr>
          <p:cNvPr id="14" name="MASTER_ITEMTitle"/>
          <p:cNvSpPr txBox="1">
            <a:spLocks noChangeArrowheads="1"/>
          </p:cNvSpPr>
          <p:nvPr>
            <p:custDataLst>
              <p:tags r:id="rId8"/>
            </p:custDataLst>
          </p:nvPr>
        </p:nvSpPr>
        <p:spPr bwMode="auto">
          <a:xfrm>
            <a:off x="484188" y="504825"/>
            <a:ext cx="4318000" cy="363538"/>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The European Evidence</a:t>
            </a:r>
          </a:p>
        </p:txBody>
      </p:sp>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3"/>
          <p:cNvSpPr>
            <a:spLocks noGrp="1"/>
          </p:cNvSpPr>
          <p:nvPr>
            <p:ph type="sldNum" sz="quarter" idx="10"/>
          </p:nvPr>
        </p:nvSpPr>
        <p:spPr>
          <a:noFill/>
        </p:spPr>
        <p:txBody>
          <a:bodyPr/>
          <a:lstStyle/>
          <a:p>
            <a:pPr defTabSz="950913"/>
            <a:fld id="{A0CA25E7-C9D3-47B9-89FB-85F38098614F}" type="slidenum">
              <a:rPr smtClean="0"/>
              <a:pPr defTabSz="950913"/>
              <a:t>86</a:t>
            </a:fld>
            <a:endParaRPr lang="en-US" smtClean="0"/>
          </a:p>
        </p:txBody>
      </p:sp>
      <p:sp>
        <p:nvSpPr>
          <p:cNvPr id="92163" name="MessageStatement"/>
          <p:cNvSpPr>
            <a:spLocks noChangeArrowheads="1"/>
          </p:cNvSpPr>
          <p:nvPr>
            <p:custDataLst>
              <p:tags r:id="rId2"/>
            </p:custDataLst>
          </p:nvPr>
        </p:nvSpPr>
        <p:spPr bwMode="gray">
          <a:xfrm>
            <a:off x="457200" y="5483225"/>
            <a:ext cx="82296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European diversified companies tend to trade at similar discounts (5%-25%) to their US counterparts.</a:t>
            </a:r>
          </a:p>
        </p:txBody>
      </p:sp>
      <p:sp>
        <p:nvSpPr>
          <p:cNvPr id="92164" name="MASTER_ITEMObjectBox1"/>
          <p:cNvSpPr>
            <a:spLocks noChangeArrowheads="1"/>
          </p:cNvSpPr>
          <p:nvPr>
            <p:custDataLst>
              <p:tags r:id="rId3"/>
            </p:custDataLst>
          </p:nvPr>
        </p:nvSpPr>
        <p:spPr bwMode="auto">
          <a:xfrm>
            <a:off x="447675" y="1476375"/>
            <a:ext cx="4024313" cy="31527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2165" name="MASTER_ITEMObjectBox2"/>
          <p:cNvSpPr>
            <a:spLocks noChangeArrowheads="1"/>
          </p:cNvSpPr>
          <p:nvPr>
            <p:custDataLst>
              <p:tags r:id="rId4"/>
            </p:custDataLst>
          </p:nvPr>
        </p:nvSpPr>
        <p:spPr bwMode="auto">
          <a:xfrm>
            <a:off x="4652963" y="1476375"/>
            <a:ext cx="4022725" cy="31527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2166" name="MASTER_ITEMObjectTitle1"/>
          <p:cNvSpPr>
            <a:spLocks noChangeArrowheads="1"/>
          </p:cNvSpPr>
          <p:nvPr>
            <p:custDataLst>
              <p:tags r:id="rId5"/>
            </p:custDataLst>
          </p:nvPr>
        </p:nvSpPr>
        <p:spPr bwMode="ltGray">
          <a:xfrm>
            <a:off x="447675" y="1201738"/>
            <a:ext cx="4024313" cy="274637"/>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EV / EBITDA</a:t>
            </a:r>
            <a:endParaRPr lang="en-US" b="1" baseline="30000">
              <a:solidFill>
                <a:schemeClr val="bg1"/>
              </a:solidFill>
            </a:endParaRPr>
          </a:p>
        </p:txBody>
      </p:sp>
      <p:sp>
        <p:nvSpPr>
          <p:cNvPr id="92167" name="MASTER_ITEMObjectTitle2"/>
          <p:cNvSpPr>
            <a:spLocks noChangeArrowheads="1"/>
          </p:cNvSpPr>
          <p:nvPr>
            <p:custDataLst>
              <p:tags r:id="rId6"/>
            </p:custDataLst>
          </p:nvPr>
        </p:nvSpPr>
        <p:spPr bwMode="ltGray">
          <a:xfrm>
            <a:off x="4652963" y="1200150"/>
            <a:ext cx="402431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EV / Sales</a:t>
            </a:r>
            <a:endParaRPr lang="en-US" b="1" baseline="30000">
              <a:solidFill>
                <a:schemeClr val="bg1"/>
              </a:solidFill>
            </a:endParaRPr>
          </a:p>
        </p:txBody>
      </p:sp>
      <p:sp>
        <p:nvSpPr>
          <p:cNvPr id="92168" name="Text Box 8"/>
          <p:cNvSpPr txBox="1">
            <a:spLocks noChangeArrowheads="1"/>
          </p:cNvSpPr>
          <p:nvPr>
            <p:custDataLst>
              <p:tags r:id="rId7"/>
            </p:custDataLst>
          </p:nvPr>
        </p:nvSpPr>
        <p:spPr bwMode="auto">
          <a:xfrm>
            <a:off x="685800" y="5005388"/>
            <a:ext cx="7772400" cy="43021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Note:	Other factors such as leverage, growth, size and industry might account for these discounts. We conducted statistical studies to determine the relationship between underperformance and these factors and found that the degree of conglomeration still had a significant impact on underperformance.</a:t>
            </a:r>
          </a:p>
          <a:p>
            <a:pPr marL="342900" indent="-342900" algn="l">
              <a:tabLst>
                <a:tab pos="342900" algn="l"/>
              </a:tabLst>
            </a:pPr>
            <a:r>
              <a:rPr lang="en-US" sz="700"/>
              <a:t>	Graphs represent medians for each group.</a:t>
            </a:r>
          </a:p>
          <a:p>
            <a:pPr marL="342900" indent="-342900" algn="l">
              <a:tabLst>
                <a:tab pos="342900" algn="l"/>
              </a:tabLst>
            </a:pPr>
            <a:r>
              <a:rPr lang="en-US" sz="700"/>
              <a:t>Source:	Factset/Worldscope as of Q2 2005.  Analysis includes a total of 2,444 European companies with total sales of at least €80 mm.</a:t>
            </a:r>
          </a:p>
        </p:txBody>
      </p:sp>
      <p:pic>
        <p:nvPicPr>
          <p:cNvPr id="92169" name="Picture 9"/>
          <p:cNvPicPr>
            <a:picLocks noChangeAspect="1" noChangeArrowheads="1"/>
          </p:cNvPicPr>
          <p:nvPr/>
        </p:nvPicPr>
        <p:blipFill>
          <a:blip r:embed="rId11" cstate="print"/>
          <a:srcRect/>
          <a:stretch>
            <a:fillRect/>
          </a:stretch>
        </p:blipFill>
        <p:spPr bwMode="auto">
          <a:xfrm>
            <a:off x="538163" y="2343150"/>
            <a:ext cx="3838575" cy="2017713"/>
          </a:xfrm>
          <a:prstGeom prst="rect">
            <a:avLst/>
          </a:prstGeom>
          <a:noFill/>
          <a:ln w="12700">
            <a:noFill/>
            <a:miter lim="800000"/>
            <a:headEnd/>
            <a:tailEnd/>
          </a:ln>
        </p:spPr>
      </p:pic>
      <p:pic>
        <p:nvPicPr>
          <p:cNvPr id="92170" name="Picture 10"/>
          <p:cNvPicPr>
            <a:picLocks noChangeAspect="1" noChangeArrowheads="1"/>
          </p:cNvPicPr>
          <p:nvPr/>
        </p:nvPicPr>
        <p:blipFill>
          <a:blip r:embed="rId12" cstate="print"/>
          <a:srcRect/>
          <a:stretch>
            <a:fillRect/>
          </a:stretch>
        </p:blipFill>
        <p:spPr bwMode="auto">
          <a:xfrm>
            <a:off x="4749800" y="2343150"/>
            <a:ext cx="3838575" cy="2017713"/>
          </a:xfrm>
          <a:prstGeom prst="rect">
            <a:avLst/>
          </a:prstGeom>
          <a:noFill/>
          <a:ln w="12700">
            <a:noFill/>
            <a:miter lim="800000"/>
            <a:headEnd/>
            <a:tailEnd/>
          </a:ln>
        </p:spPr>
      </p:pic>
      <p:sp>
        <p:nvSpPr>
          <p:cNvPr id="13" name="MASTER_ITEMTitle"/>
          <p:cNvSpPr txBox="1">
            <a:spLocks noChangeArrowheads="1"/>
          </p:cNvSpPr>
          <p:nvPr>
            <p:custDataLst>
              <p:tags r:id="rId8"/>
            </p:custDataLst>
          </p:nvPr>
        </p:nvSpPr>
        <p:spPr bwMode="auto">
          <a:xfrm>
            <a:off x="484188" y="504825"/>
            <a:ext cx="4318000" cy="363538"/>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The European Evidence</a:t>
            </a:r>
          </a:p>
        </p:txBody>
      </p:sp>
    </p:spTree>
    <p:custDataLst>
      <p:tags r:id="rId1"/>
    </p:custData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3"/>
          <p:cNvSpPr>
            <a:spLocks noGrp="1"/>
          </p:cNvSpPr>
          <p:nvPr>
            <p:ph type="sldNum" sz="quarter" idx="10"/>
          </p:nvPr>
        </p:nvSpPr>
        <p:spPr>
          <a:noFill/>
        </p:spPr>
        <p:txBody>
          <a:bodyPr/>
          <a:lstStyle/>
          <a:p>
            <a:pPr defTabSz="950913"/>
            <a:fld id="{AAA26A4F-5478-43DD-A929-BD2D32808A9A}" type="slidenum">
              <a:rPr smtClean="0"/>
              <a:pPr defTabSz="950913"/>
              <a:t>87</a:t>
            </a:fld>
            <a:endParaRPr lang="en-US" smtClean="0"/>
          </a:p>
        </p:txBody>
      </p:sp>
      <p:pic>
        <p:nvPicPr>
          <p:cNvPr id="93187" name="Picture 2"/>
          <p:cNvPicPr>
            <a:picLocks noChangeAspect="1" noChangeArrowheads="1"/>
          </p:cNvPicPr>
          <p:nvPr/>
        </p:nvPicPr>
        <p:blipFill>
          <a:blip r:embed="rId11" cstate="print"/>
          <a:srcRect/>
          <a:stretch>
            <a:fillRect/>
          </a:stretch>
        </p:blipFill>
        <p:spPr bwMode="auto">
          <a:xfrm>
            <a:off x="1630363" y="1604963"/>
            <a:ext cx="5484812" cy="3605212"/>
          </a:xfrm>
          <a:prstGeom prst="rect">
            <a:avLst/>
          </a:prstGeom>
          <a:noFill/>
          <a:ln w="12700">
            <a:noFill/>
            <a:miter lim="800000"/>
            <a:headEnd/>
            <a:tailEnd/>
          </a:ln>
        </p:spPr>
      </p:pic>
      <p:sp>
        <p:nvSpPr>
          <p:cNvPr id="93188" name="MessageStatement"/>
          <p:cNvSpPr>
            <a:spLocks noChangeArrowheads="1"/>
          </p:cNvSpPr>
          <p:nvPr>
            <p:custDataLst>
              <p:tags r:id="rId2"/>
            </p:custDataLst>
          </p:nvPr>
        </p:nvSpPr>
        <p:spPr bwMode="gray">
          <a:xfrm>
            <a:off x="685800" y="5772150"/>
            <a:ext cx="776605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Successful conglomerates tend to have a distinctive persona, or comparative advantage.</a:t>
            </a:r>
          </a:p>
        </p:txBody>
      </p:sp>
      <p:sp>
        <p:nvSpPr>
          <p:cNvPr id="93189" name="MASTER_ITEMObjectBox2"/>
          <p:cNvSpPr>
            <a:spLocks noChangeArrowheads="1"/>
          </p:cNvSpPr>
          <p:nvPr>
            <p:custDataLst>
              <p:tags r:id="rId3"/>
            </p:custDataLst>
          </p:nvPr>
        </p:nvSpPr>
        <p:spPr bwMode="auto">
          <a:xfrm>
            <a:off x="1447800" y="1581150"/>
            <a:ext cx="6111875" cy="3830638"/>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3190" name="MASTER_ITEMObjectTitle2"/>
          <p:cNvSpPr>
            <a:spLocks noChangeArrowheads="1"/>
          </p:cNvSpPr>
          <p:nvPr>
            <p:custDataLst>
              <p:tags r:id="rId4"/>
            </p:custDataLst>
          </p:nvPr>
        </p:nvSpPr>
        <p:spPr bwMode="ltGray">
          <a:xfrm>
            <a:off x="1447800" y="1304925"/>
            <a:ext cx="61134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Enterprise Value / EBITDA for Selected Industrial Conglomerates</a:t>
            </a:r>
            <a:endParaRPr lang="en-US" b="1" baseline="30000">
              <a:solidFill>
                <a:schemeClr val="bg1"/>
              </a:solidFill>
            </a:endParaRPr>
          </a:p>
        </p:txBody>
      </p:sp>
      <p:sp>
        <p:nvSpPr>
          <p:cNvPr id="93191" name="Text Box 7"/>
          <p:cNvSpPr txBox="1">
            <a:spLocks noChangeArrowheads="1"/>
          </p:cNvSpPr>
          <p:nvPr>
            <p:custDataLst>
              <p:tags r:id="rId5"/>
            </p:custDataLst>
          </p:nvPr>
        </p:nvSpPr>
        <p:spPr bwMode="auto">
          <a:xfrm>
            <a:off x="1447800" y="5483225"/>
            <a:ext cx="6248400" cy="212725"/>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Median of 160 US industrial companies with only one business segment.</a:t>
            </a:r>
          </a:p>
          <a:p>
            <a:pPr marL="342900" indent="-342900" algn="l">
              <a:tabLst>
                <a:tab pos="342900" algn="l"/>
              </a:tabLst>
            </a:pPr>
            <a:r>
              <a:rPr lang="en-US" sz="700"/>
              <a:t>Source:	Factset/Worldscope as of Q2 2005.</a:t>
            </a:r>
          </a:p>
        </p:txBody>
      </p:sp>
      <p:pic>
        <p:nvPicPr>
          <p:cNvPr id="93192" name="Picture 8" descr="3M"/>
          <p:cNvPicPr>
            <a:picLocks noChangeAspect="1" noChangeArrowheads="1"/>
          </p:cNvPicPr>
          <p:nvPr>
            <p:custDataLst>
              <p:tags r:id="rId6"/>
            </p:custDataLst>
          </p:nvPr>
        </p:nvPicPr>
        <p:blipFill>
          <a:blip r:embed="rId12" cstate="print"/>
          <a:srcRect/>
          <a:stretch>
            <a:fillRect/>
          </a:stretch>
        </p:blipFill>
        <p:spPr bwMode="auto">
          <a:xfrm>
            <a:off x="4289425" y="4965700"/>
            <a:ext cx="615950" cy="320675"/>
          </a:xfrm>
          <a:prstGeom prst="rect">
            <a:avLst/>
          </a:prstGeom>
          <a:solidFill>
            <a:schemeClr val="hlink"/>
          </a:solidFill>
          <a:ln w="9525">
            <a:noFill/>
            <a:miter lim="800000"/>
            <a:headEnd/>
            <a:tailEnd/>
          </a:ln>
        </p:spPr>
      </p:pic>
      <p:pic>
        <p:nvPicPr>
          <p:cNvPr id="93193" name="Picture 9" descr="generalelectric"/>
          <p:cNvPicPr>
            <a:picLocks noChangeAspect="1" noChangeArrowheads="1"/>
          </p:cNvPicPr>
          <p:nvPr>
            <p:custDataLst>
              <p:tags r:id="rId7"/>
            </p:custDataLst>
          </p:nvPr>
        </p:nvPicPr>
        <p:blipFill>
          <a:blip r:embed="rId13" cstate="print"/>
          <a:srcRect/>
          <a:stretch>
            <a:fillRect/>
          </a:stretch>
        </p:blipFill>
        <p:spPr bwMode="auto">
          <a:xfrm>
            <a:off x="2713038" y="4924425"/>
            <a:ext cx="406400" cy="406400"/>
          </a:xfrm>
          <a:prstGeom prst="rect">
            <a:avLst/>
          </a:prstGeom>
          <a:noFill/>
          <a:ln w="9525">
            <a:noFill/>
            <a:miter lim="800000"/>
            <a:headEnd/>
            <a:tailEnd/>
          </a:ln>
        </p:spPr>
      </p:pic>
      <p:sp>
        <p:nvSpPr>
          <p:cNvPr id="93194" name="Text Box 10"/>
          <p:cNvSpPr txBox="1">
            <a:spLocks noChangeArrowheads="1"/>
          </p:cNvSpPr>
          <p:nvPr/>
        </p:nvSpPr>
        <p:spPr bwMode="auto">
          <a:xfrm>
            <a:off x="6738938" y="4949825"/>
            <a:ext cx="260350" cy="168275"/>
          </a:xfrm>
          <a:prstGeom prst="rect">
            <a:avLst/>
          </a:prstGeom>
          <a:noFill/>
          <a:ln w="12700">
            <a:noFill/>
            <a:miter lim="800000"/>
            <a:headEnd/>
            <a:tailEnd/>
          </a:ln>
        </p:spPr>
        <p:txBody>
          <a:bodyPr wrap="none">
            <a:spAutoFit/>
          </a:bodyPr>
          <a:lstStyle/>
          <a:p>
            <a:pPr>
              <a:spcBef>
                <a:spcPct val="50000"/>
              </a:spcBef>
            </a:pPr>
            <a:r>
              <a:rPr lang="en-US" sz="500" b="1"/>
              <a:t>(1)</a:t>
            </a:r>
          </a:p>
        </p:txBody>
      </p:sp>
      <p:sp>
        <p:nvSpPr>
          <p:cNvPr id="13" name="MASTER_ITEMTitle"/>
          <p:cNvSpPr txBox="1">
            <a:spLocks noChangeArrowheads="1"/>
          </p:cNvSpPr>
          <p:nvPr>
            <p:custDataLst>
              <p:tags r:id="rId8"/>
            </p:custDataLst>
          </p:nvPr>
        </p:nvSpPr>
        <p:spPr bwMode="auto">
          <a:xfrm>
            <a:off x="484188" y="504825"/>
            <a:ext cx="4318000" cy="363538"/>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Successful Conglomerates</a:t>
            </a:r>
          </a:p>
        </p:txBody>
      </p:sp>
    </p:spTree>
    <p:custDataLst>
      <p:tags r:id="rId1"/>
    </p:custData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3"/>
          <p:cNvSpPr>
            <a:spLocks noGrp="1"/>
          </p:cNvSpPr>
          <p:nvPr>
            <p:ph type="sldNum" sz="quarter" idx="10"/>
          </p:nvPr>
        </p:nvSpPr>
        <p:spPr>
          <a:noFill/>
        </p:spPr>
        <p:txBody>
          <a:bodyPr/>
          <a:lstStyle/>
          <a:p>
            <a:pPr defTabSz="950913"/>
            <a:fld id="{34D822A9-6F91-4633-8616-1D73BB0577CF}" type="slidenum">
              <a:rPr smtClean="0"/>
              <a:pPr defTabSz="950913"/>
              <a:t>88</a:t>
            </a:fld>
            <a:endParaRPr lang="en-US" smtClean="0"/>
          </a:p>
        </p:txBody>
      </p:sp>
      <p:pic>
        <p:nvPicPr>
          <p:cNvPr id="94211" name="Picture 2"/>
          <p:cNvPicPr>
            <a:picLocks noChangeAspect="1" noChangeArrowheads="1"/>
          </p:cNvPicPr>
          <p:nvPr/>
        </p:nvPicPr>
        <p:blipFill>
          <a:blip r:embed="rId15" cstate="print"/>
          <a:srcRect/>
          <a:stretch>
            <a:fillRect/>
          </a:stretch>
        </p:blipFill>
        <p:spPr bwMode="auto">
          <a:xfrm>
            <a:off x="527050" y="3908425"/>
            <a:ext cx="3930650" cy="2028825"/>
          </a:xfrm>
          <a:prstGeom prst="rect">
            <a:avLst/>
          </a:prstGeom>
          <a:noFill/>
          <a:ln w="12700">
            <a:noFill/>
            <a:miter lim="800000"/>
            <a:headEnd/>
            <a:tailEnd/>
          </a:ln>
        </p:spPr>
      </p:pic>
      <p:sp>
        <p:nvSpPr>
          <p:cNvPr id="94212" name="MASTER_ITEMText1"/>
          <p:cNvSpPr>
            <a:spLocks noGrp="1" noChangeArrowheads="1"/>
          </p:cNvSpPr>
          <p:nvPr>
            <p:ph type="body" idx="1"/>
            <p:custDataLst>
              <p:tags r:id="rId2"/>
            </p:custDataLst>
          </p:nvPr>
        </p:nvSpPr>
        <p:spPr>
          <a:xfrm>
            <a:off x="412750" y="1030288"/>
            <a:ext cx="3984625" cy="2362200"/>
          </a:xfrm>
        </p:spPr>
        <p:txBody>
          <a:bodyPr/>
          <a:lstStyle/>
          <a:p>
            <a:pPr lvl="2"/>
            <a:r>
              <a:rPr lang="en-US" smtClean="0"/>
              <a:t>The Closed-end fund discount has been a significant source of academic debate; similar to the conglomerate discount.</a:t>
            </a:r>
          </a:p>
          <a:p>
            <a:pPr lvl="2"/>
            <a:r>
              <a:rPr lang="en-US" smtClean="0"/>
              <a:t>Closed-end fund managers may face issues similar to conglomerate managers. </a:t>
            </a:r>
          </a:p>
        </p:txBody>
      </p:sp>
      <p:sp>
        <p:nvSpPr>
          <p:cNvPr id="94213" name="MASTER_ITEMObjectBox1"/>
          <p:cNvSpPr>
            <a:spLocks noChangeArrowheads="1"/>
          </p:cNvSpPr>
          <p:nvPr>
            <p:custDataLst>
              <p:tags r:id="rId3"/>
            </p:custDataLst>
          </p:nvPr>
        </p:nvSpPr>
        <p:spPr bwMode="auto">
          <a:xfrm>
            <a:off x="4711700" y="3836988"/>
            <a:ext cx="4024313" cy="2171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4214" name="MASTER_ITEMObjectBox2"/>
          <p:cNvSpPr>
            <a:spLocks noChangeArrowheads="1"/>
          </p:cNvSpPr>
          <p:nvPr>
            <p:custDataLst>
              <p:tags r:id="rId4"/>
            </p:custDataLst>
          </p:nvPr>
        </p:nvSpPr>
        <p:spPr bwMode="auto">
          <a:xfrm>
            <a:off x="4711700" y="1250950"/>
            <a:ext cx="4022725" cy="209391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4215" name="MASTER_ITEMObjectTitle1"/>
          <p:cNvSpPr>
            <a:spLocks noChangeArrowheads="1"/>
          </p:cNvSpPr>
          <p:nvPr>
            <p:custDataLst>
              <p:tags r:id="rId5"/>
            </p:custDataLst>
          </p:nvPr>
        </p:nvSpPr>
        <p:spPr bwMode="ltGray">
          <a:xfrm>
            <a:off x="4711700" y="3562350"/>
            <a:ext cx="4024313" cy="274638"/>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Historical Average Discount in the UK</a:t>
            </a:r>
            <a:endParaRPr lang="en-US" b="1">
              <a:solidFill>
                <a:schemeClr val="bg1"/>
              </a:solidFill>
              <a:cs typeface="Arial" pitchFamily="34" charset="0"/>
            </a:endParaRPr>
          </a:p>
        </p:txBody>
      </p:sp>
      <p:sp>
        <p:nvSpPr>
          <p:cNvPr id="94216" name="MASTER_ITEMObjectTitle2"/>
          <p:cNvSpPr>
            <a:spLocks noChangeArrowheads="1"/>
          </p:cNvSpPr>
          <p:nvPr>
            <p:custDataLst>
              <p:tags r:id="rId6"/>
            </p:custDataLst>
          </p:nvPr>
        </p:nvSpPr>
        <p:spPr bwMode="ltGray">
          <a:xfrm>
            <a:off x="4711700" y="977900"/>
            <a:ext cx="402431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Premium/Discount of CEFs</a:t>
            </a:r>
            <a:endParaRPr lang="en-US" b="1" baseline="30000">
              <a:solidFill>
                <a:schemeClr val="bg1"/>
              </a:solidFill>
              <a:cs typeface="Arial" pitchFamily="34" charset="0"/>
            </a:endParaRPr>
          </a:p>
        </p:txBody>
      </p:sp>
      <p:sp>
        <p:nvSpPr>
          <p:cNvPr id="94217" name="MASTER_ITEMObjectBox2"/>
          <p:cNvSpPr>
            <a:spLocks noChangeArrowheads="1"/>
          </p:cNvSpPr>
          <p:nvPr>
            <p:custDataLst>
              <p:tags r:id="rId7"/>
            </p:custDataLst>
          </p:nvPr>
        </p:nvSpPr>
        <p:spPr bwMode="auto">
          <a:xfrm>
            <a:off x="479425" y="3836988"/>
            <a:ext cx="4022725" cy="21717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4218" name="MASTER_ITEMObjectTitle2"/>
          <p:cNvSpPr>
            <a:spLocks noChangeArrowheads="1"/>
          </p:cNvSpPr>
          <p:nvPr>
            <p:custDataLst>
              <p:tags r:id="rId8"/>
            </p:custDataLst>
          </p:nvPr>
        </p:nvSpPr>
        <p:spPr bwMode="ltGray">
          <a:xfrm>
            <a:off x="479425" y="3560763"/>
            <a:ext cx="402431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Historical Average Discount in the US</a:t>
            </a:r>
            <a:endParaRPr lang="en-US" b="1" baseline="30000">
              <a:solidFill>
                <a:schemeClr val="bg1"/>
              </a:solidFill>
              <a:cs typeface="Arial" pitchFamily="34" charset="0"/>
            </a:endParaRPr>
          </a:p>
        </p:txBody>
      </p:sp>
      <p:pic>
        <p:nvPicPr>
          <p:cNvPr id="94219" name="Picture 11"/>
          <p:cNvPicPr>
            <a:picLocks noChangeAspect="1" noChangeArrowheads="1"/>
          </p:cNvPicPr>
          <p:nvPr/>
        </p:nvPicPr>
        <p:blipFill>
          <a:blip r:embed="rId16" cstate="print"/>
          <a:srcRect/>
          <a:stretch>
            <a:fillRect/>
          </a:stretch>
        </p:blipFill>
        <p:spPr bwMode="auto">
          <a:xfrm>
            <a:off x="4686300" y="1328738"/>
            <a:ext cx="4022725" cy="2019300"/>
          </a:xfrm>
          <a:prstGeom prst="rect">
            <a:avLst/>
          </a:prstGeom>
          <a:noFill/>
          <a:ln w="12700">
            <a:noFill/>
            <a:miter lim="800000"/>
            <a:headEnd/>
            <a:tailEnd/>
          </a:ln>
        </p:spPr>
      </p:pic>
      <p:sp>
        <p:nvSpPr>
          <p:cNvPr id="94220" name="Line 12"/>
          <p:cNvSpPr>
            <a:spLocks noChangeShapeType="1"/>
          </p:cNvSpPr>
          <p:nvPr/>
        </p:nvSpPr>
        <p:spPr bwMode="auto">
          <a:xfrm flipV="1">
            <a:off x="6545263" y="1411288"/>
            <a:ext cx="0" cy="1793875"/>
          </a:xfrm>
          <a:prstGeom prst="line">
            <a:avLst/>
          </a:prstGeom>
          <a:noFill/>
          <a:ln w="19050">
            <a:solidFill>
              <a:schemeClr val="hlink"/>
            </a:solidFill>
            <a:round/>
            <a:headEnd/>
            <a:tailEnd/>
          </a:ln>
        </p:spPr>
        <p:txBody>
          <a:bodyPr wrap="none">
            <a:spAutoFit/>
          </a:bodyPr>
          <a:lstStyle/>
          <a:p>
            <a:endParaRPr lang="en-US"/>
          </a:p>
        </p:txBody>
      </p:sp>
      <p:sp>
        <p:nvSpPr>
          <p:cNvPr id="94221" name="Text Box 13"/>
          <p:cNvSpPr txBox="1">
            <a:spLocks noChangeArrowheads="1"/>
          </p:cNvSpPr>
          <p:nvPr/>
        </p:nvSpPr>
        <p:spPr bwMode="auto">
          <a:xfrm>
            <a:off x="7083425" y="1827213"/>
            <a:ext cx="1090613" cy="549275"/>
          </a:xfrm>
          <a:prstGeom prst="rect">
            <a:avLst/>
          </a:prstGeom>
          <a:noFill/>
          <a:ln w="12700">
            <a:noFill/>
            <a:miter lim="800000"/>
            <a:headEnd/>
            <a:tailEnd/>
          </a:ln>
        </p:spPr>
        <p:txBody>
          <a:bodyPr wrap="none">
            <a:spAutoFit/>
          </a:bodyPr>
          <a:lstStyle/>
          <a:p>
            <a:pPr algn="l"/>
            <a:r>
              <a:rPr lang="en-US" sz="1000" b="1"/>
              <a:t>Median: -3.3%</a:t>
            </a:r>
          </a:p>
          <a:p>
            <a:pPr algn="l"/>
            <a:r>
              <a:rPr lang="en-US" sz="1000" b="1"/>
              <a:t>Mean: -1.6%</a:t>
            </a:r>
          </a:p>
          <a:p>
            <a:pPr algn="l"/>
            <a:r>
              <a:rPr lang="en-US" sz="1000" b="1"/>
              <a:t>Std. Dev.: 9.5%</a:t>
            </a:r>
          </a:p>
        </p:txBody>
      </p:sp>
      <p:sp>
        <p:nvSpPr>
          <p:cNvPr id="94222" name="Text Box 14"/>
          <p:cNvSpPr txBox="1">
            <a:spLocks noChangeArrowheads="1"/>
          </p:cNvSpPr>
          <p:nvPr>
            <p:custDataLst>
              <p:tags r:id="rId9"/>
            </p:custDataLst>
          </p:nvPr>
        </p:nvSpPr>
        <p:spPr bwMode="auto">
          <a:xfrm>
            <a:off x="4724400" y="3386138"/>
            <a:ext cx="3594100" cy="106362"/>
          </a:xfrm>
          <a:prstGeom prst="rect">
            <a:avLst/>
          </a:prstGeom>
          <a:noFill/>
          <a:ln w="12700">
            <a:noFill/>
            <a:miter lim="800000"/>
            <a:headEnd/>
            <a:tailEnd/>
          </a:ln>
        </p:spPr>
        <p:txBody>
          <a:bodyPr lIns="0" tIns="0" rIns="0" bIns="0" anchor="b">
            <a:spAutoFit/>
          </a:bodyPr>
          <a:lstStyle/>
          <a:p>
            <a:pPr marL="342900" indent="-342900" algn="l">
              <a:spcBef>
                <a:spcPct val="50000"/>
              </a:spcBef>
              <a:tabLst>
                <a:tab pos="342900" algn="l"/>
              </a:tabLst>
            </a:pPr>
            <a:r>
              <a:rPr lang="en-US" sz="700"/>
              <a:t>Source:	Closed End Fund Forum.  Analysis includes 227 closed-end funds.</a:t>
            </a:r>
          </a:p>
        </p:txBody>
      </p:sp>
      <p:sp>
        <p:nvSpPr>
          <p:cNvPr id="94223" name="Text Box 15"/>
          <p:cNvSpPr txBox="1">
            <a:spLocks noChangeArrowheads="1"/>
          </p:cNvSpPr>
          <p:nvPr>
            <p:custDataLst>
              <p:tags r:id="rId10"/>
            </p:custDataLst>
          </p:nvPr>
        </p:nvSpPr>
        <p:spPr bwMode="auto">
          <a:xfrm>
            <a:off x="2276475" y="6453188"/>
            <a:ext cx="4637088" cy="106362"/>
          </a:xfrm>
          <a:prstGeom prst="rect">
            <a:avLst/>
          </a:prstGeom>
          <a:noFill/>
          <a:ln w="12700">
            <a:noFill/>
            <a:miter lim="800000"/>
            <a:headEnd/>
            <a:tailEnd/>
          </a:ln>
        </p:spPr>
        <p:txBody>
          <a:bodyPr lIns="0" tIns="0" rIns="0" bIns="0" anchor="b">
            <a:spAutoFit/>
          </a:bodyPr>
          <a:lstStyle/>
          <a:p>
            <a:pPr marL="342900" indent="-342900" algn="l">
              <a:spcBef>
                <a:spcPct val="50000"/>
              </a:spcBef>
              <a:tabLst>
                <a:tab pos="342900" algn="l"/>
              </a:tabLst>
            </a:pPr>
            <a:r>
              <a:rPr lang="en-US" sz="700"/>
              <a:t>Source:	Dimson and Minio-Paluello, “The Closed-End Fund Discount”, </a:t>
            </a:r>
            <a:r>
              <a:rPr lang="en-US" sz="700">
                <a:solidFill>
                  <a:srgbClr val="000000"/>
                </a:solidFill>
              </a:rPr>
              <a:t>AIMR and Blackwells, 2003.</a:t>
            </a:r>
            <a:endParaRPr lang="en-US" sz="700"/>
          </a:p>
        </p:txBody>
      </p:sp>
      <p:pic>
        <p:nvPicPr>
          <p:cNvPr id="94224" name="Picture 16"/>
          <p:cNvPicPr>
            <a:picLocks noChangeAspect="1" noChangeArrowheads="1"/>
          </p:cNvPicPr>
          <p:nvPr/>
        </p:nvPicPr>
        <p:blipFill>
          <a:blip r:embed="rId17" cstate="print"/>
          <a:srcRect/>
          <a:stretch>
            <a:fillRect/>
          </a:stretch>
        </p:blipFill>
        <p:spPr bwMode="auto">
          <a:xfrm>
            <a:off x="4743450" y="3914775"/>
            <a:ext cx="3930650" cy="2022475"/>
          </a:xfrm>
          <a:prstGeom prst="rect">
            <a:avLst/>
          </a:prstGeom>
          <a:noFill/>
          <a:ln w="12700">
            <a:noFill/>
            <a:miter lim="800000"/>
            <a:headEnd/>
            <a:tailEnd/>
          </a:ln>
        </p:spPr>
      </p:pic>
      <p:sp>
        <p:nvSpPr>
          <p:cNvPr id="94225" name="MessageStatement"/>
          <p:cNvSpPr>
            <a:spLocks noChangeArrowheads="1"/>
          </p:cNvSpPr>
          <p:nvPr>
            <p:custDataLst>
              <p:tags r:id="rId11"/>
            </p:custDataLst>
          </p:nvPr>
        </p:nvSpPr>
        <p:spPr bwMode="gray">
          <a:xfrm>
            <a:off x="827088" y="6040438"/>
            <a:ext cx="7616825"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Closed-end funds trade at discounts of up to 10%.</a:t>
            </a:r>
          </a:p>
        </p:txBody>
      </p:sp>
      <p:sp>
        <p:nvSpPr>
          <p:cNvPr id="20" name="MASTER_ITEMTitle"/>
          <p:cNvSpPr txBox="1">
            <a:spLocks noChangeArrowheads="1"/>
          </p:cNvSpPr>
          <p:nvPr>
            <p:custDataLst>
              <p:tags r:id="rId12"/>
            </p:custDataLst>
          </p:nvPr>
        </p:nvSpPr>
        <p:spPr bwMode="auto">
          <a:xfrm>
            <a:off x="484188" y="504825"/>
            <a:ext cx="5722937" cy="363538"/>
          </a:xfrm>
          <a:prstGeom prst="rect">
            <a:avLst/>
          </a:prstGeom>
          <a:noFill/>
          <a:ln w="9525">
            <a:noFill/>
            <a:miter lim="800000"/>
            <a:headEnd/>
            <a:tailEnd/>
          </a:ln>
        </p:spPr>
        <p:txBody>
          <a:bodyPr lIns="0" tIns="0" rIns="0" bIns="0" anchor="b"/>
          <a:lstStyle/>
          <a:p>
            <a:pPr algn="l" defTabSz="728663">
              <a:lnSpc>
                <a:spcPts val="2700"/>
              </a:lnSpc>
              <a:defRPr/>
            </a:pPr>
            <a:r>
              <a:rPr lang="en-US" sz="2400" b="1" kern="0" dirty="0">
                <a:latin typeface="+mj-lt"/>
                <a:ea typeface="+mj-ea"/>
                <a:cs typeface="+mj-cs"/>
              </a:rPr>
              <a:t>Closed-End Fund Performance</a:t>
            </a:r>
          </a:p>
        </p:txBody>
      </p:sp>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2"/>
          <p:cNvSpPr>
            <a:spLocks noGrp="1"/>
          </p:cNvSpPr>
          <p:nvPr>
            <p:ph type="sldNum" sz="quarter" idx="10"/>
          </p:nvPr>
        </p:nvSpPr>
        <p:spPr>
          <a:noFill/>
        </p:spPr>
        <p:txBody>
          <a:bodyPr/>
          <a:lstStyle/>
          <a:p>
            <a:pPr defTabSz="950913"/>
            <a:fld id="{31EE2037-A7A0-4092-B3A0-AA8F09B2D34D}" type="slidenum">
              <a:rPr smtClean="0"/>
              <a:pPr defTabSz="950913"/>
              <a:t>89</a:t>
            </a:fld>
            <a:endParaRPr lang="en-US" smtClean="0"/>
          </a:p>
        </p:txBody>
      </p:sp>
      <p:sp>
        <p:nvSpPr>
          <p:cNvPr id="95235" name="MessageStatement"/>
          <p:cNvSpPr>
            <a:spLocks noChangeArrowheads="1"/>
          </p:cNvSpPr>
          <p:nvPr>
            <p:custDataLst>
              <p:tags r:id="rId2"/>
            </p:custDataLst>
          </p:nvPr>
        </p:nvSpPr>
        <p:spPr bwMode="gray">
          <a:xfrm>
            <a:off x="685800" y="5483225"/>
            <a:ext cx="776605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While spin-offs are positively correlated with general corporate M&amp;A activity, stronger equity market conditions seem to result in a preference for M&amp;A over spin-offs.</a:t>
            </a:r>
          </a:p>
        </p:txBody>
      </p:sp>
      <p:sp>
        <p:nvSpPr>
          <p:cNvPr id="95236" name="MASTER_ITEMObjectBox2"/>
          <p:cNvSpPr>
            <a:spLocks noChangeArrowheads="1"/>
          </p:cNvSpPr>
          <p:nvPr>
            <p:custDataLst>
              <p:tags r:id="rId3"/>
            </p:custDataLst>
          </p:nvPr>
        </p:nvSpPr>
        <p:spPr bwMode="auto">
          <a:xfrm>
            <a:off x="685800" y="1482725"/>
            <a:ext cx="7772400" cy="33845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5237" name="MASTER_ITEMObjectTitle2"/>
          <p:cNvSpPr>
            <a:spLocks noChangeArrowheads="1"/>
          </p:cNvSpPr>
          <p:nvPr>
            <p:custDataLst>
              <p:tags r:id="rId4"/>
            </p:custDataLst>
          </p:nvPr>
        </p:nvSpPr>
        <p:spPr bwMode="ltGray">
          <a:xfrm>
            <a:off x="685800" y="1209675"/>
            <a:ext cx="7775575"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Total M&amp;A Activity and Spin-Offs: Announced Transactions</a:t>
            </a:r>
            <a:r>
              <a:rPr lang="en-US" b="1" baseline="30000">
                <a:solidFill>
                  <a:schemeClr val="bg1"/>
                </a:solidFill>
                <a:cs typeface="Arial" pitchFamily="34" charset="0"/>
              </a:rPr>
              <a:t>(1)</a:t>
            </a:r>
          </a:p>
        </p:txBody>
      </p:sp>
      <p:sp>
        <p:nvSpPr>
          <p:cNvPr id="95238" name="Text Box 6"/>
          <p:cNvSpPr txBox="1">
            <a:spLocks noChangeArrowheads="1"/>
          </p:cNvSpPr>
          <p:nvPr>
            <p:custDataLst>
              <p:tags r:id="rId5"/>
            </p:custDataLst>
          </p:nvPr>
        </p:nvSpPr>
        <p:spPr bwMode="auto">
          <a:xfrm>
            <a:off x="685800" y="4943475"/>
            <a:ext cx="6121400" cy="212725"/>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Based on SDC data since 1990.</a:t>
            </a:r>
          </a:p>
          <a:p>
            <a:pPr marL="342900" indent="-342900" algn="l">
              <a:tabLst>
                <a:tab pos="342900" algn="l"/>
              </a:tabLst>
            </a:pPr>
            <a:r>
              <a:rPr lang="en-US" sz="700"/>
              <a:t>Source:	SDC, Factset.</a:t>
            </a:r>
          </a:p>
        </p:txBody>
      </p:sp>
      <p:pic>
        <p:nvPicPr>
          <p:cNvPr id="95239" name="Picture 7"/>
          <p:cNvPicPr>
            <a:picLocks noChangeAspect="1" noChangeArrowheads="1"/>
          </p:cNvPicPr>
          <p:nvPr/>
        </p:nvPicPr>
        <p:blipFill>
          <a:blip r:embed="rId8" cstate="print"/>
          <a:srcRect/>
          <a:stretch>
            <a:fillRect/>
          </a:stretch>
        </p:blipFill>
        <p:spPr bwMode="auto">
          <a:xfrm>
            <a:off x="700088" y="2463800"/>
            <a:ext cx="3838575" cy="2022475"/>
          </a:xfrm>
          <a:prstGeom prst="rect">
            <a:avLst/>
          </a:prstGeom>
          <a:noFill/>
          <a:ln w="12700">
            <a:noFill/>
            <a:miter lim="800000"/>
            <a:headEnd/>
            <a:tailEnd/>
          </a:ln>
        </p:spPr>
      </p:pic>
      <p:pic>
        <p:nvPicPr>
          <p:cNvPr id="95240" name="Picture 8"/>
          <p:cNvPicPr>
            <a:picLocks noChangeAspect="1" noChangeArrowheads="1"/>
          </p:cNvPicPr>
          <p:nvPr/>
        </p:nvPicPr>
        <p:blipFill>
          <a:blip r:embed="rId9" cstate="print"/>
          <a:srcRect/>
          <a:stretch>
            <a:fillRect/>
          </a:stretch>
        </p:blipFill>
        <p:spPr bwMode="auto">
          <a:xfrm>
            <a:off x="4594225" y="2462213"/>
            <a:ext cx="3838575" cy="2022475"/>
          </a:xfrm>
          <a:prstGeom prst="rect">
            <a:avLst/>
          </a:prstGeom>
          <a:noFill/>
          <a:ln w="12700">
            <a:noFill/>
            <a:miter lim="800000"/>
            <a:headEnd/>
            <a:tailEnd/>
          </a:ln>
        </p:spPr>
      </p:pic>
      <p:pic>
        <p:nvPicPr>
          <p:cNvPr id="95241" name="Picture 9"/>
          <p:cNvPicPr>
            <a:picLocks noChangeAspect="1" noChangeArrowheads="1"/>
          </p:cNvPicPr>
          <p:nvPr/>
        </p:nvPicPr>
        <p:blipFill>
          <a:blip r:embed="rId10" cstate="print"/>
          <a:srcRect/>
          <a:stretch>
            <a:fillRect/>
          </a:stretch>
        </p:blipFill>
        <p:spPr bwMode="auto">
          <a:xfrm>
            <a:off x="1214438" y="1828800"/>
            <a:ext cx="2925762" cy="777875"/>
          </a:xfrm>
          <a:prstGeom prst="rect">
            <a:avLst/>
          </a:prstGeom>
          <a:noFill/>
          <a:ln w="12700">
            <a:noFill/>
            <a:miter lim="800000"/>
            <a:headEnd/>
            <a:tailEnd/>
          </a:ln>
        </p:spPr>
      </p:pic>
      <p:pic>
        <p:nvPicPr>
          <p:cNvPr id="95242" name="Picture 10"/>
          <p:cNvPicPr>
            <a:picLocks noChangeAspect="1" noChangeArrowheads="1"/>
          </p:cNvPicPr>
          <p:nvPr/>
        </p:nvPicPr>
        <p:blipFill>
          <a:blip r:embed="rId11" cstate="print"/>
          <a:srcRect/>
          <a:stretch>
            <a:fillRect/>
          </a:stretch>
        </p:blipFill>
        <p:spPr bwMode="auto">
          <a:xfrm>
            <a:off x="5081588" y="1827213"/>
            <a:ext cx="2925762" cy="777875"/>
          </a:xfrm>
          <a:prstGeom prst="rect">
            <a:avLst/>
          </a:prstGeom>
          <a:noFill/>
          <a:ln w="12700">
            <a:noFill/>
            <a:miter lim="800000"/>
            <a:headEnd/>
            <a:tailEnd/>
          </a:ln>
        </p:spPr>
      </p:pic>
      <p:sp>
        <p:nvSpPr>
          <p:cNvPr id="95243" name="Title 12"/>
          <p:cNvSpPr>
            <a:spLocks noGrp="1"/>
          </p:cNvSpPr>
          <p:nvPr>
            <p:ph type="title"/>
          </p:nvPr>
        </p:nvSpPr>
        <p:spPr>
          <a:xfrm>
            <a:off x="473075" y="44450"/>
            <a:ext cx="6399213" cy="822325"/>
          </a:xfrm>
        </p:spPr>
        <p:txBody>
          <a:bodyPr/>
          <a:lstStyle/>
          <a:p>
            <a:r>
              <a:rPr lang="en-US" smtClean="0"/>
              <a:t>Market Trends</a:t>
            </a:r>
          </a:p>
        </p:txBody>
      </p:sp>
    </p:spTree>
    <p:custDataLst>
      <p:tags r:id="rId1"/>
    </p:custData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2"/>
          <p:cNvSpPr>
            <a:spLocks noGrp="1"/>
          </p:cNvSpPr>
          <p:nvPr>
            <p:ph type="sldNum" sz="quarter" idx="10"/>
          </p:nvPr>
        </p:nvSpPr>
        <p:spPr>
          <a:noFill/>
        </p:spPr>
        <p:txBody>
          <a:bodyPr/>
          <a:lstStyle/>
          <a:p>
            <a:pPr defTabSz="950913"/>
            <a:fld id="{2E08D692-6D76-4B4F-835A-1E98E9F54EFB}" type="slidenum">
              <a:rPr smtClean="0"/>
              <a:pPr defTabSz="950913"/>
              <a:t>90</a:t>
            </a:fld>
            <a:endParaRPr lang="en-US" smtClean="0"/>
          </a:p>
        </p:txBody>
      </p:sp>
      <p:sp>
        <p:nvSpPr>
          <p:cNvPr id="96259" name="MessageStatement"/>
          <p:cNvSpPr>
            <a:spLocks noChangeArrowheads="1"/>
          </p:cNvSpPr>
          <p:nvPr>
            <p:custDataLst>
              <p:tags r:id="rId2"/>
            </p:custDataLst>
          </p:nvPr>
        </p:nvSpPr>
        <p:spPr bwMode="gray">
          <a:xfrm>
            <a:off x="685800" y="5829300"/>
            <a:ext cx="8001000" cy="314325"/>
          </a:xfrm>
          <a:prstGeom prst="rect">
            <a:avLst/>
          </a:prstGeom>
          <a:solidFill>
            <a:schemeClr val="accent1"/>
          </a:solidFill>
          <a:ln w="9525">
            <a:solidFill>
              <a:schemeClr val="tx1"/>
            </a:solidFill>
            <a:miter lim="800000"/>
            <a:headEnd/>
            <a:tailEnd/>
          </a:ln>
        </p:spPr>
        <p:txBody>
          <a:bodyPr anchor="b">
            <a:spAutoFit/>
          </a:bodyPr>
          <a:lstStyle/>
          <a:p>
            <a:pPr eaLnBrk="0" hangingPunct="0"/>
            <a:r>
              <a:rPr lang="en-US" b="1">
                <a:solidFill>
                  <a:schemeClr val="bg1"/>
                </a:solidFill>
              </a:rPr>
              <a:t>Carve-outs are more frequent during periods of better equity and M&amp;A market conditions.</a:t>
            </a:r>
          </a:p>
        </p:txBody>
      </p:sp>
      <p:sp>
        <p:nvSpPr>
          <p:cNvPr id="96260" name="MASTER_ITEMObjectBox2"/>
          <p:cNvSpPr>
            <a:spLocks noChangeArrowheads="1"/>
          </p:cNvSpPr>
          <p:nvPr>
            <p:custDataLst>
              <p:tags r:id="rId3"/>
            </p:custDataLst>
          </p:nvPr>
        </p:nvSpPr>
        <p:spPr bwMode="auto">
          <a:xfrm>
            <a:off x="682625" y="1530350"/>
            <a:ext cx="8004175" cy="3308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6261" name="MASTER_ITEMObjectTitle2"/>
          <p:cNvSpPr>
            <a:spLocks noChangeArrowheads="1"/>
          </p:cNvSpPr>
          <p:nvPr>
            <p:custDataLst>
              <p:tags r:id="rId4"/>
            </p:custDataLst>
          </p:nvPr>
        </p:nvSpPr>
        <p:spPr bwMode="ltGray">
          <a:xfrm>
            <a:off x="682625" y="1257300"/>
            <a:ext cx="8007350"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cs typeface="Arial" pitchFamily="34" charset="0"/>
              </a:rPr>
              <a:t>Total M&amp;A Activity and Equity Carve-Outs: Announced Transactions</a:t>
            </a:r>
            <a:r>
              <a:rPr lang="en-US" b="1" baseline="30000">
                <a:solidFill>
                  <a:schemeClr val="bg1"/>
                </a:solidFill>
                <a:cs typeface="Arial" pitchFamily="34" charset="0"/>
              </a:rPr>
              <a:t>(1)</a:t>
            </a:r>
          </a:p>
        </p:txBody>
      </p:sp>
      <p:sp>
        <p:nvSpPr>
          <p:cNvPr id="96262" name="Text Box 6"/>
          <p:cNvSpPr txBox="1">
            <a:spLocks noChangeArrowheads="1"/>
          </p:cNvSpPr>
          <p:nvPr>
            <p:custDataLst>
              <p:tags r:id="rId5"/>
            </p:custDataLst>
          </p:nvPr>
        </p:nvSpPr>
        <p:spPr bwMode="auto">
          <a:xfrm>
            <a:off x="685800" y="4914900"/>
            <a:ext cx="8001000" cy="319088"/>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Sample set includes 113 spin-offs from 1996 to 2005, valued at at least $75 mm at the time of spin-off and 125 carve-out transactions from 1997 to Q2 2005, with the market value of the carve-out offer valued at at least $20 mm.</a:t>
            </a:r>
          </a:p>
          <a:p>
            <a:pPr marL="342900" indent="-342900" algn="l">
              <a:tabLst>
                <a:tab pos="342900" algn="l"/>
              </a:tabLst>
            </a:pPr>
            <a:r>
              <a:rPr lang="en-US" sz="700"/>
              <a:t>Source:	SDC, Factset.</a:t>
            </a:r>
          </a:p>
        </p:txBody>
      </p:sp>
      <p:pic>
        <p:nvPicPr>
          <p:cNvPr id="96263" name="Picture 7"/>
          <p:cNvPicPr>
            <a:picLocks noChangeAspect="1" noChangeArrowheads="1"/>
          </p:cNvPicPr>
          <p:nvPr/>
        </p:nvPicPr>
        <p:blipFill>
          <a:blip r:embed="rId8" cstate="print"/>
          <a:srcRect/>
          <a:stretch>
            <a:fillRect/>
          </a:stretch>
        </p:blipFill>
        <p:spPr bwMode="auto">
          <a:xfrm>
            <a:off x="1192213" y="1866900"/>
            <a:ext cx="3198812" cy="850900"/>
          </a:xfrm>
          <a:prstGeom prst="rect">
            <a:avLst/>
          </a:prstGeom>
          <a:noFill/>
          <a:ln w="12700">
            <a:noFill/>
            <a:miter lim="800000"/>
            <a:headEnd/>
            <a:tailEnd/>
          </a:ln>
        </p:spPr>
      </p:pic>
      <p:pic>
        <p:nvPicPr>
          <p:cNvPr id="96264" name="Picture 8"/>
          <p:cNvPicPr>
            <a:picLocks noChangeAspect="1" noChangeArrowheads="1"/>
          </p:cNvPicPr>
          <p:nvPr/>
        </p:nvPicPr>
        <p:blipFill>
          <a:blip r:embed="rId9" cstate="print"/>
          <a:srcRect/>
          <a:stretch>
            <a:fillRect/>
          </a:stretch>
        </p:blipFill>
        <p:spPr bwMode="auto">
          <a:xfrm>
            <a:off x="4756150" y="2587625"/>
            <a:ext cx="3930650" cy="2070100"/>
          </a:xfrm>
          <a:prstGeom prst="rect">
            <a:avLst/>
          </a:prstGeom>
          <a:noFill/>
          <a:ln w="12700">
            <a:noFill/>
            <a:miter lim="800000"/>
            <a:headEnd/>
            <a:tailEnd/>
          </a:ln>
        </p:spPr>
      </p:pic>
      <p:pic>
        <p:nvPicPr>
          <p:cNvPr id="96265" name="Picture 9"/>
          <p:cNvPicPr>
            <a:picLocks noChangeAspect="1" noChangeArrowheads="1"/>
          </p:cNvPicPr>
          <p:nvPr/>
        </p:nvPicPr>
        <p:blipFill>
          <a:blip r:embed="rId10" cstate="print"/>
          <a:srcRect/>
          <a:stretch>
            <a:fillRect/>
          </a:stretch>
        </p:blipFill>
        <p:spPr bwMode="auto">
          <a:xfrm>
            <a:off x="5110163" y="1866900"/>
            <a:ext cx="3198812" cy="850900"/>
          </a:xfrm>
          <a:prstGeom prst="rect">
            <a:avLst/>
          </a:prstGeom>
          <a:noFill/>
          <a:ln w="12700">
            <a:noFill/>
            <a:miter lim="800000"/>
            <a:headEnd/>
            <a:tailEnd/>
          </a:ln>
        </p:spPr>
      </p:pic>
      <p:pic>
        <p:nvPicPr>
          <p:cNvPr id="96266" name="Picture 10"/>
          <p:cNvPicPr>
            <a:picLocks noChangeAspect="1" noChangeArrowheads="1"/>
          </p:cNvPicPr>
          <p:nvPr/>
        </p:nvPicPr>
        <p:blipFill>
          <a:blip r:embed="rId11" cstate="print"/>
          <a:srcRect/>
          <a:stretch>
            <a:fillRect/>
          </a:stretch>
        </p:blipFill>
        <p:spPr bwMode="auto">
          <a:xfrm>
            <a:off x="701675" y="2581275"/>
            <a:ext cx="3930650" cy="2070100"/>
          </a:xfrm>
          <a:prstGeom prst="rect">
            <a:avLst/>
          </a:prstGeom>
          <a:noFill/>
          <a:ln w="12700">
            <a:noFill/>
            <a:miter lim="800000"/>
            <a:headEnd/>
            <a:tailEnd/>
          </a:ln>
        </p:spPr>
      </p:pic>
      <p:sp>
        <p:nvSpPr>
          <p:cNvPr id="96267" name="Title 12"/>
          <p:cNvSpPr>
            <a:spLocks noGrp="1"/>
          </p:cNvSpPr>
          <p:nvPr>
            <p:ph type="title"/>
          </p:nvPr>
        </p:nvSpPr>
        <p:spPr>
          <a:xfrm>
            <a:off x="473075" y="44450"/>
            <a:ext cx="6399213" cy="822325"/>
          </a:xfrm>
        </p:spPr>
        <p:txBody>
          <a:bodyPr/>
          <a:lstStyle/>
          <a:p>
            <a:r>
              <a:rPr lang="en-US" smtClean="0"/>
              <a:t>Market Trends</a:t>
            </a:r>
          </a:p>
        </p:txBody>
      </p:sp>
    </p:spTree>
    <p:custDataLst>
      <p:tags r:id="rId1"/>
    </p:custData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3"/>
          <p:cNvSpPr>
            <a:spLocks noGrp="1"/>
          </p:cNvSpPr>
          <p:nvPr>
            <p:ph type="sldNum" sz="quarter" idx="10"/>
          </p:nvPr>
        </p:nvSpPr>
        <p:spPr>
          <a:noFill/>
        </p:spPr>
        <p:txBody>
          <a:bodyPr/>
          <a:lstStyle/>
          <a:p>
            <a:pPr defTabSz="950913"/>
            <a:fld id="{CDF4237A-3F81-420C-93F7-EC998C22C5CD}" type="slidenum">
              <a:rPr smtClean="0"/>
              <a:pPr defTabSz="950913"/>
              <a:t>91</a:t>
            </a:fld>
            <a:endParaRPr lang="en-US" smtClean="0"/>
          </a:p>
        </p:txBody>
      </p:sp>
      <p:pic>
        <p:nvPicPr>
          <p:cNvPr id="97283" name="Picture 2"/>
          <p:cNvPicPr>
            <a:picLocks noChangeAspect="1" noChangeArrowheads="1"/>
          </p:cNvPicPr>
          <p:nvPr/>
        </p:nvPicPr>
        <p:blipFill>
          <a:blip r:embed="rId13" cstate="print"/>
          <a:srcRect/>
          <a:stretch>
            <a:fillRect/>
          </a:stretch>
        </p:blipFill>
        <p:spPr bwMode="auto">
          <a:xfrm>
            <a:off x="4586288" y="3570288"/>
            <a:ext cx="3656012" cy="2405062"/>
          </a:xfrm>
          <a:prstGeom prst="rect">
            <a:avLst/>
          </a:prstGeom>
          <a:noFill/>
          <a:ln w="12700">
            <a:noFill/>
            <a:miter lim="800000"/>
            <a:headEnd/>
            <a:tailEnd/>
          </a:ln>
        </p:spPr>
      </p:pic>
      <p:pic>
        <p:nvPicPr>
          <p:cNvPr id="97284" name="Picture 3"/>
          <p:cNvPicPr>
            <a:picLocks noChangeAspect="1" noChangeArrowheads="1"/>
          </p:cNvPicPr>
          <p:nvPr/>
        </p:nvPicPr>
        <p:blipFill>
          <a:blip r:embed="rId14" cstate="print"/>
          <a:srcRect/>
          <a:stretch>
            <a:fillRect/>
          </a:stretch>
        </p:blipFill>
        <p:spPr bwMode="auto">
          <a:xfrm>
            <a:off x="614363" y="3570288"/>
            <a:ext cx="3656012" cy="2405062"/>
          </a:xfrm>
          <a:prstGeom prst="rect">
            <a:avLst/>
          </a:prstGeom>
          <a:noFill/>
          <a:ln w="12700">
            <a:noFill/>
            <a:miter lim="800000"/>
            <a:headEnd/>
            <a:tailEnd/>
          </a:ln>
        </p:spPr>
      </p:pic>
      <p:sp>
        <p:nvSpPr>
          <p:cNvPr id="97285" name="MASTER_ITEMObjectBox1"/>
          <p:cNvSpPr>
            <a:spLocks noChangeArrowheads="1"/>
          </p:cNvSpPr>
          <p:nvPr>
            <p:custDataLst>
              <p:tags r:id="rId2"/>
            </p:custDataLst>
          </p:nvPr>
        </p:nvSpPr>
        <p:spPr bwMode="auto">
          <a:xfrm>
            <a:off x="4624388" y="1274763"/>
            <a:ext cx="3800475" cy="203041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7286" name="MASTER_ITEMObjectTitle1"/>
          <p:cNvSpPr>
            <a:spLocks noChangeArrowheads="1"/>
          </p:cNvSpPr>
          <p:nvPr>
            <p:custDataLst>
              <p:tags r:id="rId3"/>
            </p:custDataLst>
          </p:nvPr>
        </p:nvSpPr>
        <p:spPr bwMode="ltGray">
          <a:xfrm>
            <a:off x="4624388" y="1028700"/>
            <a:ext cx="38004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Spun-Off Company</a:t>
            </a:r>
          </a:p>
        </p:txBody>
      </p:sp>
      <p:sp>
        <p:nvSpPr>
          <p:cNvPr id="97287" name="MASTER_ITEMObjectBox1"/>
          <p:cNvSpPr>
            <a:spLocks noChangeArrowheads="1"/>
          </p:cNvSpPr>
          <p:nvPr>
            <p:custDataLst>
              <p:tags r:id="rId4"/>
            </p:custDataLst>
          </p:nvPr>
        </p:nvSpPr>
        <p:spPr bwMode="auto">
          <a:xfrm>
            <a:off x="674688" y="1279525"/>
            <a:ext cx="3854450" cy="203041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7288" name="MASTER_ITEMObjectTitle1"/>
          <p:cNvSpPr>
            <a:spLocks noChangeArrowheads="1"/>
          </p:cNvSpPr>
          <p:nvPr>
            <p:custDataLst>
              <p:tags r:id="rId5"/>
            </p:custDataLst>
          </p:nvPr>
        </p:nvSpPr>
        <p:spPr bwMode="ltGray">
          <a:xfrm>
            <a:off x="674688" y="1033463"/>
            <a:ext cx="3854450"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Company</a:t>
            </a:r>
            <a:r>
              <a:rPr lang="en-US" sz="1200" b="1">
                <a:solidFill>
                  <a:schemeClr val="bg1"/>
                </a:solidFill>
                <a:cs typeface="Arial" pitchFamily="34" charset="0"/>
              </a:rPr>
              <a:t> of Spin-Off</a:t>
            </a:r>
            <a:endParaRPr lang="en-US" sz="1200" baseline="30000">
              <a:solidFill>
                <a:schemeClr val="bg1"/>
              </a:solidFill>
            </a:endParaRPr>
          </a:p>
        </p:txBody>
      </p:sp>
      <p:sp>
        <p:nvSpPr>
          <p:cNvPr id="97289" name="MASTER_ITEMObjectBox1"/>
          <p:cNvSpPr>
            <a:spLocks noChangeArrowheads="1"/>
          </p:cNvSpPr>
          <p:nvPr>
            <p:custDataLst>
              <p:tags r:id="rId6"/>
            </p:custDataLst>
          </p:nvPr>
        </p:nvSpPr>
        <p:spPr bwMode="auto">
          <a:xfrm>
            <a:off x="4624388" y="3595688"/>
            <a:ext cx="3800475" cy="2184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7290" name="MASTER_ITEMObjectTitle1"/>
          <p:cNvSpPr>
            <a:spLocks noChangeArrowheads="1"/>
          </p:cNvSpPr>
          <p:nvPr>
            <p:custDataLst>
              <p:tags r:id="rId7"/>
            </p:custDataLst>
          </p:nvPr>
        </p:nvSpPr>
        <p:spPr bwMode="ltGray">
          <a:xfrm>
            <a:off x="4624388" y="3349625"/>
            <a:ext cx="38004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Carved-Out Subsidiary</a:t>
            </a:r>
          </a:p>
        </p:txBody>
      </p:sp>
      <p:sp>
        <p:nvSpPr>
          <p:cNvPr id="97291" name="MASTER_ITEMObjectBox1"/>
          <p:cNvSpPr>
            <a:spLocks noChangeArrowheads="1"/>
          </p:cNvSpPr>
          <p:nvPr>
            <p:custDataLst>
              <p:tags r:id="rId8"/>
            </p:custDataLst>
          </p:nvPr>
        </p:nvSpPr>
        <p:spPr bwMode="auto">
          <a:xfrm>
            <a:off x="674688" y="3600450"/>
            <a:ext cx="3854450" cy="21844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7292" name="MASTER_ITEMObjectTitle1"/>
          <p:cNvSpPr>
            <a:spLocks noChangeArrowheads="1"/>
          </p:cNvSpPr>
          <p:nvPr>
            <p:custDataLst>
              <p:tags r:id="rId9"/>
            </p:custDataLst>
          </p:nvPr>
        </p:nvSpPr>
        <p:spPr bwMode="ltGray">
          <a:xfrm>
            <a:off x="674688" y="3354388"/>
            <a:ext cx="3854450"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Company of Carve-Out</a:t>
            </a:r>
          </a:p>
        </p:txBody>
      </p:sp>
      <p:sp>
        <p:nvSpPr>
          <p:cNvPr id="97293" name="MessageStatement"/>
          <p:cNvSpPr>
            <a:spLocks noChangeArrowheads="1"/>
          </p:cNvSpPr>
          <p:nvPr/>
        </p:nvSpPr>
        <p:spPr bwMode="gray">
          <a:xfrm>
            <a:off x="685800" y="5848350"/>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Historically, equity carve-outs are used in all industries, but are especially popular in the technology sector, while spin-offs are more evenly distributed. </a:t>
            </a:r>
          </a:p>
        </p:txBody>
      </p:sp>
      <p:sp>
        <p:nvSpPr>
          <p:cNvPr id="97294" name="Text Box 14"/>
          <p:cNvSpPr txBox="1">
            <a:spLocks noChangeArrowheads="1"/>
          </p:cNvSpPr>
          <p:nvPr>
            <p:custDataLst>
              <p:tags r:id="rId10"/>
            </p:custDataLst>
          </p:nvPr>
        </p:nvSpPr>
        <p:spPr bwMode="auto">
          <a:xfrm>
            <a:off x="2384425" y="6432550"/>
            <a:ext cx="4648200" cy="425450"/>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Source:	SDC, Factset as of Q1 2006. </a:t>
            </a:r>
          </a:p>
          <a:p>
            <a:pPr marL="342900" indent="-342900" algn="l">
              <a:tabLst>
                <a:tab pos="342900" algn="l"/>
              </a:tabLst>
            </a:pPr>
            <a:r>
              <a:rPr lang="en-US" sz="700"/>
              <a:t>Note:	Sample set includes 125 carve-outs from 1997 to Q2 2005, with the market value of the carve-out offer valued at at least $20 mm, and 113 spin-offs from 1996 to 2005 valued at at least $75 mm at the time of spin-off.</a:t>
            </a:r>
          </a:p>
        </p:txBody>
      </p:sp>
      <p:pic>
        <p:nvPicPr>
          <p:cNvPr id="97295" name="Picture 15"/>
          <p:cNvPicPr>
            <a:picLocks noChangeAspect="1" noChangeArrowheads="1"/>
          </p:cNvPicPr>
          <p:nvPr/>
        </p:nvPicPr>
        <p:blipFill>
          <a:blip r:embed="rId15" cstate="print"/>
          <a:srcRect/>
          <a:stretch>
            <a:fillRect/>
          </a:stretch>
        </p:blipFill>
        <p:spPr bwMode="auto">
          <a:xfrm>
            <a:off x="4641850" y="1108075"/>
            <a:ext cx="3565525" cy="2420938"/>
          </a:xfrm>
          <a:prstGeom prst="rect">
            <a:avLst/>
          </a:prstGeom>
          <a:noFill/>
          <a:ln w="12700">
            <a:noFill/>
            <a:miter lim="800000"/>
            <a:headEnd/>
            <a:tailEnd/>
          </a:ln>
        </p:spPr>
      </p:pic>
      <p:pic>
        <p:nvPicPr>
          <p:cNvPr id="97296" name="Picture 16"/>
          <p:cNvPicPr>
            <a:picLocks noChangeAspect="1" noChangeArrowheads="1"/>
          </p:cNvPicPr>
          <p:nvPr/>
        </p:nvPicPr>
        <p:blipFill>
          <a:blip r:embed="rId16" cstate="print"/>
          <a:srcRect/>
          <a:stretch>
            <a:fillRect/>
          </a:stretch>
        </p:blipFill>
        <p:spPr bwMode="auto">
          <a:xfrm>
            <a:off x="669925" y="1128713"/>
            <a:ext cx="3565525" cy="2420937"/>
          </a:xfrm>
          <a:prstGeom prst="rect">
            <a:avLst/>
          </a:prstGeom>
          <a:noFill/>
          <a:ln w="12700">
            <a:noFill/>
            <a:miter lim="800000"/>
            <a:headEnd/>
            <a:tailEnd/>
          </a:ln>
        </p:spPr>
      </p:pic>
      <p:sp>
        <p:nvSpPr>
          <p:cNvPr id="97297" name="Title 17"/>
          <p:cNvSpPr>
            <a:spLocks noGrp="1"/>
          </p:cNvSpPr>
          <p:nvPr>
            <p:ph type="title"/>
          </p:nvPr>
        </p:nvSpPr>
        <p:spPr/>
        <p:txBody>
          <a:bodyPr/>
          <a:lstStyle/>
          <a:p>
            <a:r>
              <a:rPr lang="en-US" smtClean="0"/>
              <a:t>Industry Distribution of Spin-Offs and Carve-Outs</a:t>
            </a:r>
          </a:p>
        </p:txBody>
      </p:sp>
    </p:spTree>
    <p:custDataLst>
      <p:tags r:id="rId1"/>
    </p:custData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Number Placeholder 2"/>
          <p:cNvSpPr>
            <a:spLocks noGrp="1"/>
          </p:cNvSpPr>
          <p:nvPr>
            <p:ph type="sldNum" sz="quarter" idx="10"/>
          </p:nvPr>
        </p:nvSpPr>
        <p:spPr>
          <a:noFill/>
        </p:spPr>
        <p:txBody>
          <a:bodyPr/>
          <a:lstStyle/>
          <a:p>
            <a:pPr defTabSz="950913"/>
            <a:fld id="{9C1ED6C7-E690-4498-B3B4-D712964F9481}" type="slidenum">
              <a:rPr smtClean="0"/>
              <a:pPr defTabSz="950913"/>
              <a:t>92</a:t>
            </a:fld>
            <a:endParaRPr lang="en-US" smtClean="0"/>
          </a:p>
        </p:txBody>
      </p:sp>
      <p:pic>
        <p:nvPicPr>
          <p:cNvPr id="98307" name="Picture 2"/>
          <p:cNvPicPr>
            <a:picLocks noChangeAspect="1" noChangeArrowheads="1"/>
          </p:cNvPicPr>
          <p:nvPr/>
        </p:nvPicPr>
        <p:blipFill>
          <a:blip r:embed="rId11" cstate="print"/>
          <a:srcRect/>
          <a:stretch>
            <a:fillRect/>
          </a:stretch>
        </p:blipFill>
        <p:spPr bwMode="auto">
          <a:xfrm>
            <a:off x="663575" y="1414463"/>
            <a:ext cx="7769225" cy="4294187"/>
          </a:xfrm>
          <a:prstGeom prst="rect">
            <a:avLst/>
          </a:prstGeom>
          <a:noFill/>
          <a:ln w="12700">
            <a:noFill/>
            <a:miter lim="800000"/>
            <a:headEnd/>
            <a:tailEnd/>
          </a:ln>
        </p:spPr>
      </p:pic>
      <p:pic>
        <p:nvPicPr>
          <p:cNvPr id="98308" name="Picture 3"/>
          <p:cNvPicPr>
            <a:picLocks noChangeAspect="1" noChangeArrowheads="1"/>
          </p:cNvPicPr>
          <p:nvPr/>
        </p:nvPicPr>
        <p:blipFill>
          <a:blip r:embed="rId12" cstate="print"/>
          <a:srcRect/>
          <a:stretch>
            <a:fillRect/>
          </a:stretch>
        </p:blipFill>
        <p:spPr bwMode="auto">
          <a:xfrm>
            <a:off x="4365625" y="981075"/>
            <a:ext cx="4211638" cy="2773363"/>
          </a:xfrm>
          <a:prstGeom prst="rect">
            <a:avLst/>
          </a:prstGeom>
          <a:noFill/>
          <a:ln w="12700">
            <a:noFill/>
            <a:miter lim="800000"/>
            <a:headEnd/>
            <a:tailEnd/>
          </a:ln>
        </p:spPr>
      </p:pic>
      <p:sp>
        <p:nvSpPr>
          <p:cNvPr id="98309" name="MASTER_ITEMObjectBox1"/>
          <p:cNvSpPr>
            <a:spLocks noChangeArrowheads="1"/>
          </p:cNvSpPr>
          <p:nvPr>
            <p:custDataLst>
              <p:tags r:id="rId2"/>
            </p:custDataLst>
          </p:nvPr>
        </p:nvSpPr>
        <p:spPr bwMode="auto">
          <a:xfrm>
            <a:off x="4670425" y="1341438"/>
            <a:ext cx="3763963" cy="219551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8310" name="MASTER_ITEMObjectTitle1"/>
          <p:cNvSpPr>
            <a:spLocks noChangeArrowheads="1"/>
          </p:cNvSpPr>
          <p:nvPr>
            <p:custDataLst>
              <p:tags r:id="rId3"/>
            </p:custDataLst>
          </p:nvPr>
        </p:nvSpPr>
        <p:spPr bwMode="ltGray">
          <a:xfrm>
            <a:off x="4670425" y="1068388"/>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Carve-Outs Today</a:t>
            </a:r>
            <a:endParaRPr lang="en-US" b="1">
              <a:solidFill>
                <a:schemeClr val="bg1"/>
              </a:solidFill>
              <a:cs typeface="Arial" pitchFamily="34" charset="0"/>
            </a:endParaRPr>
          </a:p>
        </p:txBody>
      </p:sp>
      <p:sp>
        <p:nvSpPr>
          <p:cNvPr id="98311" name="MASTER_ITEMObjectBox1"/>
          <p:cNvSpPr>
            <a:spLocks noChangeArrowheads="1"/>
          </p:cNvSpPr>
          <p:nvPr>
            <p:custDataLst>
              <p:tags r:id="rId4"/>
            </p:custDataLst>
          </p:nvPr>
        </p:nvSpPr>
        <p:spPr bwMode="auto">
          <a:xfrm>
            <a:off x="695325" y="1339850"/>
            <a:ext cx="3763963" cy="219551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8312" name="MASTER_ITEMObjectTitle1"/>
          <p:cNvSpPr>
            <a:spLocks noChangeArrowheads="1"/>
          </p:cNvSpPr>
          <p:nvPr>
            <p:custDataLst>
              <p:tags r:id="rId5"/>
            </p:custDataLst>
          </p:nvPr>
        </p:nvSpPr>
        <p:spPr bwMode="ltGray">
          <a:xfrm>
            <a:off x="695325" y="1066800"/>
            <a:ext cx="37639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Spin-Offs Today</a:t>
            </a:r>
            <a:endParaRPr lang="en-US" b="1">
              <a:solidFill>
                <a:schemeClr val="bg1"/>
              </a:solidFill>
              <a:cs typeface="Arial" pitchFamily="34" charset="0"/>
            </a:endParaRPr>
          </a:p>
        </p:txBody>
      </p:sp>
      <p:sp>
        <p:nvSpPr>
          <p:cNvPr id="98313" name="Text Box 9"/>
          <p:cNvSpPr txBox="1">
            <a:spLocks noChangeArrowheads="1"/>
          </p:cNvSpPr>
          <p:nvPr/>
        </p:nvSpPr>
        <p:spPr bwMode="auto">
          <a:xfrm>
            <a:off x="6854825" y="3221038"/>
            <a:ext cx="260350" cy="168275"/>
          </a:xfrm>
          <a:prstGeom prst="rect">
            <a:avLst/>
          </a:prstGeom>
          <a:noFill/>
          <a:ln w="12700">
            <a:noFill/>
            <a:miter lim="800000"/>
            <a:headEnd/>
            <a:tailEnd/>
          </a:ln>
        </p:spPr>
        <p:txBody>
          <a:bodyPr wrap="none">
            <a:spAutoFit/>
          </a:bodyPr>
          <a:lstStyle/>
          <a:p>
            <a:pPr>
              <a:spcBef>
                <a:spcPct val="50000"/>
              </a:spcBef>
            </a:pPr>
            <a:r>
              <a:rPr lang="en-US" sz="500" b="1"/>
              <a:t>(1)</a:t>
            </a:r>
          </a:p>
        </p:txBody>
      </p:sp>
      <p:sp>
        <p:nvSpPr>
          <p:cNvPr id="98314" name="Text Box 10"/>
          <p:cNvSpPr txBox="1">
            <a:spLocks noChangeArrowheads="1"/>
          </p:cNvSpPr>
          <p:nvPr>
            <p:custDataLst>
              <p:tags r:id="rId6"/>
            </p:custDataLst>
          </p:nvPr>
        </p:nvSpPr>
        <p:spPr bwMode="auto">
          <a:xfrm>
            <a:off x="2200275" y="6319838"/>
            <a:ext cx="6070600" cy="538162"/>
          </a:xfrm>
          <a:prstGeom prst="rect">
            <a:avLst/>
          </a:prstGeom>
          <a:noFill/>
          <a:ln w="12700">
            <a:noFill/>
            <a:miter lim="800000"/>
            <a:headEnd/>
            <a:tailEnd/>
          </a:ln>
        </p:spPr>
        <p:txBody>
          <a:bodyPr lIns="0" tIns="0" rIns="0" bIns="0" anchor="b">
            <a:spAutoFit/>
          </a:bodyPr>
          <a:lstStyle/>
          <a:p>
            <a:pPr marL="342900" indent="-342900" algn="l">
              <a:tabLst>
                <a:tab pos="342900" algn="l"/>
              </a:tabLst>
            </a:pPr>
            <a:r>
              <a:rPr lang="en-US" sz="700"/>
              <a:t>(1)	Parent retained a minority stake of above 10%.</a:t>
            </a:r>
          </a:p>
          <a:p>
            <a:pPr marL="342900" indent="-342900" algn="l">
              <a:tabLst>
                <a:tab pos="342900" algn="l"/>
              </a:tabLst>
            </a:pPr>
            <a:r>
              <a:rPr lang="en-US" sz="700"/>
              <a:t>(2)	Chart shows percentage of subsidiaries acquired or repurchased among all spin-offs or carve-outs.</a:t>
            </a:r>
          </a:p>
          <a:p>
            <a:pPr marL="342900" indent="-342900" algn="l">
              <a:tabLst>
                <a:tab pos="342900" algn="l"/>
              </a:tabLst>
            </a:pPr>
            <a:r>
              <a:rPr lang="en-US" sz="700"/>
              <a:t>Source:	SDC, Bloomberg.</a:t>
            </a:r>
          </a:p>
          <a:p>
            <a:pPr marL="342900" indent="-342900" algn="l">
              <a:tabLst>
                <a:tab pos="342900" algn="l"/>
              </a:tabLst>
            </a:pPr>
            <a:r>
              <a:rPr lang="en-US" sz="700"/>
              <a:t>Note:	Sample set includes 113 spin-offs from 1996 to 2005, valued at at least $75 mm at the time of spin-off and 125 carve-out transactions from 1997 to Q2 2005, with the market value of the carve-out offer valued at least $20 mm.</a:t>
            </a:r>
          </a:p>
        </p:txBody>
      </p:sp>
      <p:sp>
        <p:nvSpPr>
          <p:cNvPr id="98315" name="MessageStatement"/>
          <p:cNvSpPr>
            <a:spLocks noChangeArrowheads="1"/>
          </p:cNvSpPr>
          <p:nvPr/>
        </p:nvSpPr>
        <p:spPr bwMode="gray">
          <a:xfrm>
            <a:off x="685800" y="5743575"/>
            <a:ext cx="7772400" cy="527050"/>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A majority of both spin-offs and carve-outs tend to operate successfully and have a high likelihood of being acquired.</a:t>
            </a:r>
          </a:p>
        </p:txBody>
      </p:sp>
      <p:sp>
        <p:nvSpPr>
          <p:cNvPr id="98316" name="MASTER_ITEMObjectBox1"/>
          <p:cNvSpPr>
            <a:spLocks noChangeArrowheads="1"/>
          </p:cNvSpPr>
          <p:nvPr>
            <p:custDataLst>
              <p:tags r:id="rId7"/>
            </p:custDataLst>
          </p:nvPr>
        </p:nvSpPr>
        <p:spPr bwMode="auto">
          <a:xfrm>
            <a:off x="698500" y="3916363"/>
            <a:ext cx="7748588" cy="171767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8317" name="MASTER_ITEMObjectTitle1"/>
          <p:cNvSpPr>
            <a:spLocks noChangeArrowheads="1"/>
          </p:cNvSpPr>
          <p:nvPr>
            <p:custDataLst>
              <p:tags r:id="rId8"/>
            </p:custDataLst>
          </p:nvPr>
        </p:nvSpPr>
        <p:spPr bwMode="ltGray">
          <a:xfrm>
            <a:off x="698500" y="3641725"/>
            <a:ext cx="7748588" cy="274638"/>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Acquisitions and Repurchases of Spun-Off/Carved-Out Subsidiaries</a:t>
            </a:r>
            <a:r>
              <a:rPr lang="en-US" sz="1200" baseline="50000">
                <a:solidFill>
                  <a:schemeClr val="bg1"/>
                </a:solidFill>
              </a:rPr>
              <a:t>(2)</a:t>
            </a:r>
            <a:endParaRPr lang="en-US" sz="1200" baseline="50000">
              <a:solidFill>
                <a:schemeClr val="bg1"/>
              </a:solidFill>
              <a:cs typeface="Arial" pitchFamily="34" charset="0"/>
            </a:endParaRPr>
          </a:p>
        </p:txBody>
      </p:sp>
      <p:pic>
        <p:nvPicPr>
          <p:cNvPr id="98318" name="Picture 14"/>
          <p:cNvPicPr>
            <a:picLocks noChangeAspect="1" noChangeArrowheads="1"/>
          </p:cNvPicPr>
          <p:nvPr/>
        </p:nvPicPr>
        <p:blipFill>
          <a:blip r:embed="rId13" cstate="print"/>
          <a:srcRect/>
          <a:stretch>
            <a:fillRect/>
          </a:stretch>
        </p:blipFill>
        <p:spPr bwMode="auto">
          <a:xfrm>
            <a:off x="658813" y="1173163"/>
            <a:ext cx="3656012" cy="2482850"/>
          </a:xfrm>
          <a:prstGeom prst="rect">
            <a:avLst/>
          </a:prstGeom>
          <a:noFill/>
          <a:ln w="12700">
            <a:noFill/>
            <a:miter lim="800000"/>
            <a:headEnd/>
            <a:tailEnd/>
          </a:ln>
        </p:spPr>
      </p:pic>
      <p:sp>
        <p:nvSpPr>
          <p:cNvPr id="98319" name="Title 15"/>
          <p:cNvSpPr>
            <a:spLocks noGrp="1"/>
          </p:cNvSpPr>
          <p:nvPr>
            <p:ph type="title"/>
          </p:nvPr>
        </p:nvSpPr>
        <p:spPr>
          <a:xfrm>
            <a:off x="473075" y="44450"/>
            <a:ext cx="6399213" cy="822325"/>
          </a:xfrm>
        </p:spPr>
        <p:txBody>
          <a:bodyPr/>
          <a:lstStyle/>
          <a:p>
            <a:r>
              <a:rPr lang="en-US" smtClean="0"/>
              <a:t>Post Transaction Activity</a:t>
            </a:r>
          </a:p>
        </p:txBody>
      </p:sp>
    </p:spTree>
    <p:custDataLst>
      <p:tags r:id="rId1"/>
    </p:custData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4"/>
          <p:cNvSpPr>
            <a:spLocks noGrp="1"/>
          </p:cNvSpPr>
          <p:nvPr>
            <p:ph type="sldNum" sz="quarter" idx="10"/>
          </p:nvPr>
        </p:nvSpPr>
        <p:spPr>
          <a:noFill/>
        </p:spPr>
        <p:txBody>
          <a:bodyPr/>
          <a:lstStyle/>
          <a:p>
            <a:pPr defTabSz="950913"/>
            <a:fld id="{7312AB92-5711-4291-B1E1-0D025A3C9F5B}" type="slidenum">
              <a:rPr smtClean="0"/>
              <a:pPr defTabSz="950913"/>
              <a:t>93</a:t>
            </a:fld>
            <a:endParaRPr lang="en-US" smtClean="0"/>
          </a:p>
        </p:txBody>
      </p:sp>
      <p:sp>
        <p:nvSpPr>
          <p:cNvPr id="99331" name="MessageStatement"/>
          <p:cNvSpPr>
            <a:spLocks noChangeArrowheads="1"/>
          </p:cNvSpPr>
          <p:nvPr>
            <p:custDataLst>
              <p:tags r:id="rId2"/>
            </p:custDataLst>
          </p:nvPr>
        </p:nvSpPr>
        <p:spPr bwMode="gray">
          <a:xfrm>
            <a:off x="768350" y="5554663"/>
            <a:ext cx="7613650" cy="696912"/>
          </a:xfrm>
          <a:prstGeom prst="rect">
            <a:avLst/>
          </a:prstGeom>
          <a:solidFill>
            <a:schemeClr val="accent1"/>
          </a:solidFill>
          <a:ln w="9525">
            <a:solidFill>
              <a:schemeClr val="tx1"/>
            </a:solidFill>
            <a:miter lim="800000"/>
            <a:headEnd/>
            <a:tailEnd/>
          </a:ln>
        </p:spPr>
        <p:txBody>
          <a:bodyPr lIns="45720" rIns="45720" anchor="b">
            <a:spAutoFit/>
          </a:bodyPr>
          <a:lstStyle/>
          <a:p>
            <a:pPr eaLnBrk="0" hangingPunct="0"/>
            <a:r>
              <a:rPr lang="en-US" sz="1300" b="1">
                <a:solidFill>
                  <a:schemeClr val="bg1"/>
                </a:solidFill>
              </a:rPr>
              <a:t>Companies appear to maximize operating performance at their subsidiaries prior to a carve-out in order to achieve the best valuation.  Spun-off companies experience moderate declines in their operating performance. </a:t>
            </a:r>
          </a:p>
        </p:txBody>
      </p:sp>
      <p:sp>
        <p:nvSpPr>
          <p:cNvPr id="99332" name="Text Box 4"/>
          <p:cNvSpPr txBox="1">
            <a:spLocks noChangeArrowheads="1"/>
          </p:cNvSpPr>
          <p:nvPr>
            <p:custDataLst>
              <p:tags r:id="rId3"/>
            </p:custDataLst>
          </p:nvPr>
        </p:nvSpPr>
        <p:spPr bwMode="auto">
          <a:xfrm>
            <a:off x="2179638" y="6294438"/>
            <a:ext cx="6203950" cy="319087"/>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Source:	SDC, Factset as of Q1 2006.  Sample set includes 113 spin-offs from 1996 to 2005, valued at at least $75 mm at the time of spin-off, and 125 carve-out transactions from 1997 to Q2 2005, with the market value of the carve-out offer valued at least $20 mm. </a:t>
            </a:r>
          </a:p>
          <a:p>
            <a:pPr marL="342900" indent="-342900" algn="l">
              <a:tabLst>
                <a:tab pos="342900" algn="l"/>
              </a:tabLst>
            </a:pPr>
            <a:r>
              <a:rPr lang="en-US" sz="700"/>
              <a:t>Note:	Return on assets is computed as EBITDA / Total Assets for the given year.</a:t>
            </a:r>
          </a:p>
        </p:txBody>
      </p:sp>
      <p:sp>
        <p:nvSpPr>
          <p:cNvPr id="99333" name="MASTER_ITEMObjectBox1"/>
          <p:cNvSpPr>
            <a:spLocks noChangeArrowheads="1"/>
          </p:cNvSpPr>
          <p:nvPr>
            <p:custDataLst>
              <p:tags r:id="rId4"/>
            </p:custDataLst>
          </p:nvPr>
        </p:nvSpPr>
        <p:spPr bwMode="auto">
          <a:xfrm>
            <a:off x="760413" y="1333500"/>
            <a:ext cx="7621587" cy="18589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9334" name="MASTER_ITEMObjectTitle1"/>
          <p:cNvSpPr>
            <a:spLocks noChangeArrowheads="1"/>
          </p:cNvSpPr>
          <p:nvPr>
            <p:custDataLst>
              <p:tags r:id="rId5"/>
            </p:custDataLst>
          </p:nvPr>
        </p:nvSpPr>
        <p:spPr bwMode="ltGray">
          <a:xfrm>
            <a:off x="760413" y="1057275"/>
            <a:ext cx="7621587"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Return on Assets: Spin-Offs</a:t>
            </a:r>
          </a:p>
        </p:txBody>
      </p:sp>
      <p:sp>
        <p:nvSpPr>
          <p:cNvPr id="99335" name="Text Box 7"/>
          <p:cNvSpPr txBox="1">
            <a:spLocks noChangeArrowheads="1"/>
          </p:cNvSpPr>
          <p:nvPr/>
        </p:nvSpPr>
        <p:spPr bwMode="auto">
          <a:xfrm>
            <a:off x="2228850" y="1306513"/>
            <a:ext cx="1190625" cy="244475"/>
          </a:xfrm>
          <a:prstGeom prst="rect">
            <a:avLst/>
          </a:prstGeom>
          <a:noFill/>
          <a:ln w="12700">
            <a:noFill/>
            <a:miter lim="800000"/>
            <a:headEnd/>
            <a:tailEnd/>
          </a:ln>
        </p:spPr>
        <p:txBody>
          <a:bodyPr wrap="none">
            <a:spAutoFit/>
          </a:bodyPr>
          <a:lstStyle/>
          <a:p>
            <a:r>
              <a:rPr lang="en-US" sz="1000" b="1" u="sng"/>
              <a:t>Parent Company</a:t>
            </a:r>
          </a:p>
        </p:txBody>
      </p:sp>
      <p:sp>
        <p:nvSpPr>
          <p:cNvPr id="99336" name="Text Box 8"/>
          <p:cNvSpPr txBox="1">
            <a:spLocks noChangeArrowheads="1"/>
          </p:cNvSpPr>
          <p:nvPr/>
        </p:nvSpPr>
        <p:spPr bwMode="auto">
          <a:xfrm>
            <a:off x="6199188" y="1306513"/>
            <a:ext cx="685800" cy="244475"/>
          </a:xfrm>
          <a:prstGeom prst="rect">
            <a:avLst/>
          </a:prstGeom>
          <a:noFill/>
          <a:ln w="12700">
            <a:noFill/>
            <a:miter lim="800000"/>
            <a:headEnd/>
            <a:tailEnd/>
          </a:ln>
        </p:spPr>
        <p:txBody>
          <a:bodyPr wrap="none">
            <a:spAutoFit/>
          </a:bodyPr>
          <a:lstStyle/>
          <a:p>
            <a:r>
              <a:rPr lang="en-US" sz="1000" b="1" u="sng"/>
              <a:t>Spin-Off</a:t>
            </a:r>
          </a:p>
        </p:txBody>
      </p:sp>
      <p:sp>
        <p:nvSpPr>
          <p:cNvPr id="99337" name="MASTER_ITEMObjectBox1"/>
          <p:cNvSpPr>
            <a:spLocks noChangeArrowheads="1"/>
          </p:cNvSpPr>
          <p:nvPr>
            <p:custDataLst>
              <p:tags r:id="rId6"/>
            </p:custDataLst>
          </p:nvPr>
        </p:nvSpPr>
        <p:spPr bwMode="auto">
          <a:xfrm>
            <a:off x="760413" y="3589338"/>
            <a:ext cx="7621587" cy="18589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99338" name="MASTER_ITEMObjectTitle1"/>
          <p:cNvSpPr>
            <a:spLocks noChangeArrowheads="1"/>
          </p:cNvSpPr>
          <p:nvPr>
            <p:custDataLst>
              <p:tags r:id="rId7"/>
            </p:custDataLst>
          </p:nvPr>
        </p:nvSpPr>
        <p:spPr bwMode="ltGray">
          <a:xfrm>
            <a:off x="760413" y="3313113"/>
            <a:ext cx="7621587"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Return on Assets: Carve-Outs</a:t>
            </a:r>
          </a:p>
        </p:txBody>
      </p:sp>
      <p:sp>
        <p:nvSpPr>
          <p:cNvPr id="99339" name="Text Box 11"/>
          <p:cNvSpPr txBox="1">
            <a:spLocks noChangeArrowheads="1"/>
          </p:cNvSpPr>
          <p:nvPr/>
        </p:nvSpPr>
        <p:spPr bwMode="auto">
          <a:xfrm>
            <a:off x="2228850" y="3586163"/>
            <a:ext cx="1190625" cy="244475"/>
          </a:xfrm>
          <a:prstGeom prst="rect">
            <a:avLst/>
          </a:prstGeom>
          <a:noFill/>
          <a:ln w="12700">
            <a:noFill/>
            <a:miter lim="800000"/>
            <a:headEnd/>
            <a:tailEnd/>
          </a:ln>
        </p:spPr>
        <p:txBody>
          <a:bodyPr wrap="none">
            <a:spAutoFit/>
          </a:bodyPr>
          <a:lstStyle/>
          <a:p>
            <a:r>
              <a:rPr lang="en-US" sz="1000" b="1" u="sng"/>
              <a:t>Parent Company</a:t>
            </a:r>
          </a:p>
        </p:txBody>
      </p:sp>
      <p:sp>
        <p:nvSpPr>
          <p:cNvPr id="99340" name="Text Box 12"/>
          <p:cNvSpPr txBox="1">
            <a:spLocks noChangeArrowheads="1"/>
          </p:cNvSpPr>
          <p:nvPr/>
        </p:nvSpPr>
        <p:spPr bwMode="auto">
          <a:xfrm>
            <a:off x="5937250" y="3586163"/>
            <a:ext cx="1219200" cy="244475"/>
          </a:xfrm>
          <a:prstGeom prst="rect">
            <a:avLst/>
          </a:prstGeom>
          <a:noFill/>
          <a:ln w="12700">
            <a:noFill/>
            <a:miter lim="800000"/>
            <a:headEnd/>
            <a:tailEnd/>
          </a:ln>
        </p:spPr>
        <p:txBody>
          <a:bodyPr wrap="none">
            <a:spAutoFit/>
          </a:bodyPr>
          <a:lstStyle/>
          <a:p>
            <a:r>
              <a:rPr lang="en-US" sz="1000" b="1" u="sng"/>
              <a:t>Equity Carve-Out</a:t>
            </a:r>
          </a:p>
        </p:txBody>
      </p:sp>
      <p:pic>
        <p:nvPicPr>
          <p:cNvPr id="99341" name="Picture 13"/>
          <p:cNvPicPr>
            <a:picLocks noChangeAspect="1" noChangeArrowheads="1"/>
          </p:cNvPicPr>
          <p:nvPr/>
        </p:nvPicPr>
        <p:blipFill>
          <a:blip r:embed="rId10" cstate="print"/>
          <a:srcRect/>
          <a:stretch>
            <a:fillRect/>
          </a:stretch>
        </p:blipFill>
        <p:spPr bwMode="auto">
          <a:xfrm>
            <a:off x="4622800" y="1085850"/>
            <a:ext cx="3838575" cy="2122488"/>
          </a:xfrm>
          <a:prstGeom prst="rect">
            <a:avLst/>
          </a:prstGeom>
          <a:noFill/>
          <a:ln w="12700">
            <a:noFill/>
            <a:miter lim="800000"/>
            <a:headEnd/>
            <a:tailEnd/>
          </a:ln>
        </p:spPr>
      </p:pic>
      <p:pic>
        <p:nvPicPr>
          <p:cNvPr id="99342" name="Picture 14"/>
          <p:cNvPicPr>
            <a:picLocks noChangeAspect="1" noChangeArrowheads="1"/>
          </p:cNvPicPr>
          <p:nvPr/>
        </p:nvPicPr>
        <p:blipFill>
          <a:blip r:embed="rId11" cstate="print"/>
          <a:srcRect/>
          <a:stretch>
            <a:fillRect/>
          </a:stretch>
        </p:blipFill>
        <p:spPr bwMode="auto">
          <a:xfrm>
            <a:off x="904875" y="1085850"/>
            <a:ext cx="3838575" cy="2122488"/>
          </a:xfrm>
          <a:prstGeom prst="rect">
            <a:avLst/>
          </a:prstGeom>
          <a:noFill/>
          <a:ln w="12700">
            <a:noFill/>
            <a:miter lim="800000"/>
            <a:headEnd/>
            <a:tailEnd/>
          </a:ln>
        </p:spPr>
      </p:pic>
      <p:pic>
        <p:nvPicPr>
          <p:cNvPr id="99343" name="Picture 15"/>
          <p:cNvPicPr>
            <a:picLocks noChangeAspect="1" noChangeArrowheads="1"/>
          </p:cNvPicPr>
          <p:nvPr/>
        </p:nvPicPr>
        <p:blipFill>
          <a:blip r:embed="rId12" cstate="print"/>
          <a:srcRect/>
          <a:stretch>
            <a:fillRect/>
          </a:stretch>
        </p:blipFill>
        <p:spPr bwMode="auto">
          <a:xfrm>
            <a:off x="4622800" y="3311525"/>
            <a:ext cx="3838575" cy="2122488"/>
          </a:xfrm>
          <a:prstGeom prst="rect">
            <a:avLst/>
          </a:prstGeom>
          <a:noFill/>
          <a:ln w="12700">
            <a:noFill/>
            <a:miter lim="800000"/>
            <a:headEnd/>
            <a:tailEnd/>
          </a:ln>
        </p:spPr>
      </p:pic>
      <p:pic>
        <p:nvPicPr>
          <p:cNvPr id="99344" name="Picture 16"/>
          <p:cNvPicPr>
            <a:picLocks noChangeAspect="1" noChangeArrowheads="1"/>
          </p:cNvPicPr>
          <p:nvPr/>
        </p:nvPicPr>
        <p:blipFill>
          <a:blip r:embed="rId13" cstate="print"/>
          <a:srcRect/>
          <a:stretch>
            <a:fillRect/>
          </a:stretch>
        </p:blipFill>
        <p:spPr bwMode="auto">
          <a:xfrm>
            <a:off x="904875" y="3309938"/>
            <a:ext cx="3838575" cy="2122487"/>
          </a:xfrm>
          <a:prstGeom prst="rect">
            <a:avLst/>
          </a:prstGeom>
          <a:noFill/>
          <a:ln w="12700">
            <a:noFill/>
            <a:miter lim="800000"/>
            <a:headEnd/>
            <a:tailEnd/>
          </a:ln>
        </p:spPr>
      </p:pic>
      <p:sp>
        <p:nvSpPr>
          <p:cNvPr id="99345" name="Title 17"/>
          <p:cNvSpPr>
            <a:spLocks noGrp="1"/>
          </p:cNvSpPr>
          <p:nvPr>
            <p:ph type="title"/>
          </p:nvPr>
        </p:nvSpPr>
        <p:spPr/>
        <p:txBody>
          <a:bodyPr/>
          <a:lstStyle/>
          <a:p>
            <a:r>
              <a:rPr lang="en-US" smtClean="0"/>
              <a:t>Spin-Offs, Carve-Outs and Operating Performance</a:t>
            </a:r>
          </a:p>
        </p:txBody>
      </p:sp>
    </p:spTree>
    <p:custDataLst>
      <p:tags r:id="rId1"/>
    </p:custData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Number Placeholder 3"/>
          <p:cNvSpPr>
            <a:spLocks noGrp="1"/>
          </p:cNvSpPr>
          <p:nvPr>
            <p:ph type="sldNum" sz="quarter" idx="10"/>
          </p:nvPr>
        </p:nvSpPr>
        <p:spPr>
          <a:noFill/>
        </p:spPr>
        <p:txBody>
          <a:bodyPr/>
          <a:lstStyle/>
          <a:p>
            <a:pPr defTabSz="950913"/>
            <a:fld id="{41F7F4E1-83A1-4D14-B7D7-653453397D21}" type="slidenum">
              <a:rPr smtClean="0"/>
              <a:pPr defTabSz="950913"/>
              <a:t>94</a:t>
            </a:fld>
            <a:endParaRPr lang="en-US" smtClean="0"/>
          </a:p>
        </p:txBody>
      </p:sp>
      <p:pic>
        <p:nvPicPr>
          <p:cNvPr id="100355" name="Picture 2"/>
          <p:cNvPicPr>
            <a:picLocks noChangeAspect="1" noChangeArrowheads="1"/>
          </p:cNvPicPr>
          <p:nvPr/>
        </p:nvPicPr>
        <p:blipFill>
          <a:blip r:embed="rId13" cstate="print"/>
          <a:srcRect/>
          <a:stretch>
            <a:fillRect/>
          </a:stretch>
        </p:blipFill>
        <p:spPr bwMode="auto">
          <a:xfrm>
            <a:off x="619125" y="1228725"/>
            <a:ext cx="3976688" cy="2198688"/>
          </a:xfrm>
          <a:prstGeom prst="rect">
            <a:avLst/>
          </a:prstGeom>
          <a:noFill/>
          <a:ln w="12700">
            <a:noFill/>
            <a:miter lim="800000"/>
            <a:headEnd/>
            <a:tailEnd/>
          </a:ln>
        </p:spPr>
      </p:pic>
      <p:pic>
        <p:nvPicPr>
          <p:cNvPr id="100356" name="Picture 3"/>
          <p:cNvPicPr>
            <a:picLocks noChangeAspect="1" noChangeArrowheads="1"/>
          </p:cNvPicPr>
          <p:nvPr/>
        </p:nvPicPr>
        <p:blipFill>
          <a:blip r:embed="rId14" cstate="print"/>
          <a:srcRect/>
          <a:stretch>
            <a:fillRect/>
          </a:stretch>
        </p:blipFill>
        <p:spPr bwMode="auto">
          <a:xfrm>
            <a:off x="4562475" y="3716338"/>
            <a:ext cx="3976688" cy="2198687"/>
          </a:xfrm>
          <a:prstGeom prst="rect">
            <a:avLst/>
          </a:prstGeom>
          <a:noFill/>
          <a:ln w="12700">
            <a:noFill/>
            <a:miter lim="800000"/>
            <a:headEnd/>
            <a:tailEnd/>
          </a:ln>
        </p:spPr>
      </p:pic>
      <p:pic>
        <p:nvPicPr>
          <p:cNvPr id="100357" name="Picture 4"/>
          <p:cNvPicPr>
            <a:picLocks noChangeAspect="1" noChangeArrowheads="1"/>
          </p:cNvPicPr>
          <p:nvPr/>
        </p:nvPicPr>
        <p:blipFill>
          <a:blip r:embed="rId15" cstate="print"/>
          <a:srcRect/>
          <a:stretch>
            <a:fillRect/>
          </a:stretch>
        </p:blipFill>
        <p:spPr bwMode="auto">
          <a:xfrm>
            <a:off x="603250" y="3711575"/>
            <a:ext cx="3976688" cy="2198688"/>
          </a:xfrm>
          <a:prstGeom prst="rect">
            <a:avLst/>
          </a:prstGeom>
          <a:noFill/>
          <a:ln w="12700">
            <a:noFill/>
            <a:miter lim="800000"/>
            <a:headEnd/>
            <a:tailEnd/>
          </a:ln>
        </p:spPr>
      </p:pic>
      <p:pic>
        <p:nvPicPr>
          <p:cNvPr id="100358" name="Picture 5"/>
          <p:cNvPicPr>
            <a:picLocks noChangeAspect="1" noChangeArrowheads="1"/>
          </p:cNvPicPr>
          <p:nvPr/>
        </p:nvPicPr>
        <p:blipFill>
          <a:blip r:embed="rId16" cstate="print"/>
          <a:srcRect/>
          <a:stretch>
            <a:fillRect/>
          </a:stretch>
        </p:blipFill>
        <p:spPr bwMode="auto">
          <a:xfrm>
            <a:off x="4625975" y="1220788"/>
            <a:ext cx="3976688" cy="2198687"/>
          </a:xfrm>
          <a:prstGeom prst="rect">
            <a:avLst/>
          </a:prstGeom>
          <a:noFill/>
          <a:ln w="12700">
            <a:noFill/>
            <a:miter lim="800000"/>
            <a:headEnd/>
            <a:tailEnd/>
          </a:ln>
        </p:spPr>
      </p:pic>
      <p:sp>
        <p:nvSpPr>
          <p:cNvPr id="100359" name="Text Box 7"/>
          <p:cNvSpPr txBox="1">
            <a:spLocks noChangeArrowheads="1"/>
          </p:cNvSpPr>
          <p:nvPr>
            <p:custDataLst>
              <p:tags r:id="rId2"/>
            </p:custDataLst>
          </p:nvPr>
        </p:nvSpPr>
        <p:spPr bwMode="auto">
          <a:xfrm>
            <a:off x="2133600" y="6350000"/>
            <a:ext cx="6394450" cy="460375"/>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600"/>
              <a:t>(1)	Defined as the average excess cumulative total return, including dividends reinvested on the ex-date, over the S&amp;P 500, starting 3 days before the announcement date for the parent company; and on the effective date of the spin-off for the spun-off company.</a:t>
            </a:r>
          </a:p>
          <a:p>
            <a:pPr marL="342900" indent="-342900" algn="l">
              <a:tabLst>
                <a:tab pos="342900" algn="l"/>
              </a:tabLst>
            </a:pPr>
            <a:r>
              <a:rPr lang="en-US" sz="600"/>
              <a:t>(2)	The reference period for the parent is the 6 months preceding the announcement date of the spin-off.  For the spun-off company, the reference period is the 6 months following the effective date of the spin-off.  </a:t>
            </a:r>
          </a:p>
          <a:p>
            <a:pPr marL="342900" indent="-342900" algn="l">
              <a:tabLst>
                <a:tab pos="342900" algn="l"/>
              </a:tabLst>
            </a:pPr>
            <a:r>
              <a:rPr lang="en-US" sz="600"/>
              <a:t>Source:	SDC, Factset as of Q1 2006.  Sample set includes 113 spin-offs from 1996 to 2005, valued at at least $75 mm at the time of spin-off.</a:t>
            </a:r>
          </a:p>
        </p:txBody>
      </p:sp>
      <p:sp>
        <p:nvSpPr>
          <p:cNvPr id="100360" name="MASTER_ITEMObjectBox1"/>
          <p:cNvSpPr>
            <a:spLocks noChangeArrowheads="1"/>
          </p:cNvSpPr>
          <p:nvPr>
            <p:custDataLst>
              <p:tags r:id="rId3"/>
            </p:custDataLst>
          </p:nvPr>
        </p:nvSpPr>
        <p:spPr bwMode="auto">
          <a:xfrm>
            <a:off x="4624388" y="1274763"/>
            <a:ext cx="3917950" cy="2165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0361" name="MASTER_ITEMObjectTitle1"/>
          <p:cNvSpPr>
            <a:spLocks noChangeArrowheads="1"/>
          </p:cNvSpPr>
          <p:nvPr>
            <p:custDataLst>
              <p:tags r:id="rId4"/>
            </p:custDataLst>
          </p:nvPr>
        </p:nvSpPr>
        <p:spPr bwMode="ltGray">
          <a:xfrm>
            <a:off x="4624388" y="1028700"/>
            <a:ext cx="3917950"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Spin-Off: Return Following Spin-Off</a:t>
            </a:r>
            <a:r>
              <a:rPr lang="en-US" sz="1200" baseline="30000">
                <a:solidFill>
                  <a:schemeClr val="bg1"/>
                </a:solidFill>
              </a:rPr>
              <a:t>(1)</a:t>
            </a:r>
          </a:p>
        </p:txBody>
      </p:sp>
      <p:sp>
        <p:nvSpPr>
          <p:cNvPr id="100362" name="MASTER_ITEMObjectBox1"/>
          <p:cNvSpPr>
            <a:spLocks noChangeArrowheads="1"/>
          </p:cNvSpPr>
          <p:nvPr>
            <p:custDataLst>
              <p:tags r:id="rId5"/>
            </p:custDataLst>
          </p:nvPr>
        </p:nvSpPr>
        <p:spPr bwMode="auto">
          <a:xfrm>
            <a:off x="601663" y="1274763"/>
            <a:ext cx="3927475" cy="2165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0363" name="MASTER_ITEMObjectTitle1"/>
          <p:cNvSpPr>
            <a:spLocks noChangeArrowheads="1"/>
          </p:cNvSpPr>
          <p:nvPr>
            <p:custDataLst>
              <p:tags r:id="rId6"/>
            </p:custDataLst>
          </p:nvPr>
        </p:nvSpPr>
        <p:spPr bwMode="ltGray">
          <a:xfrm>
            <a:off x="601663" y="1028700"/>
            <a:ext cx="39274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Impact of Announcement</a:t>
            </a:r>
            <a:r>
              <a:rPr lang="en-US" sz="1200" baseline="30000">
                <a:solidFill>
                  <a:schemeClr val="bg1"/>
                </a:solidFill>
              </a:rPr>
              <a:t>(1)</a:t>
            </a:r>
          </a:p>
        </p:txBody>
      </p:sp>
      <p:sp>
        <p:nvSpPr>
          <p:cNvPr id="100364" name="Text Box 12"/>
          <p:cNvSpPr txBox="1">
            <a:spLocks noChangeArrowheads="1"/>
          </p:cNvSpPr>
          <p:nvPr/>
        </p:nvSpPr>
        <p:spPr bwMode="auto">
          <a:xfrm>
            <a:off x="1112838" y="2552700"/>
            <a:ext cx="914400" cy="349250"/>
          </a:xfrm>
          <a:prstGeom prst="rect">
            <a:avLst/>
          </a:prstGeom>
          <a:solidFill>
            <a:schemeClr val="accent2"/>
          </a:solidFill>
          <a:ln w="12700">
            <a:solidFill>
              <a:schemeClr val="tx1"/>
            </a:solidFill>
            <a:miter lim="800000"/>
            <a:headEnd/>
            <a:tailEnd/>
          </a:ln>
        </p:spPr>
        <p:txBody>
          <a:bodyPr>
            <a:spAutoFit/>
          </a:bodyPr>
          <a:lstStyle/>
          <a:p>
            <a:pPr>
              <a:spcBef>
                <a:spcPct val="50000"/>
              </a:spcBef>
            </a:pPr>
            <a:r>
              <a:rPr lang="en-US" sz="800"/>
              <a:t>Announcement Date</a:t>
            </a:r>
          </a:p>
        </p:txBody>
      </p:sp>
      <p:sp>
        <p:nvSpPr>
          <p:cNvPr id="100365" name="Line 13"/>
          <p:cNvSpPr>
            <a:spLocks noChangeShapeType="1"/>
          </p:cNvSpPr>
          <p:nvPr/>
        </p:nvSpPr>
        <p:spPr bwMode="auto">
          <a:xfrm flipH="1" flipV="1">
            <a:off x="966788" y="1985963"/>
            <a:ext cx="269875" cy="563562"/>
          </a:xfrm>
          <a:prstGeom prst="line">
            <a:avLst/>
          </a:prstGeom>
          <a:noFill/>
          <a:ln w="12700">
            <a:solidFill>
              <a:schemeClr val="tx1"/>
            </a:solidFill>
            <a:round/>
            <a:headEnd/>
            <a:tailEnd type="triangle" w="med" len="med"/>
          </a:ln>
        </p:spPr>
        <p:txBody>
          <a:bodyPr wrap="none" anchor="ctr"/>
          <a:lstStyle/>
          <a:p>
            <a:endParaRPr lang="en-US"/>
          </a:p>
        </p:txBody>
      </p:sp>
      <p:sp>
        <p:nvSpPr>
          <p:cNvPr id="100366" name="MASTER_ITEMObjectBox1"/>
          <p:cNvSpPr>
            <a:spLocks noChangeArrowheads="1"/>
          </p:cNvSpPr>
          <p:nvPr>
            <p:custDataLst>
              <p:tags r:id="rId7"/>
            </p:custDataLst>
          </p:nvPr>
        </p:nvSpPr>
        <p:spPr bwMode="auto">
          <a:xfrm>
            <a:off x="4624388" y="3751263"/>
            <a:ext cx="3917950" cy="21383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0367" name="MASTER_ITEMObjectTitle1"/>
          <p:cNvSpPr>
            <a:spLocks noChangeArrowheads="1"/>
          </p:cNvSpPr>
          <p:nvPr>
            <p:custDataLst>
              <p:tags r:id="rId8"/>
            </p:custDataLst>
          </p:nvPr>
        </p:nvSpPr>
        <p:spPr bwMode="ltGray">
          <a:xfrm>
            <a:off x="4624388" y="3505200"/>
            <a:ext cx="3917950"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Spin-Off: Median Volume Traded</a:t>
            </a:r>
            <a:r>
              <a:rPr lang="en-US" sz="1200" baseline="30000">
                <a:solidFill>
                  <a:schemeClr val="bg1"/>
                </a:solidFill>
              </a:rPr>
              <a:t>(2)</a:t>
            </a:r>
            <a:endParaRPr lang="en-US" sz="1200" b="1">
              <a:solidFill>
                <a:schemeClr val="bg1"/>
              </a:solidFill>
            </a:endParaRPr>
          </a:p>
        </p:txBody>
      </p:sp>
      <p:sp>
        <p:nvSpPr>
          <p:cNvPr id="100368" name="MASTER_ITEMObjectBox1"/>
          <p:cNvSpPr>
            <a:spLocks noChangeArrowheads="1"/>
          </p:cNvSpPr>
          <p:nvPr>
            <p:custDataLst>
              <p:tags r:id="rId9"/>
            </p:custDataLst>
          </p:nvPr>
        </p:nvSpPr>
        <p:spPr bwMode="auto">
          <a:xfrm>
            <a:off x="601663" y="3756025"/>
            <a:ext cx="3927475" cy="21383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0369" name="MASTER_ITEMObjectTitle1"/>
          <p:cNvSpPr>
            <a:spLocks noChangeArrowheads="1"/>
          </p:cNvSpPr>
          <p:nvPr>
            <p:custDataLst>
              <p:tags r:id="rId10"/>
            </p:custDataLst>
          </p:nvPr>
        </p:nvSpPr>
        <p:spPr bwMode="ltGray">
          <a:xfrm>
            <a:off x="601663" y="3509963"/>
            <a:ext cx="3927475"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Median Volume Traded</a:t>
            </a:r>
            <a:r>
              <a:rPr lang="en-US" sz="1200" baseline="30000">
                <a:solidFill>
                  <a:schemeClr val="bg1"/>
                </a:solidFill>
              </a:rPr>
              <a:t>(2)</a:t>
            </a:r>
          </a:p>
        </p:txBody>
      </p:sp>
      <p:sp>
        <p:nvSpPr>
          <p:cNvPr id="100370" name="Text Box 18"/>
          <p:cNvSpPr txBox="1">
            <a:spLocks noChangeArrowheads="1"/>
          </p:cNvSpPr>
          <p:nvPr/>
        </p:nvSpPr>
        <p:spPr bwMode="auto">
          <a:xfrm>
            <a:off x="1477963" y="3889375"/>
            <a:ext cx="914400" cy="227013"/>
          </a:xfrm>
          <a:prstGeom prst="rect">
            <a:avLst/>
          </a:prstGeom>
          <a:solidFill>
            <a:schemeClr val="accent2"/>
          </a:solidFill>
          <a:ln w="12700">
            <a:solidFill>
              <a:schemeClr val="tx1"/>
            </a:solidFill>
            <a:miter lim="800000"/>
            <a:headEnd/>
            <a:tailEnd/>
          </a:ln>
        </p:spPr>
        <p:txBody>
          <a:bodyPr>
            <a:spAutoFit/>
          </a:bodyPr>
          <a:lstStyle/>
          <a:p>
            <a:pPr>
              <a:spcBef>
                <a:spcPct val="50000"/>
              </a:spcBef>
            </a:pPr>
            <a:r>
              <a:rPr lang="en-US" sz="800"/>
              <a:t>Effective Date</a:t>
            </a:r>
          </a:p>
        </p:txBody>
      </p:sp>
      <p:sp>
        <p:nvSpPr>
          <p:cNvPr id="100371" name="Line 19"/>
          <p:cNvSpPr>
            <a:spLocks noChangeShapeType="1"/>
          </p:cNvSpPr>
          <p:nvPr/>
        </p:nvSpPr>
        <p:spPr bwMode="auto">
          <a:xfrm>
            <a:off x="1978025" y="4117975"/>
            <a:ext cx="703263" cy="228600"/>
          </a:xfrm>
          <a:prstGeom prst="line">
            <a:avLst/>
          </a:prstGeom>
          <a:noFill/>
          <a:ln w="12700">
            <a:solidFill>
              <a:schemeClr val="tx1"/>
            </a:solidFill>
            <a:round/>
            <a:headEnd/>
            <a:tailEnd type="triangle" w="med" len="med"/>
          </a:ln>
        </p:spPr>
        <p:txBody>
          <a:bodyPr wrap="none" anchor="ctr"/>
          <a:lstStyle/>
          <a:p>
            <a:endParaRPr lang="en-US"/>
          </a:p>
        </p:txBody>
      </p:sp>
      <p:sp>
        <p:nvSpPr>
          <p:cNvPr id="100372" name="Line 20"/>
          <p:cNvSpPr>
            <a:spLocks noChangeShapeType="1"/>
          </p:cNvSpPr>
          <p:nvPr/>
        </p:nvSpPr>
        <p:spPr bwMode="auto">
          <a:xfrm>
            <a:off x="1090613" y="4659313"/>
            <a:ext cx="3297237" cy="0"/>
          </a:xfrm>
          <a:prstGeom prst="line">
            <a:avLst/>
          </a:prstGeom>
          <a:noFill/>
          <a:ln w="12700">
            <a:solidFill>
              <a:schemeClr val="tx1"/>
            </a:solidFill>
            <a:prstDash val="dash"/>
            <a:round/>
            <a:headEnd/>
            <a:tailEnd/>
          </a:ln>
        </p:spPr>
        <p:txBody>
          <a:bodyPr wrap="none" anchor="ctr"/>
          <a:lstStyle/>
          <a:p>
            <a:endParaRPr lang="en-US"/>
          </a:p>
        </p:txBody>
      </p:sp>
      <p:sp>
        <p:nvSpPr>
          <p:cNvPr id="100373" name="MessageStatement"/>
          <p:cNvSpPr>
            <a:spLocks noChangeArrowheads="1"/>
          </p:cNvSpPr>
          <p:nvPr/>
        </p:nvSpPr>
        <p:spPr bwMode="gray">
          <a:xfrm>
            <a:off x="609600" y="5924550"/>
            <a:ext cx="79248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Both the parent and the spun-off companies, on average, outperform the broader market.</a:t>
            </a:r>
          </a:p>
        </p:txBody>
      </p:sp>
      <p:sp>
        <p:nvSpPr>
          <p:cNvPr id="100374" name="Line 22"/>
          <p:cNvSpPr>
            <a:spLocks noChangeShapeType="1"/>
          </p:cNvSpPr>
          <p:nvPr/>
        </p:nvSpPr>
        <p:spPr bwMode="auto">
          <a:xfrm flipV="1">
            <a:off x="5111750" y="5073650"/>
            <a:ext cx="3240088" cy="9525"/>
          </a:xfrm>
          <a:prstGeom prst="line">
            <a:avLst/>
          </a:prstGeom>
          <a:noFill/>
          <a:ln w="12700">
            <a:solidFill>
              <a:schemeClr val="tx1"/>
            </a:solidFill>
            <a:prstDash val="dash"/>
            <a:round/>
            <a:headEnd/>
            <a:tailEnd/>
          </a:ln>
        </p:spPr>
        <p:txBody>
          <a:bodyPr wrap="none" anchor="ctr"/>
          <a:lstStyle/>
          <a:p>
            <a:endParaRPr lang="en-US"/>
          </a:p>
        </p:txBody>
      </p:sp>
      <p:sp>
        <p:nvSpPr>
          <p:cNvPr id="100375" name="Title 23"/>
          <p:cNvSpPr>
            <a:spLocks noGrp="1"/>
          </p:cNvSpPr>
          <p:nvPr>
            <p:ph type="title"/>
          </p:nvPr>
        </p:nvSpPr>
        <p:spPr/>
        <p:txBody>
          <a:bodyPr/>
          <a:lstStyle/>
          <a:p>
            <a:r>
              <a:rPr lang="en-US" smtClean="0"/>
              <a:t>Impact of Spin-Offs: Stock Price Reaction and Volume</a:t>
            </a:r>
          </a:p>
        </p:txBody>
      </p:sp>
    </p:spTree>
    <p:custDataLst>
      <p:tags r:id="rId1"/>
    </p:custData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2"/>
          <p:cNvSpPr>
            <a:spLocks noGrp="1"/>
          </p:cNvSpPr>
          <p:nvPr>
            <p:ph type="sldNum" sz="quarter" idx="10"/>
          </p:nvPr>
        </p:nvSpPr>
        <p:spPr>
          <a:noFill/>
        </p:spPr>
        <p:txBody>
          <a:bodyPr/>
          <a:lstStyle/>
          <a:p>
            <a:pPr defTabSz="950913"/>
            <a:fld id="{DD9C39D0-A5AD-4309-8B87-182EB63C0311}" type="slidenum">
              <a:rPr smtClean="0"/>
              <a:pPr defTabSz="950913"/>
              <a:t>95</a:t>
            </a:fld>
            <a:endParaRPr lang="en-US" smtClean="0"/>
          </a:p>
        </p:txBody>
      </p:sp>
      <p:sp>
        <p:nvSpPr>
          <p:cNvPr id="101379" name="MASTER_ITEMObjectBox1"/>
          <p:cNvSpPr>
            <a:spLocks noChangeArrowheads="1"/>
          </p:cNvSpPr>
          <p:nvPr>
            <p:custDataLst>
              <p:tags r:id="rId2"/>
            </p:custDataLst>
          </p:nvPr>
        </p:nvSpPr>
        <p:spPr bwMode="auto">
          <a:xfrm>
            <a:off x="4673600" y="1279525"/>
            <a:ext cx="4024313" cy="21082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1380" name="MASTER_ITEMObjectTitle1"/>
          <p:cNvSpPr>
            <a:spLocks noChangeArrowheads="1"/>
          </p:cNvSpPr>
          <p:nvPr>
            <p:custDataLst>
              <p:tags r:id="rId3"/>
            </p:custDataLst>
          </p:nvPr>
        </p:nvSpPr>
        <p:spPr bwMode="ltGray">
          <a:xfrm>
            <a:off x="4673600" y="1003300"/>
            <a:ext cx="4022725"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Spin-Off (Spin-Off Value Over $1 Billion)</a:t>
            </a:r>
          </a:p>
        </p:txBody>
      </p:sp>
      <p:sp>
        <p:nvSpPr>
          <p:cNvPr id="101381" name="MASTER_ITEMObjectBox1"/>
          <p:cNvSpPr>
            <a:spLocks noChangeArrowheads="1"/>
          </p:cNvSpPr>
          <p:nvPr>
            <p:custDataLst>
              <p:tags r:id="rId4"/>
            </p:custDataLst>
          </p:nvPr>
        </p:nvSpPr>
        <p:spPr bwMode="auto">
          <a:xfrm>
            <a:off x="4672013" y="3767138"/>
            <a:ext cx="4024312" cy="21082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1382" name="MASTER_ITEMObjectTitle1"/>
          <p:cNvSpPr>
            <a:spLocks noChangeArrowheads="1"/>
          </p:cNvSpPr>
          <p:nvPr>
            <p:custDataLst>
              <p:tags r:id="rId5"/>
            </p:custDataLst>
          </p:nvPr>
        </p:nvSpPr>
        <p:spPr bwMode="ltGray">
          <a:xfrm>
            <a:off x="4672013" y="3490913"/>
            <a:ext cx="40306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Parent (Spin-Off Value Over $1 Billion)</a:t>
            </a:r>
            <a:endParaRPr lang="en-US" b="1" baseline="30000">
              <a:solidFill>
                <a:schemeClr val="bg1"/>
              </a:solidFill>
              <a:cs typeface="Arial" pitchFamily="34" charset="0"/>
            </a:endParaRPr>
          </a:p>
        </p:txBody>
      </p:sp>
      <p:sp>
        <p:nvSpPr>
          <p:cNvPr id="101383" name="MASTER_ITEMObjectBox1"/>
          <p:cNvSpPr>
            <a:spLocks noChangeArrowheads="1"/>
          </p:cNvSpPr>
          <p:nvPr>
            <p:custDataLst>
              <p:tags r:id="rId6"/>
            </p:custDataLst>
          </p:nvPr>
        </p:nvSpPr>
        <p:spPr bwMode="auto">
          <a:xfrm>
            <a:off x="442913" y="3770313"/>
            <a:ext cx="4032250" cy="21082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1384" name="MASTER_ITEMObjectTitle1"/>
          <p:cNvSpPr>
            <a:spLocks noChangeArrowheads="1"/>
          </p:cNvSpPr>
          <p:nvPr>
            <p:custDataLst>
              <p:tags r:id="rId7"/>
            </p:custDataLst>
          </p:nvPr>
        </p:nvSpPr>
        <p:spPr bwMode="ltGray">
          <a:xfrm>
            <a:off x="442913" y="3494088"/>
            <a:ext cx="4030662"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Parent Company</a:t>
            </a:r>
          </a:p>
        </p:txBody>
      </p:sp>
      <p:sp>
        <p:nvSpPr>
          <p:cNvPr id="101385" name="Text Box 9"/>
          <p:cNvSpPr txBox="1">
            <a:spLocks noChangeArrowheads="1"/>
          </p:cNvSpPr>
          <p:nvPr>
            <p:custDataLst>
              <p:tags r:id="rId8"/>
            </p:custDataLst>
          </p:nvPr>
        </p:nvSpPr>
        <p:spPr bwMode="auto">
          <a:xfrm>
            <a:off x="2359025" y="6399213"/>
            <a:ext cx="4683125" cy="319087"/>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700"/>
              <a:t>Note:	Excess return is computed over the S&amp;P 500 index.</a:t>
            </a:r>
          </a:p>
          <a:p>
            <a:pPr marL="342900" indent="-342900" algn="l">
              <a:tabLst>
                <a:tab pos="342900" algn="l"/>
              </a:tabLst>
            </a:pPr>
            <a:r>
              <a:rPr lang="en-US" sz="700"/>
              <a:t>Source:	SDC, Factset as of Q1 2006.  Sample set includes 113 spin-offs from 1996 to 2005, valued at at least $75 mm at the time of spin-off, out of which 42 were valued at over $1 billion.</a:t>
            </a:r>
          </a:p>
        </p:txBody>
      </p:sp>
      <p:sp>
        <p:nvSpPr>
          <p:cNvPr id="101386" name="MASTER_ITEMObjectBox1"/>
          <p:cNvSpPr>
            <a:spLocks noChangeArrowheads="1"/>
          </p:cNvSpPr>
          <p:nvPr>
            <p:custDataLst>
              <p:tags r:id="rId9"/>
            </p:custDataLst>
          </p:nvPr>
        </p:nvSpPr>
        <p:spPr bwMode="auto">
          <a:xfrm>
            <a:off x="431800" y="1276350"/>
            <a:ext cx="4032250" cy="210820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1387" name="MessageStatement"/>
          <p:cNvSpPr>
            <a:spLocks noChangeArrowheads="1"/>
          </p:cNvSpPr>
          <p:nvPr/>
        </p:nvSpPr>
        <p:spPr bwMode="gray">
          <a:xfrm>
            <a:off x="442913" y="6029325"/>
            <a:ext cx="8258175" cy="300038"/>
          </a:xfrm>
          <a:prstGeom prst="rect">
            <a:avLst/>
          </a:prstGeom>
          <a:solidFill>
            <a:schemeClr val="accent1"/>
          </a:solidFill>
          <a:ln w="9525">
            <a:solidFill>
              <a:schemeClr val="tx1"/>
            </a:solidFill>
            <a:miter lim="800000"/>
            <a:headEnd/>
            <a:tailEnd/>
          </a:ln>
        </p:spPr>
        <p:txBody>
          <a:bodyPr lIns="0" rIns="0" anchor="b">
            <a:spAutoFit/>
          </a:bodyPr>
          <a:lstStyle/>
          <a:p>
            <a:pPr eaLnBrk="0" hangingPunct="0"/>
            <a:r>
              <a:rPr lang="en-US" sz="1300" b="1">
                <a:solidFill>
                  <a:schemeClr val="bg1"/>
                </a:solidFill>
              </a:rPr>
              <a:t>Regardless of size, spin-offs are followed by the emergence of a population of “winners” and “losers.”</a:t>
            </a:r>
          </a:p>
        </p:txBody>
      </p:sp>
      <p:sp>
        <p:nvSpPr>
          <p:cNvPr id="101388" name="MASTER_ITEMObjectTitle1"/>
          <p:cNvSpPr>
            <a:spLocks noChangeArrowheads="1"/>
          </p:cNvSpPr>
          <p:nvPr>
            <p:custDataLst>
              <p:tags r:id="rId10"/>
            </p:custDataLst>
          </p:nvPr>
        </p:nvSpPr>
        <p:spPr bwMode="ltGray">
          <a:xfrm>
            <a:off x="431800" y="1000125"/>
            <a:ext cx="4030663" cy="2762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b="1">
                <a:solidFill>
                  <a:schemeClr val="bg1"/>
                </a:solidFill>
              </a:rPr>
              <a:t>Spin-Off</a:t>
            </a:r>
          </a:p>
        </p:txBody>
      </p:sp>
      <p:pic>
        <p:nvPicPr>
          <p:cNvPr id="101389" name="Picture 13"/>
          <p:cNvPicPr>
            <a:picLocks noChangeAspect="1" noChangeArrowheads="1"/>
          </p:cNvPicPr>
          <p:nvPr/>
        </p:nvPicPr>
        <p:blipFill>
          <a:blip r:embed="rId13" cstate="print"/>
          <a:srcRect/>
          <a:stretch>
            <a:fillRect/>
          </a:stretch>
        </p:blipFill>
        <p:spPr bwMode="auto">
          <a:xfrm>
            <a:off x="495300" y="3663950"/>
            <a:ext cx="3930650" cy="2173288"/>
          </a:xfrm>
          <a:prstGeom prst="rect">
            <a:avLst/>
          </a:prstGeom>
          <a:noFill/>
          <a:ln w="12700">
            <a:noFill/>
            <a:miter lim="800000"/>
            <a:headEnd/>
            <a:tailEnd/>
          </a:ln>
        </p:spPr>
      </p:pic>
      <p:pic>
        <p:nvPicPr>
          <p:cNvPr id="101390" name="Picture 14"/>
          <p:cNvPicPr>
            <a:picLocks noChangeAspect="1" noChangeArrowheads="1"/>
          </p:cNvPicPr>
          <p:nvPr/>
        </p:nvPicPr>
        <p:blipFill>
          <a:blip r:embed="rId14" cstate="print"/>
          <a:srcRect/>
          <a:stretch>
            <a:fillRect/>
          </a:stretch>
        </p:blipFill>
        <p:spPr bwMode="auto">
          <a:xfrm>
            <a:off x="495300" y="1174750"/>
            <a:ext cx="3930650" cy="2173288"/>
          </a:xfrm>
          <a:prstGeom prst="rect">
            <a:avLst/>
          </a:prstGeom>
          <a:noFill/>
          <a:ln w="12700">
            <a:noFill/>
            <a:miter lim="800000"/>
            <a:headEnd/>
            <a:tailEnd/>
          </a:ln>
        </p:spPr>
      </p:pic>
      <p:pic>
        <p:nvPicPr>
          <p:cNvPr id="101391" name="Picture 15"/>
          <p:cNvPicPr>
            <a:picLocks noChangeAspect="1" noChangeArrowheads="1"/>
          </p:cNvPicPr>
          <p:nvPr/>
        </p:nvPicPr>
        <p:blipFill>
          <a:blip r:embed="rId15" cstate="print"/>
          <a:srcRect/>
          <a:stretch>
            <a:fillRect/>
          </a:stretch>
        </p:blipFill>
        <p:spPr bwMode="auto">
          <a:xfrm>
            <a:off x="4708525" y="1174750"/>
            <a:ext cx="3930650" cy="2173288"/>
          </a:xfrm>
          <a:prstGeom prst="rect">
            <a:avLst/>
          </a:prstGeom>
          <a:noFill/>
          <a:ln w="12700">
            <a:noFill/>
            <a:miter lim="800000"/>
            <a:headEnd/>
            <a:tailEnd/>
          </a:ln>
        </p:spPr>
      </p:pic>
      <p:pic>
        <p:nvPicPr>
          <p:cNvPr id="101392" name="Picture 16"/>
          <p:cNvPicPr>
            <a:picLocks noChangeAspect="1" noChangeArrowheads="1"/>
          </p:cNvPicPr>
          <p:nvPr/>
        </p:nvPicPr>
        <p:blipFill>
          <a:blip r:embed="rId16" cstate="print"/>
          <a:srcRect/>
          <a:stretch>
            <a:fillRect/>
          </a:stretch>
        </p:blipFill>
        <p:spPr bwMode="auto">
          <a:xfrm>
            <a:off x="4708525" y="3663950"/>
            <a:ext cx="3930650" cy="2173288"/>
          </a:xfrm>
          <a:prstGeom prst="rect">
            <a:avLst/>
          </a:prstGeom>
          <a:noFill/>
          <a:ln w="12700">
            <a:noFill/>
            <a:miter lim="800000"/>
            <a:headEnd/>
            <a:tailEnd/>
          </a:ln>
        </p:spPr>
      </p:pic>
      <p:sp>
        <p:nvSpPr>
          <p:cNvPr id="101393" name="Title 17"/>
          <p:cNvSpPr>
            <a:spLocks noGrp="1"/>
          </p:cNvSpPr>
          <p:nvPr>
            <p:ph type="title"/>
          </p:nvPr>
        </p:nvSpPr>
        <p:spPr>
          <a:xfrm>
            <a:off x="473075" y="44450"/>
            <a:ext cx="6399213" cy="822325"/>
          </a:xfrm>
        </p:spPr>
        <p:txBody>
          <a:bodyPr/>
          <a:lstStyle/>
          <a:p>
            <a:r>
              <a:rPr lang="en-US" smtClean="0"/>
              <a:t>Return Distributions for Spin-Offs</a:t>
            </a:r>
          </a:p>
        </p:txBody>
      </p:sp>
    </p:spTree>
    <p:custDataLst>
      <p:tags r:id="rId1"/>
    </p:custData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3"/>
          <p:cNvSpPr>
            <a:spLocks noGrp="1"/>
          </p:cNvSpPr>
          <p:nvPr>
            <p:ph type="sldNum" sz="quarter" idx="10"/>
          </p:nvPr>
        </p:nvSpPr>
        <p:spPr>
          <a:noFill/>
        </p:spPr>
        <p:txBody>
          <a:bodyPr/>
          <a:lstStyle/>
          <a:p>
            <a:pPr defTabSz="950913"/>
            <a:fld id="{8B6B63D3-6897-4709-B7D4-AC16811B7688}" type="slidenum">
              <a:rPr smtClean="0"/>
              <a:pPr defTabSz="950913"/>
              <a:t>96</a:t>
            </a:fld>
            <a:endParaRPr lang="en-US" smtClean="0"/>
          </a:p>
        </p:txBody>
      </p:sp>
      <p:pic>
        <p:nvPicPr>
          <p:cNvPr id="102403" name="Picture 2"/>
          <p:cNvPicPr>
            <a:picLocks noChangeAspect="1" noChangeArrowheads="1"/>
          </p:cNvPicPr>
          <p:nvPr/>
        </p:nvPicPr>
        <p:blipFill>
          <a:blip r:embed="rId13" cstate="print"/>
          <a:srcRect/>
          <a:stretch>
            <a:fillRect/>
          </a:stretch>
        </p:blipFill>
        <p:spPr bwMode="auto">
          <a:xfrm>
            <a:off x="633413" y="3681413"/>
            <a:ext cx="3976687" cy="2198687"/>
          </a:xfrm>
          <a:prstGeom prst="rect">
            <a:avLst/>
          </a:prstGeom>
          <a:noFill/>
          <a:ln w="12700">
            <a:noFill/>
            <a:miter lim="800000"/>
            <a:headEnd/>
            <a:tailEnd/>
          </a:ln>
        </p:spPr>
      </p:pic>
      <p:pic>
        <p:nvPicPr>
          <p:cNvPr id="102404" name="Picture 3"/>
          <p:cNvPicPr>
            <a:picLocks noChangeAspect="1" noChangeArrowheads="1"/>
          </p:cNvPicPr>
          <p:nvPr/>
        </p:nvPicPr>
        <p:blipFill>
          <a:blip r:embed="rId14" cstate="print"/>
          <a:srcRect/>
          <a:stretch>
            <a:fillRect/>
          </a:stretch>
        </p:blipFill>
        <p:spPr bwMode="auto">
          <a:xfrm>
            <a:off x="4568825" y="3717925"/>
            <a:ext cx="3976688" cy="2198688"/>
          </a:xfrm>
          <a:prstGeom prst="rect">
            <a:avLst/>
          </a:prstGeom>
          <a:noFill/>
          <a:ln w="12700">
            <a:noFill/>
            <a:miter lim="800000"/>
            <a:headEnd/>
            <a:tailEnd/>
          </a:ln>
        </p:spPr>
      </p:pic>
      <p:pic>
        <p:nvPicPr>
          <p:cNvPr id="102405" name="Picture 4"/>
          <p:cNvPicPr>
            <a:picLocks noChangeAspect="1" noChangeArrowheads="1"/>
          </p:cNvPicPr>
          <p:nvPr/>
        </p:nvPicPr>
        <p:blipFill>
          <a:blip r:embed="rId15" cstate="print"/>
          <a:srcRect/>
          <a:stretch>
            <a:fillRect/>
          </a:stretch>
        </p:blipFill>
        <p:spPr bwMode="auto">
          <a:xfrm>
            <a:off x="690563" y="1062038"/>
            <a:ext cx="3656012" cy="2327275"/>
          </a:xfrm>
          <a:prstGeom prst="rect">
            <a:avLst/>
          </a:prstGeom>
          <a:noFill/>
          <a:ln w="12700">
            <a:noFill/>
            <a:miter lim="800000"/>
            <a:headEnd/>
            <a:tailEnd/>
          </a:ln>
        </p:spPr>
      </p:pic>
      <p:pic>
        <p:nvPicPr>
          <p:cNvPr id="102406" name="Picture 5"/>
          <p:cNvPicPr>
            <a:picLocks noChangeAspect="1" noChangeArrowheads="1"/>
          </p:cNvPicPr>
          <p:nvPr/>
        </p:nvPicPr>
        <p:blipFill>
          <a:blip r:embed="rId16" cstate="print"/>
          <a:srcRect/>
          <a:stretch>
            <a:fillRect/>
          </a:stretch>
        </p:blipFill>
        <p:spPr bwMode="auto">
          <a:xfrm>
            <a:off x="4767263" y="1042988"/>
            <a:ext cx="3656012" cy="2403475"/>
          </a:xfrm>
          <a:prstGeom prst="rect">
            <a:avLst/>
          </a:prstGeom>
          <a:noFill/>
          <a:ln w="12700">
            <a:noFill/>
            <a:miter lim="800000"/>
            <a:headEnd/>
            <a:tailEnd/>
          </a:ln>
        </p:spPr>
      </p:pic>
      <p:sp>
        <p:nvSpPr>
          <p:cNvPr id="102407" name="Text Box 7"/>
          <p:cNvSpPr txBox="1">
            <a:spLocks noChangeArrowheads="1"/>
          </p:cNvSpPr>
          <p:nvPr>
            <p:custDataLst>
              <p:tags r:id="rId2"/>
            </p:custDataLst>
          </p:nvPr>
        </p:nvSpPr>
        <p:spPr bwMode="auto">
          <a:xfrm>
            <a:off x="2209800" y="6311900"/>
            <a:ext cx="6324600" cy="552450"/>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600"/>
              <a:t>(1)	Excess return is computed over the S&amp;P 500 index, starting the day prior to the announcement date for the parent and the IPO date for the carve-out.</a:t>
            </a:r>
          </a:p>
          <a:p>
            <a:pPr marL="342900" indent="-342900" algn="l">
              <a:tabLst>
                <a:tab pos="342900" algn="l"/>
              </a:tabLst>
            </a:pPr>
            <a:r>
              <a:rPr lang="en-US" sz="600"/>
              <a:t>(2)	Defined as the Firm Value / EBITDA multiple starting at least 1.0x higher for the carve-out than for the parent (at the time of carve-out).  Excess return is computed over the S&amp;P 500 index, starting the day prior to announcement date for the parent and the IPO date for the carve-out.</a:t>
            </a:r>
          </a:p>
          <a:p>
            <a:pPr marL="342900" indent="-342900" algn="l">
              <a:tabLst>
                <a:tab pos="342900" algn="l"/>
              </a:tabLst>
            </a:pPr>
            <a:r>
              <a:rPr lang="en-US" sz="600"/>
              <a:t>(3)	The reference period for the Parent is 6 months preceding the announcement date of the carve-out.  For the carved-out company, the reference period is 6 month following the effective date of the carve-out.</a:t>
            </a:r>
          </a:p>
          <a:p>
            <a:pPr marL="342900" indent="-342900" algn="l">
              <a:tabLst>
                <a:tab pos="342900" algn="l"/>
              </a:tabLst>
            </a:pPr>
            <a:r>
              <a:rPr lang="en-US" sz="600"/>
              <a:t>Source:	SDC, Factset as of Q1 2006. Sample set includes 29 carve-outs (6 high multiple) above $20 million, announced after January 1, 2001.</a:t>
            </a:r>
          </a:p>
        </p:txBody>
      </p:sp>
      <p:sp>
        <p:nvSpPr>
          <p:cNvPr id="102408" name="MASTER_ITEMObjectBox1"/>
          <p:cNvSpPr>
            <a:spLocks noChangeArrowheads="1"/>
          </p:cNvSpPr>
          <p:nvPr>
            <p:custDataLst>
              <p:tags r:id="rId3"/>
            </p:custDataLst>
          </p:nvPr>
        </p:nvSpPr>
        <p:spPr bwMode="auto">
          <a:xfrm>
            <a:off x="4624388" y="1265238"/>
            <a:ext cx="3917950" cy="2165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2409" name="MASTER_ITEMObjectTitle1"/>
          <p:cNvSpPr>
            <a:spLocks noChangeArrowheads="1"/>
          </p:cNvSpPr>
          <p:nvPr>
            <p:custDataLst>
              <p:tags r:id="rId4"/>
            </p:custDataLst>
          </p:nvPr>
        </p:nvSpPr>
        <p:spPr bwMode="ltGray">
          <a:xfrm>
            <a:off x="4624388" y="1022350"/>
            <a:ext cx="3917950"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Median Return for High Multiple Carve-Outs</a:t>
            </a:r>
            <a:r>
              <a:rPr lang="en-US" sz="1000" baseline="30000">
                <a:solidFill>
                  <a:schemeClr val="bg1"/>
                </a:solidFill>
              </a:rPr>
              <a:t>(2)</a:t>
            </a:r>
          </a:p>
        </p:txBody>
      </p:sp>
      <p:sp>
        <p:nvSpPr>
          <p:cNvPr id="102410" name="MASTER_ITEMObjectBox1"/>
          <p:cNvSpPr>
            <a:spLocks noChangeArrowheads="1"/>
          </p:cNvSpPr>
          <p:nvPr>
            <p:custDataLst>
              <p:tags r:id="rId5"/>
            </p:custDataLst>
          </p:nvPr>
        </p:nvSpPr>
        <p:spPr bwMode="auto">
          <a:xfrm>
            <a:off x="601663" y="1265238"/>
            <a:ext cx="3927475" cy="2165350"/>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2411" name="MASTER_ITEMObjectTitle1"/>
          <p:cNvSpPr>
            <a:spLocks noChangeArrowheads="1"/>
          </p:cNvSpPr>
          <p:nvPr>
            <p:custDataLst>
              <p:tags r:id="rId6"/>
            </p:custDataLst>
          </p:nvPr>
        </p:nvSpPr>
        <p:spPr bwMode="ltGray">
          <a:xfrm>
            <a:off x="601663" y="1019175"/>
            <a:ext cx="3927475"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Median Excess Market Return for Carve-Outs</a:t>
            </a:r>
            <a:r>
              <a:rPr lang="en-US" sz="1000" baseline="30000">
                <a:solidFill>
                  <a:schemeClr val="bg1"/>
                </a:solidFill>
              </a:rPr>
              <a:t>(1)</a:t>
            </a:r>
          </a:p>
        </p:txBody>
      </p:sp>
      <p:sp>
        <p:nvSpPr>
          <p:cNvPr id="102412" name="MASTER_ITEMObjectBox1"/>
          <p:cNvSpPr>
            <a:spLocks noChangeArrowheads="1"/>
          </p:cNvSpPr>
          <p:nvPr>
            <p:custDataLst>
              <p:tags r:id="rId7"/>
            </p:custDataLst>
          </p:nvPr>
        </p:nvSpPr>
        <p:spPr bwMode="auto">
          <a:xfrm>
            <a:off x="4624388" y="3741738"/>
            <a:ext cx="3917950" cy="2138362"/>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2413" name="MASTER_ITEMObjectTitle1"/>
          <p:cNvSpPr>
            <a:spLocks noChangeArrowheads="1"/>
          </p:cNvSpPr>
          <p:nvPr>
            <p:custDataLst>
              <p:tags r:id="rId8"/>
            </p:custDataLst>
          </p:nvPr>
        </p:nvSpPr>
        <p:spPr bwMode="ltGray">
          <a:xfrm>
            <a:off x="4624388" y="3495675"/>
            <a:ext cx="3917950" cy="246063"/>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Carve-Out:  Median Volume Traded</a:t>
            </a:r>
            <a:r>
              <a:rPr lang="en-US" sz="1000" baseline="30000">
                <a:solidFill>
                  <a:schemeClr val="bg1"/>
                </a:solidFill>
              </a:rPr>
              <a:t>(3)</a:t>
            </a:r>
          </a:p>
        </p:txBody>
      </p:sp>
      <p:sp>
        <p:nvSpPr>
          <p:cNvPr id="102414" name="MASTER_ITEMObjectBox1"/>
          <p:cNvSpPr>
            <a:spLocks noChangeArrowheads="1"/>
          </p:cNvSpPr>
          <p:nvPr>
            <p:custDataLst>
              <p:tags r:id="rId9"/>
            </p:custDataLst>
          </p:nvPr>
        </p:nvSpPr>
        <p:spPr bwMode="auto">
          <a:xfrm>
            <a:off x="601663" y="3746500"/>
            <a:ext cx="3927475" cy="213836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2415" name="MASTER_ITEMObjectTitle1"/>
          <p:cNvSpPr>
            <a:spLocks noChangeArrowheads="1"/>
          </p:cNvSpPr>
          <p:nvPr>
            <p:custDataLst>
              <p:tags r:id="rId10"/>
            </p:custDataLst>
          </p:nvPr>
        </p:nvSpPr>
        <p:spPr bwMode="ltGray">
          <a:xfrm>
            <a:off x="601663" y="3500438"/>
            <a:ext cx="3927475" cy="246062"/>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Parent:  Median Volume Traded</a:t>
            </a:r>
            <a:r>
              <a:rPr lang="en-US" sz="1000" baseline="30000">
                <a:solidFill>
                  <a:schemeClr val="bg1"/>
                </a:solidFill>
              </a:rPr>
              <a:t>(3)</a:t>
            </a:r>
            <a:endParaRPr lang="en-US" sz="1200" b="1">
              <a:solidFill>
                <a:schemeClr val="bg1"/>
              </a:solidFill>
            </a:endParaRPr>
          </a:p>
        </p:txBody>
      </p:sp>
      <p:sp>
        <p:nvSpPr>
          <p:cNvPr id="102416" name="Text Box 16"/>
          <p:cNvSpPr txBox="1">
            <a:spLocks noChangeArrowheads="1"/>
          </p:cNvSpPr>
          <p:nvPr/>
        </p:nvSpPr>
        <p:spPr bwMode="auto">
          <a:xfrm>
            <a:off x="1446213" y="3879850"/>
            <a:ext cx="914400" cy="227013"/>
          </a:xfrm>
          <a:prstGeom prst="rect">
            <a:avLst/>
          </a:prstGeom>
          <a:solidFill>
            <a:schemeClr val="accent2"/>
          </a:solidFill>
          <a:ln w="12700">
            <a:solidFill>
              <a:schemeClr val="tx1"/>
            </a:solidFill>
            <a:miter lim="800000"/>
            <a:headEnd/>
            <a:tailEnd/>
          </a:ln>
        </p:spPr>
        <p:txBody>
          <a:bodyPr>
            <a:spAutoFit/>
          </a:bodyPr>
          <a:lstStyle/>
          <a:p>
            <a:pPr>
              <a:spcBef>
                <a:spcPct val="50000"/>
              </a:spcBef>
            </a:pPr>
            <a:r>
              <a:rPr lang="en-US" sz="800"/>
              <a:t>Effective Date</a:t>
            </a:r>
          </a:p>
        </p:txBody>
      </p:sp>
      <p:sp>
        <p:nvSpPr>
          <p:cNvPr id="102417" name="Line 17"/>
          <p:cNvSpPr>
            <a:spLocks noChangeShapeType="1"/>
          </p:cNvSpPr>
          <p:nvPr/>
        </p:nvSpPr>
        <p:spPr bwMode="auto">
          <a:xfrm>
            <a:off x="1946275" y="4108450"/>
            <a:ext cx="795338" cy="195263"/>
          </a:xfrm>
          <a:prstGeom prst="line">
            <a:avLst/>
          </a:prstGeom>
          <a:noFill/>
          <a:ln w="12700">
            <a:solidFill>
              <a:schemeClr val="tx1"/>
            </a:solidFill>
            <a:round/>
            <a:headEnd/>
            <a:tailEnd type="triangle" w="med" len="med"/>
          </a:ln>
        </p:spPr>
        <p:txBody>
          <a:bodyPr wrap="none" anchor="ctr"/>
          <a:lstStyle/>
          <a:p>
            <a:endParaRPr lang="en-US"/>
          </a:p>
        </p:txBody>
      </p:sp>
      <p:sp>
        <p:nvSpPr>
          <p:cNvPr id="102418" name="Line 18"/>
          <p:cNvSpPr>
            <a:spLocks noChangeShapeType="1"/>
          </p:cNvSpPr>
          <p:nvPr/>
        </p:nvSpPr>
        <p:spPr bwMode="auto">
          <a:xfrm flipV="1">
            <a:off x="1122363" y="4527550"/>
            <a:ext cx="3313112" cy="7938"/>
          </a:xfrm>
          <a:prstGeom prst="line">
            <a:avLst/>
          </a:prstGeom>
          <a:noFill/>
          <a:ln w="12700">
            <a:solidFill>
              <a:schemeClr val="tx1"/>
            </a:solidFill>
            <a:prstDash val="dash"/>
            <a:round/>
            <a:headEnd/>
            <a:tailEnd/>
          </a:ln>
        </p:spPr>
        <p:txBody>
          <a:bodyPr wrap="none" anchor="ctr"/>
          <a:lstStyle/>
          <a:p>
            <a:endParaRPr lang="en-US"/>
          </a:p>
        </p:txBody>
      </p:sp>
      <p:sp>
        <p:nvSpPr>
          <p:cNvPr id="102419" name="MessageStatement"/>
          <p:cNvSpPr>
            <a:spLocks noChangeArrowheads="1"/>
          </p:cNvSpPr>
          <p:nvPr/>
        </p:nvSpPr>
        <p:spPr bwMode="gray">
          <a:xfrm>
            <a:off x="609600" y="5924550"/>
            <a:ext cx="79248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Since 2001, equity carve-outs have outperformed the broader market.</a:t>
            </a:r>
          </a:p>
        </p:txBody>
      </p:sp>
      <p:sp>
        <p:nvSpPr>
          <p:cNvPr id="102420" name="Line 20"/>
          <p:cNvSpPr>
            <a:spLocks noChangeShapeType="1"/>
          </p:cNvSpPr>
          <p:nvPr/>
        </p:nvSpPr>
        <p:spPr bwMode="auto">
          <a:xfrm>
            <a:off x="5165725" y="5289550"/>
            <a:ext cx="3206750" cy="0"/>
          </a:xfrm>
          <a:prstGeom prst="line">
            <a:avLst/>
          </a:prstGeom>
          <a:noFill/>
          <a:ln w="12700">
            <a:solidFill>
              <a:schemeClr val="tx1"/>
            </a:solidFill>
            <a:prstDash val="dash"/>
            <a:round/>
            <a:headEnd/>
            <a:tailEnd/>
          </a:ln>
        </p:spPr>
        <p:txBody>
          <a:bodyPr wrap="none" anchor="ctr"/>
          <a:lstStyle/>
          <a:p>
            <a:endParaRPr lang="en-US"/>
          </a:p>
        </p:txBody>
      </p:sp>
      <p:sp>
        <p:nvSpPr>
          <p:cNvPr id="102421" name="Title 21"/>
          <p:cNvSpPr>
            <a:spLocks noGrp="1"/>
          </p:cNvSpPr>
          <p:nvPr>
            <p:ph type="title"/>
          </p:nvPr>
        </p:nvSpPr>
        <p:spPr/>
        <p:txBody>
          <a:bodyPr/>
          <a:lstStyle/>
          <a:p>
            <a:r>
              <a:rPr lang="en-US" smtClean="0"/>
              <a:t>Impact of Carve-Outs: Stock Price Reaction and Volume </a:t>
            </a:r>
          </a:p>
        </p:txBody>
      </p:sp>
    </p:spTree>
    <p:custDataLst>
      <p:tags r:id="rId1"/>
    </p:custData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3"/>
          <p:cNvSpPr>
            <a:spLocks noGrp="1"/>
          </p:cNvSpPr>
          <p:nvPr>
            <p:ph type="sldNum" sz="quarter" idx="10"/>
          </p:nvPr>
        </p:nvSpPr>
        <p:spPr>
          <a:noFill/>
        </p:spPr>
        <p:txBody>
          <a:bodyPr/>
          <a:lstStyle/>
          <a:p>
            <a:pPr defTabSz="950913"/>
            <a:fld id="{07DB060B-B7C3-4C09-A6F3-F535C87D2401}" type="slidenum">
              <a:rPr smtClean="0"/>
              <a:pPr defTabSz="950913"/>
              <a:t>97</a:t>
            </a:fld>
            <a:endParaRPr lang="en-US" smtClean="0"/>
          </a:p>
        </p:txBody>
      </p:sp>
      <p:pic>
        <p:nvPicPr>
          <p:cNvPr id="103427" name="Picture 2"/>
          <p:cNvPicPr>
            <a:picLocks noChangeAspect="1" noChangeArrowheads="1"/>
          </p:cNvPicPr>
          <p:nvPr/>
        </p:nvPicPr>
        <p:blipFill>
          <a:blip r:embed="rId9" cstate="print"/>
          <a:srcRect/>
          <a:stretch>
            <a:fillRect/>
          </a:stretch>
        </p:blipFill>
        <p:spPr bwMode="auto">
          <a:xfrm>
            <a:off x="614363" y="2179638"/>
            <a:ext cx="3838575" cy="2606675"/>
          </a:xfrm>
          <a:prstGeom prst="rect">
            <a:avLst/>
          </a:prstGeom>
          <a:noFill/>
          <a:ln w="12700">
            <a:noFill/>
            <a:miter lim="800000"/>
            <a:headEnd/>
            <a:tailEnd/>
          </a:ln>
        </p:spPr>
      </p:pic>
      <p:pic>
        <p:nvPicPr>
          <p:cNvPr id="103428" name="Picture 3"/>
          <p:cNvPicPr>
            <a:picLocks noChangeAspect="1" noChangeArrowheads="1"/>
          </p:cNvPicPr>
          <p:nvPr/>
        </p:nvPicPr>
        <p:blipFill>
          <a:blip r:embed="rId10" cstate="print"/>
          <a:srcRect/>
          <a:stretch>
            <a:fillRect/>
          </a:stretch>
        </p:blipFill>
        <p:spPr bwMode="auto">
          <a:xfrm>
            <a:off x="4622800" y="2184400"/>
            <a:ext cx="3838575" cy="2606675"/>
          </a:xfrm>
          <a:prstGeom prst="rect">
            <a:avLst/>
          </a:prstGeom>
          <a:noFill/>
          <a:ln w="12700">
            <a:noFill/>
            <a:miter lim="800000"/>
            <a:headEnd/>
            <a:tailEnd/>
          </a:ln>
        </p:spPr>
      </p:pic>
      <p:sp>
        <p:nvSpPr>
          <p:cNvPr id="103429" name="Text Box 5"/>
          <p:cNvSpPr txBox="1">
            <a:spLocks noChangeArrowheads="1"/>
          </p:cNvSpPr>
          <p:nvPr>
            <p:custDataLst>
              <p:tags r:id="rId2"/>
            </p:custDataLst>
          </p:nvPr>
        </p:nvSpPr>
        <p:spPr bwMode="auto">
          <a:xfrm>
            <a:off x="2209800" y="6229350"/>
            <a:ext cx="4724400" cy="552450"/>
          </a:xfrm>
          <a:prstGeom prst="rect">
            <a:avLst/>
          </a:prstGeom>
          <a:noFill/>
          <a:ln w="12700">
            <a:noFill/>
            <a:miter lim="800000"/>
            <a:headEnd/>
            <a:tailEnd/>
          </a:ln>
        </p:spPr>
        <p:txBody>
          <a:bodyPr lIns="0" tIns="0" rIns="0" bIns="0">
            <a:spAutoFit/>
          </a:bodyPr>
          <a:lstStyle/>
          <a:p>
            <a:pPr marL="342900" indent="-342900" algn="l">
              <a:tabLst>
                <a:tab pos="342900" algn="l"/>
              </a:tabLst>
            </a:pPr>
            <a:r>
              <a:rPr lang="en-US" sz="600"/>
              <a:t>(1)	Excess return is computed over the S&amp;P 500 index, starting the day prior to the announcement date for the parent and the IPO date for the carve-out.</a:t>
            </a:r>
          </a:p>
          <a:p>
            <a:pPr marL="342900" indent="-342900" algn="l">
              <a:tabLst>
                <a:tab pos="342900" algn="l"/>
              </a:tabLst>
            </a:pPr>
            <a:r>
              <a:rPr lang="en-US" sz="600"/>
              <a:t>Source:	SDC, Factset as of Q1 2006.  Sample set includes 18 carve-outs with a minority stake above $20 million sold, announced after January 1, 2001, of which 6 sold 20% or less of the subsidiary.</a:t>
            </a:r>
          </a:p>
          <a:p>
            <a:pPr marL="342900" indent="-342900" algn="l">
              <a:tabLst>
                <a:tab pos="342900" algn="l"/>
              </a:tabLst>
            </a:pPr>
            <a:r>
              <a:rPr lang="en-US" sz="600"/>
              <a:t>Note:	The main analysis focuses on all subsidiary IPOs, but for tax reasons equity carve-outs up to 20% or for control reasons equity carve-outs less than 50% are also important subsets.</a:t>
            </a:r>
          </a:p>
        </p:txBody>
      </p:sp>
      <p:sp>
        <p:nvSpPr>
          <p:cNvPr id="103430" name="MASTER_ITEMObjectBox1"/>
          <p:cNvSpPr>
            <a:spLocks noChangeArrowheads="1"/>
          </p:cNvSpPr>
          <p:nvPr>
            <p:custDataLst>
              <p:tags r:id="rId3"/>
            </p:custDataLst>
          </p:nvPr>
        </p:nvSpPr>
        <p:spPr bwMode="auto">
          <a:xfrm>
            <a:off x="4624388" y="2079625"/>
            <a:ext cx="3917950" cy="2779713"/>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3431" name="MASTER_ITEMObjectTitle1"/>
          <p:cNvSpPr>
            <a:spLocks noChangeArrowheads="1"/>
          </p:cNvSpPr>
          <p:nvPr>
            <p:custDataLst>
              <p:tags r:id="rId4"/>
            </p:custDataLst>
          </p:nvPr>
        </p:nvSpPr>
        <p:spPr bwMode="ltGray">
          <a:xfrm>
            <a:off x="4624388" y="1654175"/>
            <a:ext cx="3917950" cy="4286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Median Excess Market Return</a:t>
            </a:r>
            <a:r>
              <a:rPr lang="en-US" sz="1000" baseline="30000">
                <a:solidFill>
                  <a:schemeClr val="bg1"/>
                </a:solidFill>
              </a:rPr>
              <a:t>(1)</a:t>
            </a:r>
          </a:p>
          <a:p>
            <a:pPr eaLnBrk="0" hangingPunct="0"/>
            <a:r>
              <a:rPr lang="en-US" sz="1200" b="1">
                <a:solidFill>
                  <a:schemeClr val="bg1"/>
                </a:solidFill>
              </a:rPr>
              <a:t>for Carve-Outs: IPO of Less than 50% of Subsidiary</a:t>
            </a:r>
          </a:p>
        </p:txBody>
      </p:sp>
      <p:sp>
        <p:nvSpPr>
          <p:cNvPr id="103432" name="MASTER_ITEMObjectBox1"/>
          <p:cNvSpPr>
            <a:spLocks noChangeArrowheads="1"/>
          </p:cNvSpPr>
          <p:nvPr>
            <p:custDataLst>
              <p:tags r:id="rId5"/>
            </p:custDataLst>
          </p:nvPr>
        </p:nvSpPr>
        <p:spPr bwMode="auto">
          <a:xfrm>
            <a:off x="601663" y="2079625"/>
            <a:ext cx="3927475" cy="2778125"/>
          </a:xfrm>
          <a:prstGeom prst="rect">
            <a:avLst/>
          </a:prstGeom>
          <a:noFill/>
          <a:ln w="9525">
            <a:solidFill>
              <a:schemeClr val="tx1"/>
            </a:solidFill>
            <a:miter lim="800000"/>
            <a:headEnd/>
            <a:tailEnd/>
          </a:ln>
        </p:spPr>
        <p:txBody>
          <a:bodyPr lIns="45720" tIns="64008" rIns="45720" bIns="64008"/>
          <a:lstStyle/>
          <a:p>
            <a:pPr algn="l" eaLnBrk="0" hangingPunct="0">
              <a:spcBef>
                <a:spcPct val="50000"/>
              </a:spcBef>
              <a:buClr>
                <a:schemeClr val="accent2"/>
              </a:buClr>
              <a:buSzPct val="100000"/>
              <a:buFont typeface="Symbol" pitchFamily="18" charset="2"/>
              <a:buNone/>
            </a:pPr>
            <a:endParaRPr lang="en-US" sz="1200" b="1">
              <a:solidFill>
                <a:schemeClr val="accent1"/>
              </a:solidFill>
            </a:endParaRPr>
          </a:p>
        </p:txBody>
      </p:sp>
      <p:sp>
        <p:nvSpPr>
          <p:cNvPr id="103433" name="MASTER_ITEMObjectTitle1"/>
          <p:cNvSpPr>
            <a:spLocks noChangeArrowheads="1"/>
          </p:cNvSpPr>
          <p:nvPr>
            <p:custDataLst>
              <p:tags r:id="rId6"/>
            </p:custDataLst>
          </p:nvPr>
        </p:nvSpPr>
        <p:spPr bwMode="ltGray">
          <a:xfrm>
            <a:off x="601663" y="1651000"/>
            <a:ext cx="3927475" cy="428625"/>
          </a:xfrm>
          <a:prstGeom prst="rect">
            <a:avLst/>
          </a:prstGeom>
          <a:solidFill>
            <a:schemeClr val="accent1"/>
          </a:solidFill>
          <a:ln w="9525">
            <a:solidFill>
              <a:schemeClr val="tx1"/>
            </a:solidFill>
            <a:miter lim="800000"/>
            <a:headEnd/>
            <a:tailEnd/>
          </a:ln>
        </p:spPr>
        <p:txBody>
          <a:bodyPr lIns="45720" tIns="27432" rIns="45720" bIns="27432" anchor="b">
            <a:spAutoFit/>
          </a:bodyPr>
          <a:lstStyle/>
          <a:p>
            <a:pPr eaLnBrk="0" hangingPunct="0"/>
            <a:r>
              <a:rPr lang="en-US" sz="1200" b="1">
                <a:solidFill>
                  <a:schemeClr val="bg1"/>
                </a:solidFill>
              </a:rPr>
              <a:t>Median Excess Market Return</a:t>
            </a:r>
            <a:r>
              <a:rPr lang="en-US" sz="1000" baseline="30000">
                <a:solidFill>
                  <a:schemeClr val="bg1"/>
                </a:solidFill>
              </a:rPr>
              <a:t>(1)</a:t>
            </a:r>
          </a:p>
          <a:p>
            <a:pPr eaLnBrk="0" hangingPunct="0"/>
            <a:r>
              <a:rPr lang="en-US" sz="1200" b="1">
                <a:solidFill>
                  <a:schemeClr val="bg1"/>
                </a:solidFill>
              </a:rPr>
              <a:t>for Carve-Outs: IPO of Up to 20% of Subsidiary</a:t>
            </a:r>
          </a:p>
        </p:txBody>
      </p:sp>
      <p:sp>
        <p:nvSpPr>
          <p:cNvPr id="103434" name="MessageStatement"/>
          <p:cNvSpPr>
            <a:spLocks noChangeArrowheads="1"/>
          </p:cNvSpPr>
          <p:nvPr/>
        </p:nvSpPr>
        <p:spPr bwMode="gray">
          <a:xfrm>
            <a:off x="609600" y="5638800"/>
            <a:ext cx="7924800" cy="314325"/>
          </a:xfrm>
          <a:prstGeom prst="rect">
            <a:avLst/>
          </a:prstGeom>
          <a:solidFill>
            <a:schemeClr val="accent1"/>
          </a:solidFill>
          <a:ln w="9525">
            <a:solidFill>
              <a:schemeClr val="tx1"/>
            </a:solidFill>
            <a:miter lim="800000"/>
            <a:headEnd/>
            <a:tailEnd/>
          </a:ln>
        </p:spPr>
        <p:txBody>
          <a:bodyPr lIns="101600" rIns="101600" anchor="b">
            <a:spAutoFit/>
          </a:bodyPr>
          <a:lstStyle/>
          <a:p>
            <a:pPr eaLnBrk="0" hangingPunct="0"/>
            <a:r>
              <a:rPr lang="en-US" b="1">
                <a:solidFill>
                  <a:schemeClr val="bg1"/>
                </a:solidFill>
              </a:rPr>
              <a:t>Equity carve-outs of minority stakes in subsidiaries have also performed strongly.</a:t>
            </a:r>
          </a:p>
        </p:txBody>
      </p:sp>
      <p:sp>
        <p:nvSpPr>
          <p:cNvPr id="103435" name="Title 11"/>
          <p:cNvSpPr>
            <a:spLocks noGrp="1"/>
          </p:cNvSpPr>
          <p:nvPr>
            <p:ph type="title"/>
          </p:nvPr>
        </p:nvSpPr>
        <p:spPr/>
        <p:txBody>
          <a:bodyPr/>
          <a:lstStyle/>
          <a:p>
            <a:r>
              <a:rPr lang="en-US" smtClean="0"/>
              <a:t>Impact of Carve-Outs: Stock Price Reaction </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SFBPOWERPITCHSYSTEMID" val="PowerPitchTemplate"/>
  <p:tag name="LOGOFILENAME" val="Credit Suisse.wmf"/>
  <p:tag name="FDSMENUDOCLEVELBTNSTATES" val="&lt;btnStates&gt;&lt;btn tag=&quot;1001&quot; state=&quot;UP&quot;/&gt;&lt;/btnStates&gt;&#10;"/>
</p:tagLst>
</file>

<file path=ppt/tags/tag2.xml><?xml version="1.0" encoding="utf-8"?>
<p:tagLst xmlns:a="http://schemas.openxmlformats.org/drawingml/2006/main" xmlns:r="http://schemas.openxmlformats.org/officeDocument/2006/relationships" xmlns:p="http://schemas.openxmlformats.org/presentationml/2006/main">
  <p:tag name="SLIDE_TYPE_NAME" val="TOCPage"/>
  <p:tag name="BULLET_FORMATTING_RULES" val="TOC"/>
</p:tagLst>
</file>

<file path=ppt/tags/tag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6.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7.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8.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0.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5.xml><?xml version="1.0" encoding="utf-8"?>
<p:tagLst xmlns:a="http://schemas.openxmlformats.org/drawingml/2006/main" xmlns:r="http://schemas.openxmlformats.org/officeDocument/2006/relationships" xmlns:p="http://schemas.openxmlformats.org/presentationml/2006/main">
  <p:tag name="SLIDE_TYPE_NAME" val="2 Column Text"/>
  <p:tag name="SLIDE_BASE_FONT_SIZE" val="14"/>
</p:tagLst>
</file>

<file path=ppt/tags/tag16.xml><?xml version="1.0" encoding="utf-8"?>
<p:tagLst xmlns:a="http://schemas.openxmlformats.org/drawingml/2006/main" xmlns:r="http://schemas.openxmlformats.org/officeDocument/2006/relationships" xmlns:p="http://schemas.openxmlformats.org/presentationml/2006/main">
  <p:tag name="MASTER_ITEM" val="MASTER_ITEM"/>
  <p:tag name="SLIDE_TYPE_NAME" val="2 Column Text"/>
</p:tagLst>
</file>

<file path=ppt/tags/tag17.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18.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19.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20.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1.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2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4.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25.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2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3.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3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6.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37.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38.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7.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8.xml><?xml version="1.0" encoding="utf-8"?>
<p:tagLst xmlns:a="http://schemas.openxmlformats.org/drawingml/2006/main" xmlns:r="http://schemas.openxmlformats.org/officeDocument/2006/relationships" xmlns:p="http://schemas.openxmlformats.org/presentationml/2006/main">
  <p:tag name="SLIDE_TYPE_NAME" val="Three Horizontal Boxes (12pt) - Medium Over Small"/>
  <p:tag name="SLIDE_BASE_FONT_SIZE" val="12"/>
</p:tagLst>
</file>

<file path=ppt/tags/tag49.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Horizontal Boxes (12pt) - Medium Over Small"/>
</p:tagLst>
</file>

<file path=ppt/tags/tag50.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Horizontal Boxes (12pt) - Medium Over Small"/>
</p:tagLst>
</file>

<file path=ppt/tags/tag51.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Horizontal Boxes (12pt) - Medium Over Small"/>
</p:tagLst>
</file>

<file path=ppt/tags/tag52.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Horizontal Boxes (12pt) - Medium Over Small"/>
</p:tagLst>
</file>

<file path=ppt/tags/tag53.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Horizontal Boxes (12pt) - Medium Over Small"/>
</p:tagLst>
</file>

<file path=ppt/tags/tag54.xml><?xml version="1.0" encoding="utf-8"?>
<p:tagLst xmlns:a="http://schemas.openxmlformats.org/drawingml/2006/main" xmlns:r="http://schemas.openxmlformats.org/officeDocument/2006/relationships" xmlns:p="http://schemas.openxmlformats.org/presentationml/2006/main">
  <p:tag name="TOP" val="258.75"/>
  <p:tag name="LEFT" val="54.875"/>
  <p:tag name="WIDTH" val="302.375"/>
  <p:tag name="HEIGHT" val="8.375"/>
  <p:tag name="NOTE_TAG" val="NOTEMASTER_ITEMObjectBox2"/>
</p:tagLst>
</file>

<file path=ppt/tags/tag55.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Horizontal Boxes (12pt) - Medium Over Small"/>
</p:tagLst>
</file>

<file path=ppt/tags/tag56.xml><?xml version="1.0" encoding="utf-8"?>
<p:tagLst xmlns:a="http://schemas.openxmlformats.org/drawingml/2006/main" xmlns:r="http://schemas.openxmlformats.org/officeDocument/2006/relationships" xmlns:p="http://schemas.openxmlformats.org/presentationml/2006/main">
  <p:tag name="TOP" val="311.25"/>
  <p:tag name="LEFT" val="54.25"/>
  <p:tag name="WIDTH" val="611.5"/>
  <p:tag name="HEIGHT" val="8.375"/>
  <p:tag name="NOTE_TAG" val="NOTEMASTER_ITEMObjectBox1"/>
</p:tagLst>
</file>

<file path=ppt/tags/tag57.xml><?xml version="1.0" encoding="utf-8"?>
<p:tagLst xmlns:a="http://schemas.openxmlformats.org/drawingml/2006/main" xmlns:r="http://schemas.openxmlformats.org/officeDocument/2006/relationships" xmlns:p="http://schemas.openxmlformats.org/presentationml/2006/main">
  <p:tag name="SLIDE_TYPE_NAME" val="Small Boxes (12pt)"/>
  <p:tag name="SLIDE_BASE_FONT_SIZE" val="12"/>
</p:tagLst>
</file>

<file path=ppt/tags/tag5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 name="NOTE_TAG" val="NOTE_PARENTMASTER_ITEMObjectBox2"/>
</p:tagLst>
</file>

<file path=ppt/tags/tag5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 name="NOTE_TAG" val="NOTE_PARENTMASTER_ITEMObjectBox2"/>
</p:tagLst>
</file>

<file path=ppt/tags/tag6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6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62.xml><?xml version="1.0" encoding="utf-8"?>
<p:tagLst xmlns:a="http://schemas.openxmlformats.org/drawingml/2006/main" xmlns:r="http://schemas.openxmlformats.org/officeDocument/2006/relationships" xmlns:p="http://schemas.openxmlformats.org/presentationml/2006/main">
  <p:tag name="TOP" val="258.75"/>
  <p:tag name="LEFT" val="54.875"/>
  <p:tag name="WIDTH" val="302.375"/>
  <p:tag name="HEIGHT" val="8.375"/>
  <p:tag name="NOTE_TAG" val="NOTEMASTER_ITEMObjectBox2"/>
</p:tagLst>
</file>

<file path=ppt/tags/tag63.xml><?xml version="1.0" encoding="utf-8"?>
<p:tagLst xmlns:a="http://schemas.openxmlformats.org/drawingml/2006/main" xmlns:r="http://schemas.openxmlformats.org/officeDocument/2006/relationships" xmlns:p="http://schemas.openxmlformats.org/presentationml/2006/main">
  <p:tag name="TOP" val="258.75"/>
  <p:tag name="LEFT" val="54.875"/>
  <p:tag name="WIDTH" val="302.375"/>
  <p:tag name="HEIGHT" val="8.375"/>
  <p:tag name="NOTE_TAG" val="NOTEMASTER_ITEMObjectBox2"/>
</p:tagLst>
</file>

<file path=ppt/tags/tag64.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6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6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 name="NOTE_TAG" val="NOTE_PARENTMASTER_ITEMObjectBox2"/>
</p:tagLst>
</file>

<file path=ppt/tags/tag67.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6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6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7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7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72.xml><?xml version="1.0" encoding="utf-8"?>
<p:tagLst xmlns:a="http://schemas.openxmlformats.org/drawingml/2006/main" xmlns:r="http://schemas.openxmlformats.org/officeDocument/2006/relationships" xmlns:p="http://schemas.openxmlformats.org/presentationml/2006/main">
  <p:tag name="TOP" val="428.75"/>
  <p:tag name="LEFT" val="24.625"/>
  <p:tag name="WIDTH" val="329.375"/>
  <p:tag name="HEIGHT" val="8.375"/>
  <p:tag name="NOTE_TAG" val="NOTEMASTER_ITEMObjectBox1"/>
</p:tagLst>
</file>

<file path=ppt/tags/tag73.xml><?xml version="1.0" encoding="utf-8"?>
<p:tagLst xmlns:a="http://schemas.openxmlformats.org/drawingml/2006/main" xmlns:r="http://schemas.openxmlformats.org/officeDocument/2006/relationships" xmlns:p="http://schemas.openxmlformats.org/presentationml/2006/main">
  <p:tag name="TOP" val="428.75"/>
  <p:tag name="LEFT" val="24.625"/>
  <p:tag name="WIDTH" val="329.375"/>
  <p:tag name="HEIGHT" val="8.375"/>
  <p:tag name="NOTE_TAG" val="NOTEMASTER_ITEMObjectBox1"/>
</p:tagLst>
</file>

<file path=ppt/tags/tag74.xml><?xml version="1.0" encoding="utf-8"?>
<p:tagLst xmlns:a="http://schemas.openxmlformats.org/drawingml/2006/main" xmlns:r="http://schemas.openxmlformats.org/officeDocument/2006/relationships" xmlns:p="http://schemas.openxmlformats.org/presentationml/2006/main">
  <p:tag name="TOP" val="428.75"/>
  <p:tag name="LEFT" val="24.625"/>
  <p:tag name="WIDTH" val="329.375"/>
  <p:tag name="HEIGHT" val="8.375"/>
  <p:tag name="NOTE_TAG" val="NOTEMASTER_ITEMObjectBox1"/>
</p:tagLst>
</file>

<file path=ppt/tags/tag7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 name="NOTE_TAG" val="NOTE_PARENTMASTER_ITEMObjectBox2"/>
</p:tagLst>
</file>

<file path=ppt/tags/tag7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77.xml><?xml version="1.0" encoding="utf-8"?>
<p:tagLst xmlns:a="http://schemas.openxmlformats.org/drawingml/2006/main" xmlns:r="http://schemas.openxmlformats.org/officeDocument/2006/relationships" xmlns:p="http://schemas.openxmlformats.org/presentationml/2006/main">
  <p:tag name="TOP" val="428.75"/>
  <p:tag name="LEFT" val="24.625"/>
  <p:tag name="WIDTH" val="329.375"/>
  <p:tag name="HEIGHT" val="8.375"/>
  <p:tag name="NOTE_TAG" val="NOTEMASTER_ITEMObjectBox1"/>
</p:tagLst>
</file>

<file path=ppt/tags/tag78.xml><?xml version="1.0" encoding="utf-8"?>
<p:tagLst xmlns:a="http://schemas.openxmlformats.org/drawingml/2006/main" xmlns:r="http://schemas.openxmlformats.org/officeDocument/2006/relationships" xmlns:p="http://schemas.openxmlformats.org/presentationml/2006/main">
  <p:tag name="SLIDE_TYPE_NAME" val="Text and Object"/>
  <p:tag name="SLIDE_BASE_FONT_SIZE" val="14"/>
</p:tagLst>
</file>

<file path=ppt/tags/tag7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p:tagLst>
</file>

<file path=ppt/tags/tag80.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1.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2.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3.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4.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5.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6.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7.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8.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9.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90.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91.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92.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93.xml><?xml version="1.0" encoding="utf-8"?>
<p:tagLst xmlns:a="http://schemas.openxmlformats.org/drawingml/2006/main" xmlns:r="http://schemas.openxmlformats.org/officeDocument/2006/relationships" xmlns:p="http://schemas.openxmlformats.org/presentationml/2006/main">
  <p:tag name="SLIDE_TYPE_NAME" val="Small Boxes (12pt)"/>
  <p:tag name="SLIDE_BASE_FONT_SIZE" val="12"/>
</p:tagLst>
</file>

<file path=ppt/tags/tag94.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9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9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97.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9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9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10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10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102.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103.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104.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0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0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0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0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0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10.xml><?xml version="1.0" encoding="utf-8"?>
<p:tagLst xmlns:a="http://schemas.openxmlformats.org/drawingml/2006/main" xmlns:r="http://schemas.openxmlformats.org/officeDocument/2006/relationships" xmlns:p="http://schemas.openxmlformats.org/presentationml/2006/main">
  <p:tag name="TOP" val="461.5"/>
  <p:tag name="LEFT" val="61.75"/>
  <p:tag name="WIDTH" val="562.625"/>
  <p:tag name="HEIGHT" val="8.375"/>
  <p:tag name="NOTE_TAG" val="NOTERectangle 6"/>
</p:tagLst>
</file>

<file path=ppt/tags/tag11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1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1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1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15.xml><?xml version="1.0" encoding="utf-8"?>
<p:tagLst xmlns:a="http://schemas.openxmlformats.org/drawingml/2006/main" xmlns:r="http://schemas.openxmlformats.org/officeDocument/2006/relationships" xmlns:p="http://schemas.openxmlformats.org/presentationml/2006/main">
  <p:tag name="TOP" val="461.5"/>
  <p:tag name="LEFT" val="61.75"/>
  <p:tag name="WIDTH" val="562.625"/>
  <p:tag name="HEIGHT" val="8.375"/>
  <p:tag name="NOTE_TAG" val="NOTERectangle 6"/>
</p:tagLst>
</file>

<file path=ppt/tags/tag11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 name="NOTE_TAG" val="NOTE_PARENTMASTER_ITEMText1"/>
</p:tagLst>
</file>

<file path=ppt/tags/tag117.xml><?xml version="1.0" encoding="utf-8"?>
<p:tagLst xmlns:a="http://schemas.openxmlformats.org/drawingml/2006/main" xmlns:r="http://schemas.openxmlformats.org/officeDocument/2006/relationships" xmlns:p="http://schemas.openxmlformats.org/presentationml/2006/main">
  <p:tag name="SLIDE_TYPE_NAME" val="Text Over Object Box"/>
  <p:tag name="SLIDE_BASE_FONT_SIZE" val="14"/>
</p:tagLst>
</file>

<file path=ppt/tags/tag118.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11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120.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21.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22.xml><?xml version="1.0" encoding="utf-8"?>
<p:tagLst xmlns:a="http://schemas.openxmlformats.org/drawingml/2006/main" xmlns:r="http://schemas.openxmlformats.org/officeDocument/2006/relationships" xmlns:p="http://schemas.openxmlformats.org/presentationml/2006/main">
  <p:tag name="SLIDE_TYPE_NAME" val="Object Box and Text"/>
  <p:tag name="SLIDE_BASE_FONT_SIZE" val="14"/>
</p:tagLst>
</file>

<file path=ppt/tags/tag123.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24.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2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2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27.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2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2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30.xml><?xml version="1.0" encoding="utf-8"?>
<p:tagLst xmlns:a="http://schemas.openxmlformats.org/drawingml/2006/main" xmlns:r="http://schemas.openxmlformats.org/officeDocument/2006/relationships" xmlns:p="http://schemas.openxmlformats.org/presentationml/2006/main">
  <p:tag name="SLIDE_TYPE_NAME" val="Object Box and Text"/>
  <p:tag name="SLIDE_BASE_FONT_SIZE" val="14"/>
</p:tagLst>
</file>

<file path=ppt/tags/tag131.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32.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33.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3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3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3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3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38.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39.xml><?xml version="1.0" encoding="utf-8"?>
<p:tagLst xmlns:a="http://schemas.openxmlformats.org/drawingml/2006/main" xmlns:r="http://schemas.openxmlformats.org/officeDocument/2006/relationships" xmlns:p="http://schemas.openxmlformats.org/presentationml/2006/main">
  <p:tag name="SLIDE_TYPE_NAME" val="Text Over Object Box"/>
  <p:tag name="SLIDE_BASE_FONT_SIZE" val="14"/>
</p:tagLst>
</file>

<file path=ppt/tags/tag140.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14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14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 name="NOTE_TAG" val="NOTE_PARENTMASTER_ITEMObjectBox1"/>
</p:tagLst>
</file>

<file path=ppt/tags/tag143.xml><?xml version="1.0" encoding="utf-8"?>
<p:tagLst xmlns:a="http://schemas.openxmlformats.org/drawingml/2006/main" xmlns:r="http://schemas.openxmlformats.org/officeDocument/2006/relationships" xmlns:p="http://schemas.openxmlformats.org/presentationml/2006/main">
  <p:tag name="TOP" val="228.75"/>
  <p:tag name="LEFT" val="242.625"/>
  <p:tag name="WIDTH" val="422.375"/>
  <p:tag name="HEIGHT" val="8.375"/>
  <p:tag name="NOTE_TAG" val="NOTEMASTER_ITEMObjectBox1"/>
</p:tagLst>
</file>

<file path=ppt/tags/tag144.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14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46.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 name="NOTE_TAG" val="NOTE_PARENTMASTER_ITEMObjectBox1"/>
</p:tagLst>
</file>

<file path=ppt/tags/tag147.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48.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 name="NOTE_TAG" val="NOTE_PARENTMASTER_ITEMObjectBox1"/>
</p:tagLst>
</file>

<file path=ppt/tags/tag14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50.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51.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152.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5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5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5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 name="NOTE_TAG" val="NOTE_PARENTMASTER_ITEMObjectBox1"/>
</p:tagLst>
</file>

<file path=ppt/tags/tag156.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157.xml><?xml version="1.0" encoding="utf-8"?>
<p:tagLst xmlns:a="http://schemas.openxmlformats.org/drawingml/2006/main" xmlns:r="http://schemas.openxmlformats.org/officeDocument/2006/relationships" xmlns:p="http://schemas.openxmlformats.org/presentationml/2006/main">
  <p:tag name="BULLET_FORMATTING_RULES" val="UNITS"/>
  <p:tag name="TOP" val="74.25"/>
  <p:tag name="LEFT" val="50.25"/>
  <p:tag name="WIDTH" val="621.5"/>
  <p:tag name="HEIGHT" val="26.625"/>
</p:tagLst>
</file>

<file path=ppt/tags/tag158.xml><?xml version="1.0" encoding="utf-8"?>
<p:tagLst xmlns:a="http://schemas.openxmlformats.org/drawingml/2006/main" xmlns:r="http://schemas.openxmlformats.org/officeDocument/2006/relationships" xmlns:p="http://schemas.openxmlformats.org/presentationml/2006/main">
  <p:tag name="BULLET_FORMATTING_RULES" val="UNITS"/>
  <p:tag name="TOP" val="74.25"/>
  <p:tag name="LEFT" val="50.25"/>
  <p:tag name="WIDTH" val="621.5"/>
  <p:tag name="HEIGHT" val="26.625"/>
</p:tagLst>
</file>

<file path=ppt/tags/tag159.xml><?xml version="1.0" encoding="utf-8"?>
<p:tagLst xmlns:a="http://schemas.openxmlformats.org/drawingml/2006/main" xmlns:r="http://schemas.openxmlformats.org/officeDocument/2006/relationships" xmlns:p="http://schemas.openxmlformats.org/presentationml/2006/main">
  <p:tag name="BULLET_FORMATTING_RULES" val="UNITS"/>
  <p:tag name="TOP" val="74.25"/>
  <p:tag name="LEFT" val="50.25"/>
  <p:tag name="WIDTH" val="621.5"/>
  <p:tag name="HEIGHT" val="26.625"/>
</p:tagLst>
</file>

<file path=ppt/tags/tag160.xml><?xml version="1.0" encoding="utf-8"?>
<p:tagLst xmlns:a="http://schemas.openxmlformats.org/drawingml/2006/main" xmlns:r="http://schemas.openxmlformats.org/officeDocument/2006/relationships" xmlns:p="http://schemas.openxmlformats.org/presentationml/2006/main">
  <p:tag name="BULLET_FORMATTING_RULES" val="UNITS"/>
  <p:tag name="TOP" val="74.25"/>
  <p:tag name="LEFT" val="50.25"/>
  <p:tag name="WIDTH" val="621.5"/>
  <p:tag name="HEIGHT" val="26.625"/>
</p:tagLst>
</file>

<file path=ppt/tags/tag161.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16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16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16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16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166.xml><?xml version="1.0" encoding="utf-8"?>
<p:tagLst xmlns:a="http://schemas.openxmlformats.org/drawingml/2006/main" xmlns:r="http://schemas.openxmlformats.org/officeDocument/2006/relationships" xmlns:p="http://schemas.openxmlformats.org/presentationml/2006/main">
  <p:tag name="TOP" val="475.75"/>
  <p:tag name="LEFT" val="52.125"/>
  <p:tag name="WIDTH" val="596.25"/>
  <p:tag name="HEIGHT" val="8.375"/>
  <p:tag name="NOTE_TAG" val="NOTEText Box 16"/>
</p:tagLst>
</file>

<file path=ppt/tags/tag167.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6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16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170.xml><?xml version="1.0" encoding="utf-8"?>
<p:tagLst xmlns:a="http://schemas.openxmlformats.org/drawingml/2006/main" xmlns:r="http://schemas.openxmlformats.org/officeDocument/2006/relationships" xmlns:p="http://schemas.openxmlformats.org/presentationml/2006/main">
  <p:tag name="SLIDE_TYPE_NAME" val="Text Over Object Box"/>
  <p:tag name="SLIDE_BASE_FONT_SIZE" val="14"/>
</p:tagLst>
</file>

<file path=ppt/tags/tag17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17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173.xml><?xml version="1.0" encoding="utf-8"?>
<p:tagLst xmlns:a="http://schemas.openxmlformats.org/drawingml/2006/main" xmlns:r="http://schemas.openxmlformats.org/officeDocument/2006/relationships" xmlns:p="http://schemas.openxmlformats.org/presentationml/2006/main">
  <p:tag name="TOP" val="368.125"/>
  <p:tag name="LEFT" val="52.875"/>
  <p:tag name="WIDTH" val="613.625"/>
  <p:tag name="HEIGHT" val="8.375"/>
  <p:tag name="NOTE_TAG" val="NOTEMASTER_ITEMObjectBox1"/>
</p:tagLst>
</file>

<file path=ppt/tags/tag174.xml><?xml version="1.0" encoding="utf-8"?>
<p:tagLst xmlns:a="http://schemas.openxmlformats.org/drawingml/2006/main" xmlns:r="http://schemas.openxmlformats.org/officeDocument/2006/relationships" xmlns:p="http://schemas.openxmlformats.org/presentationml/2006/main">
  <p:tag name="SLIDE_TYPE_NAME" val="Medium Vertical Boxes (12pt)"/>
  <p:tag name="SLIDE_BASE_FONT_SIZE" val="12"/>
</p:tagLst>
</file>

<file path=ppt/tags/tag17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17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177.xml><?xml version="1.0" encoding="utf-8"?>
<p:tagLst xmlns:a="http://schemas.openxmlformats.org/drawingml/2006/main" xmlns:r="http://schemas.openxmlformats.org/officeDocument/2006/relationships" xmlns:p="http://schemas.openxmlformats.org/presentationml/2006/main">
  <p:tag name="TOP" val="437.75"/>
  <p:tag name="LEFT" val="54.25"/>
  <p:tag name="WIDTH" val="296.375"/>
  <p:tag name="HEIGHT" val="8.375"/>
  <p:tag name="NOTE_TAG" val="NOTEMASTER_ITEMObjectBox1"/>
</p:tagLst>
</file>

<file path=ppt/tags/tag17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7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18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181.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182.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8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8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18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186.xml><?xml version="1.0" encoding="utf-8"?>
<p:tagLst xmlns:a="http://schemas.openxmlformats.org/drawingml/2006/main" xmlns:r="http://schemas.openxmlformats.org/officeDocument/2006/relationships" xmlns:p="http://schemas.openxmlformats.org/presentationml/2006/main">
  <p:tag name="SLIDE_TYPE_NAME" val="Medium Horizontal Boxes (12pt)"/>
  <p:tag name="SLIDE_BASE_FONT_SIZE" val="12"/>
</p:tagLst>
</file>

<file path=ppt/tags/tag18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18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18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190.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91.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92.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93.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and Text"/>
</p:tagLst>
</file>

<file path=ppt/tags/tag194.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19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9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9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198.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19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00.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0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0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03.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04.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0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20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0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0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09.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10.xml><?xml version="1.0" encoding="utf-8"?>
<p:tagLst xmlns:a="http://schemas.openxmlformats.org/drawingml/2006/main" xmlns:r="http://schemas.openxmlformats.org/officeDocument/2006/relationships" xmlns:p="http://schemas.openxmlformats.org/presentationml/2006/main">
  <p:tag name="SLIDE_TYPE_NAME" val="Text Over Object Box"/>
  <p:tag name="SLIDE_BASE_FONT_SIZE" val="14"/>
</p:tagLst>
</file>

<file path=ppt/tags/tag21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1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1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1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1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1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17.xml><?xml version="1.0" encoding="utf-8"?>
<p:tagLst xmlns:a="http://schemas.openxmlformats.org/drawingml/2006/main" xmlns:r="http://schemas.openxmlformats.org/officeDocument/2006/relationships" xmlns:p="http://schemas.openxmlformats.org/presentationml/2006/main">
  <p:tag name="SLIDE_TYPE_NAME" val="Medium Horizontal Boxes (12pt)"/>
  <p:tag name="SLIDE_BASE_FONT_SIZE" val="12"/>
</p:tagLst>
</file>

<file path=ppt/tags/tag21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21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22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221.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22.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23.xml><?xml version="1.0" encoding="utf-8"?>
<p:tagLst xmlns:a="http://schemas.openxmlformats.org/drawingml/2006/main" xmlns:r="http://schemas.openxmlformats.org/officeDocument/2006/relationships" xmlns:p="http://schemas.openxmlformats.org/presentationml/2006/main">
  <p:tag name="SLIDE_TYPE_NAME" val="Text and Object Box"/>
  <p:tag name="SLIDE_BASE_FONT_SIZE" val="14"/>
</p:tagLst>
</file>

<file path=ppt/tags/tag22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22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226.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227.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228.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29.xml><?xml version="1.0" encoding="utf-8"?>
<p:tagLst xmlns:a="http://schemas.openxmlformats.org/drawingml/2006/main" xmlns:r="http://schemas.openxmlformats.org/officeDocument/2006/relationships" xmlns:p="http://schemas.openxmlformats.org/presentationml/2006/main">
  <p:tag name="SLIDE_TYPE_NAME" val="Object Box Over Text"/>
  <p:tag name="SLIDE_BASE_FONT_SIZE" val="14"/>
</p:tagLst>
</file>

<file path=ppt/tags/tag230.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31.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32.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33.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34.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35.xml><?xml version="1.0" encoding="utf-8"?>
<p:tagLst xmlns:a="http://schemas.openxmlformats.org/drawingml/2006/main" xmlns:r="http://schemas.openxmlformats.org/officeDocument/2006/relationships" xmlns:p="http://schemas.openxmlformats.org/presentationml/2006/main">
  <p:tag name="SLIDE_TYPE_NAME" val="Text and Object Box"/>
  <p:tag name="SLIDE_BASE_FONT_SIZE" val="14"/>
</p:tagLst>
</file>

<file path=ppt/tags/tag236.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237.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 name="NOTE_TAG" val="NOTE_PARENTMessageStatement"/>
</p:tagLst>
</file>

<file path=ppt/tags/tag23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 name="NOTE_TAG" val="NOTE_PARENTMASTER_ITEMText1"/>
</p:tagLst>
</file>

<file path=ppt/tags/tag239.xml><?xml version="1.0" encoding="utf-8"?>
<p:tagLst xmlns:a="http://schemas.openxmlformats.org/drawingml/2006/main" xmlns:r="http://schemas.openxmlformats.org/officeDocument/2006/relationships" xmlns:p="http://schemas.openxmlformats.org/presentationml/2006/main">
  <p:tag name="TOP" val="491.625"/>
  <p:tag name="LEFT" val="54.25"/>
  <p:tag name="WIDTH" val="611.5"/>
  <p:tag name="HEIGHT" val="8.375"/>
  <p:tag name="NOTE_TAG" val="NOTEMessageStatement"/>
</p:tagLst>
</file>

<file path=ppt/tags/tag240.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24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24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43.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4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24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4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4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 name="NOTE_TAG" val="NOTE_PARENTMASTER_ITEMObjectBox1"/>
</p:tagLst>
</file>

<file path=ppt/tags/tag248.xml><?xml version="1.0" encoding="utf-8"?>
<p:tagLst xmlns:a="http://schemas.openxmlformats.org/drawingml/2006/main" xmlns:r="http://schemas.openxmlformats.org/officeDocument/2006/relationships" xmlns:p="http://schemas.openxmlformats.org/presentationml/2006/main">
  <p:tag name="TOP" val="475.75"/>
  <p:tag name="LEFT" val="52.125"/>
  <p:tag name="WIDTH" val="596.25"/>
  <p:tag name="HEIGHT" val="8.375"/>
  <p:tag name="NOTE_TAG" val="NOTEText Box 16"/>
</p:tagLst>
</file>

<file path=ppt/tags/tag24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250.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251.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2.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3.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4.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5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59.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260.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261.xml><?xml version="1.0" encoding="utf-8"?>
<p:tagLst xmlns:a="http://schemas.openxmlformats.org/drawingml/2006/main" xmlns:r="http://schemas.openxmlformats.org/officeDocument/2006/relationships" xmlns:p="http://schemas.openxmlformats.org/presentationml/2006/main">
  <p:tag name="TOP" val="393.875"/>
  <p:tag name="LEFT" val="19.75"/>
  <p:tag name="WIDTH" val="677.625"/>
  <p:tag name="HEIGHT" val="8.375"/>
  <p:tag name="NOTE_TAG" val="NOTEPicture 15"/>
</p:tagLst>
</file>

<file path=ppt/tags/tag262.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63.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6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6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6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67.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26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69.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70.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271.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272.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73.xml><?xml version="1.0" encoding="utf-8"?>
<p:tagLst xmlns:a="http://schemas.openxmlformats.org/drawingml/2006/main" xmlns:r="http://schemas.openxmlformats.org/officeDocument/2006/relationships" xmlns:p="http://schemas.openxmlformats.org/presentationml/2006/main">
  <p:tag name="TOP" val="444.75"/>
  <p:tag name="LEFT" val="54.25"/>
  <p:tag name="WIDTH" val="611.5"/>
  <p:tag name="HEIGHT" val="8.375"/>
  <p:tag name="NOTE_TAG" val="NOTEMASTER_ITEMText1"/>
</p:tagLst>
</file>

<file path=ppt/tags/tag274.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7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7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77.xml><?xml version="1.0" encoding="utf-8"?>
<p:tagLst xmlns:a="http://schemas.openxmlformats.org/drawingml/2006/main" xmlns:r="http://schemas.openxmlformats.org/officeDocument/2006/relationships" xmlns:p="http://schemas.openxmlformats.org/presentationml/2006/main">
  <p:tag name="TOP" val="444.75"/>
  <p:tag name="LEFT" val="54.25"/>
  <p:tag name="WIDTH" val="611.5"/>
  <p:tag name="HEIGHT" val="8.375"/>
  <p:tag name="NOTE_TAG" val="NOTEMASTER_ITEMText1"/>
</p:tagLst>
</file>

<file path=ppt/tags/tag278.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279.xml><?xml version="1.0" encoding="utf-8"?>
<p:tagLst xmlns:a="http://schemas.openxmlformats.org/drawingml/2006/main" xmlns:r="http://schemas.openxmlformats.org/officeDocument/2006/relationships" xmlns:p="http://schemas.openxmlformats.org/presentationml/2006/main">
  <p:tag name="NOTE_TAG" val="NOTE_REFPicture 13"/>
</p:tagLst>
</file>

<file path=ppt/tags/tag280.xml><?xml version="1.0" encoding="utf-8"?>
<p:tagLst xmlns:a="http://schemas.openxmlformats.org/drawingml/2006/main" xmlns:r="http://schemas.openxmlformats.org/officeDocument/2006/relationships" xmlns:p="http://schemas.openxmlformats.org/presentationml/2006/main">
  <p:tag name="NOTE_TAG" val="NOTE_REFPicture 13"/>
</p:tagLst>
</file>

<file path=ppt/tags/tag281.xml><?xml version="1.0" encoding="utf-8"?>
<p:tagLst xmlns:a="http://schemas.openxmlformats.org/drawingml/2006/main" xmlns:r="http://schemas.openxmlformats.org/officeDocument/2006/relationships" xmlns:p="http://schemas.openxmlformats.org/presentationml/2006/main">
  <p:tag name="NOTE_TAG" val="NOTE_REFPicture 13"/>
</p:tagLst>
</file>

<file path=ppt/tags/tag282.xml><?xml version="1.0" encoding="utf-8"?>
<p:tagLst xmlns:a="http://schemas.openxmlformats.org/drawingml/2006/main" xmlns:r="http://schemas.openxmlformats.org/officeDocument/2006/relationships" xmlns:p="http://schemas.openxmlformats.org/presentationml/2006/main">
  <p:tag name="NOTE_TAG" val="NOTE_REFPicture 13"/>
</p:tagLst>
</file>

<file path=ppt/tags/tag283.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284.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85.xml><?xml version="1.0" encoding="utf-8"?>
<p:tagLst xmlns:a="http://schemas.openxmlformats.org/drawingml/2006/main" xmlns:r="http://schemas.openxmlformats.org/officeDocument/2006/relationships" xmlns:p="http://schemas.openxmlformats.org/presentationml/2006/main">
  <p:tag name="MASTER_ITEM" val="MASTER_ITEM"/>
  <p:tag name="SLIDE_TYPE_NAME" val="Object Box Over Text"/>
</p:tagLst>
</file>

<file path=ppt/tags/tag286.xml><?xml version="1.0" encoding="utf-8"?>
<p:tagLst xmlns:a="http://schemas.openxmlformats.org/drawingml/2006/main" xmlns:r="http://schemas.openxmlformats.org/officeDocument/2006/relationships" xmlns:p="http://schemas.openxmlformats.org/presentationml/2006/main">
  <p:tag name="BULLET_FORMATTING_RULES" val="UNITS"/>
  <p:tag name="TOP" val="155.625"/>
  <p:tag name="LEFT" val="54.25"/>
  <p:tag name="WIDTH" val="611.5"/>
  <p:tag name="HEIGHT" val="12"/>
</p:tagLst>
</file>

<file path=ppt/tags/tag287.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88.xml><?xml version="1.0" encoding="utf-8"?>
<p:tagLst xmlns:a="http://schemas.openxmlformats.org/drawingml/2006/main" xmlns:r="http://schemas.openxmlformats.org/officeDocument/2006/relationships" xmlns:p="http://schemas.openxmlformats.org/presentationml/2006/main">
  <p:tag name="SLIDE_TYPE_NAME" val="Small Boxes (12pt)"/>
  <p:tag name="SLIDE_BASE_FONT_SIZE" val="12"/>
</p:tagLst>
</file>

<file path=ppt/tags/tag28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2.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3.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4.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7.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298.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299.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00.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01.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02.xml><?xml version="1.0" encoding="utf-8"?>
<p:tagLst xmlns:a="http://schemas.openxmlformats.org/drawingml/2006/main" xmlns:r="http://schemas.openxmlformats.org/officeDocument/2006/relationships" xmlns:p="http://schemas.openxmlformats.org/presentationml/2006/main">
  <p:tag name="SLIDE_TYPE_NAME" val="Text Over Object Box"/>
  <p:tag name="SLIDE_BASE_FONT_SIZE" val="14"/>
</p:tagLst>
</file>

<file path=ppt/tags/tag30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0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0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 name="NOTE_TAG" val="NOTE_PARENTMASTER_ITEMObjectBox1"/>
</p:tagLst>
</file>

<file path=ppt/tags/tag306.xml><?xml version="1.0" encoding="utf-8"?>
<p:tagLst xmlns:a="http://schemas.openxmlformats.org/drawingml/2006/main" xmlns:r="http://schemas.openxmlformats.org/officeDocument/2006/relationships" xmlns:p="http://schemas.openxmlformats.org/presentationml/2006/main">
  <p:tag name="TOP" val="423.75"/>
  <p:tag name="LEFT" val="54.25"/>
  <p:tag name="WIDTH" val="611.5"/>
  <p:tag name="HEIGHT" val="8.375"/>
  <p:tag name="NOTE_TAG" val="NOTEMASTER_ITEMObjectBox1"/>
</p:tagLst>
</file>

<file path=ppt/tags/tag307.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08.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309.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1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1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12.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1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1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1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31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17.xml><?xml version="1.0" encoding="utf-8"?>
<p:tagLst xmlns:a="http://schemas.openxmlformats.org/drawingml/2006/main" xmlns:r="http://schemas.openxmlformats.org/officeDocument/2006/relationships" xmlns:p="http://schemas.openxmlformats.org/presentationml/2006/main">
  <p:tag name="TOP" val="425.5"/>
  <p:tag name="LEFT" val="18"/>
  <p:tag name="WIDTH" val="331.625"/>
  <p:tag name="HEIGHT" val="8.375"/>
  <p:tag name="NOTE_TAG" val="NOTEMASTER_ITEMObjectBox1"/>
</p:tagLst>
</file>

<file path=ppt/tags/tag31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1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26.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32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2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29.xml><?xml version="1.0" encoding="utf-8"?>
<p:tagLst xmlns:a="http://schemas.openxmlformats.org/drawingml/2006/main" xmlns:r="http://schemas.openxmlformats.org/officeDocument/2006/relationships" xmlns:p="http://schemas.openxmlformats.org/presentationml/2006/main">
  <p:tag name="BULLET_FORMATTING_RULES" val="UNITS"/>
  <p:tag name="TOP" val="90"/>
  <p:tag name="LEFT" val="54"/>
  <p:tag name="WIDTH" val="612"/>
  <p:tag name="HEIGHT" val="12"/>
</p:tagLst>
</file>

<file path=ppt/tags/tag330.xml><?xml version="1.0" encoding="utf-8"?>
<p:tagLst xmlns:a="http://schemas.openxmlformats.org/drawingml/2006/main" xmlns:r="http://schemas.openxmlformats.org/officeDocument/2006/relationships" xmlns:p="http://schemas.openxmlformats.org/presentationml/2006/main">
  <p:tag name="TOP" val="435.75"/>
  <p:tag name="LEFT" val="21.25"/>
  <p:tag name="WIDTH" val="333.375"/>
  <p:tag name="HEIGHT" val="8.375"/>
  <p:tag name="NOTE_TAG" val="NOTEMASTER_ITEMObjectBox1"/>
</p:tagLst>
</file>

<file path=ppt/tags/tag331.xml><?xml version="1.0" encoding="utf-8"?>
<p:tagLst xmlns:a="http://schemas.openxmlformats.org/drawingml/2006/main" xmlns:r="http://schemas.openxmlformats.org/officeDocument/2006/relationships" xmlns:p="http://schemas.openxmlformats.org/presentationml/2006/main">
  <p:tag name="SLIDE_TYPE_NAME" val="Medium Vertical Boxes (12pt)"/>
  <p:tag name="SLIDE_BASE_FONT_SIZE" val="12"/>
</p:tagLst>
</file>

<file path=ppt/tags/tag33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3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3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3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3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337.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33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39.xml><?xml version="1.0" encoding="utf-8"?>
<p:tagLst xmlns:a="http://schemas.openxmlformats.org/drawingml/2006/main" xmlns:r="http://schemas.openxmlformats.org/officeDocument/2006/relationships" xmlns:p="http://schemas.openxmlformats.org/presentationml/2006/main">
  <p:tag name="NOTE_TAG" val="NOTEObject 13"/>
  <p:tag name="TOP" val="428.5"/>
  <p:tag name="LEFT" val="54"/>
  <p:tag name="WIDTH" val="615"/>
  <p:tag name="HEIGHT" val="8.375"/>
</p:tagLst>
</file>

<file path=ppt/tags/tag340.xml><?xml version="1.0" encoding="utf-8"?>
<p:tagLst xmlns:a="http://schemas.openxmlformats.org/drawingml/2006/main" xmlns:r="http://schemas.openxmlformats.org/officeDocument/2006/relationships" xmlns:p="http://schemas.openxmlformats.org/presentationml/2006/main">
  <p:tag name="SLIDE_TYPE_NAME" val="Text Over Object"/>
  <p:tag name="SLIDE_BASE_FONT_SIZE" val="14"/>
</p:tagLst>
</file>

<file path=ppt/tags/tag34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p:tagLst>
</file>

<file path=ppt/tags/tag34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p:tagLst>
</file>

<file path=ppt/tags/tag34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p:tagLst>
</file>

<file path=ppt/tags/tag344.xml><?xml version="1.0" encoding="utf-8"?>
<p:tagLst xmlns:a="http://schemas.openxmlformats.org/drawingml/2006/main" xmlns:r="http://schemas.openxmlformats.org/officeDocument/2006/relationships" xmlns:p="http://schemas.openxmlformats.org/presentationml/2006/main">
  <p:tag name="NOTE_TAG" val="NOTEObject 13"/>
  <p:tag name="TOP" val="428.5"/>
  <p:tag name="LEFT" val="54"/>
  <p:tag name="WIDTH" val="615"/>
  <p:tag name="HEIGHT" val="8.375"/>
</p:tagLst>
</file>

<file path=ppt/tags/tag34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34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4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4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349.xml><?xml version="1.0" encoding="utf-8"?>
<p:tagLst xmlns:a="http://schemas.openxmlformats.org/drawingml/2006/main" xmlns:r="http://schemas.openxmlformats.org/officeDocument/2006/relationships" xmlns:p="http://schemas.openxmlformats.org/presentationml/2006/main">
  <p:tag name="NOTE_TAG" val="NOTEObject 13"/>
  <p:tag name="TOP" val="428.5"/>
  <p:tag name="LEFT" val="54"/>
  <p:tag name="WIDTH" val="615"/>
  <p:tag name="HEIGHT" val="8.375"/>
</p:tagLst>
</file>

<file path=ppt/tags/tag350.xml><?xml version="1.0" encoding="utf-8"?>
<p:tagLst xmlns:a="http://schemas.openxmlformats.org/drawingml/2006/main" xmlns:r="http://schemas.openxmlformats.org/officeDocument/2006/relationships" xmlns:p="http://schemas.openxmlformats.org/presentationml/2006/main">
  <p:tag name="SLIDE_TYPE_NAME" val="Text Over Object Box"/>
  <p:tag name="SLIDE_BASE_FONT_SIZE" val="14"/>
</p:tagLst>
</file>

<file path=ppt/tags/tag351.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52.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53.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54.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55.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Box"/>
</p:tagLst>
</file>

<file path=ppt/tags/tag35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57.xml><?xml version="1.0" encoding="utf-8"?>
<p:tagLst xmlns:a="http://schemas.openxmlformats.org/drawingml/2006/main" xmlns:r="http://schemas.openxmlformats.org/officeDocument/2006/relationships" xmlns:p="http://schemas.openxmlformats.org/presentationml/2006/main">
  <p:tag name="SLIDE_TYPE_NAME" val="Small Boxes (12pt)"/>
  <p:tag name="SLIDE_BASE_FONT_SIZE" val="12"/>
</p:tagLst>
</file>

<file path=ppt/tags/tag35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35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p:tagLst>
</file>

<file path=ppt/tags/tag360.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61.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62.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63.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64.xml><?xml version="1.0" encoding="utf-8"?>
<p:tagLst xmlns:a="http://schemas.openxmlformats.org/drawingml/2006/main" xmlns:r="http://schemas.openxmlformats.org/officeDocument/2006/relationships" xmlns:p="http://schemas.openxmlformats.org/presentationml/2006/main">
  <p:tag name="SLIDE_TYPE_NAME" val="Small Boxes (12pt)"/>
  <p:tag name="SLIDE_BASE_FONT_SIZE" val="12"/>
</p:tagLst>
</file>

<file path=ppt/tags/tag36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12pt)"/>
</p:tagLst>
</file>

<file path=ppt/tags/tag366.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Over Object"/>
</p:tagLst>
</file>

<file path=ppt/tags/tag367.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68.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69.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70.xml><?xml version="1.0" encoding="utf-8"?>
<p:tagLst xmlns:a="http://schemas.openxmlformats.org/drawingml/2006/main" xmlns:r="http://schemas.openxmlformats.org/officeDocument/2006/relationships" xmlns:p="http://schemas.openxmlformats.org/presentationml/2006/main">
  <p:tag name="SLIDE_TYPE_NAME" val="Small Boxes (10pt)"/>
  <p:tag name="MASTER_ITEM" val="MASTER_ITEM"/>
</p:tagLst>
</file>

<file path=ppt/tags/tag371.xml><?xml version="1.0" encoding="utf-8"?>
<p:tagLst xmlns:a="http://schemas.openxmlformats.org/drawingml/2006/main" xmlns:r="http://schemas.openxmlformats.org/officeDocument/2006/relationships" xmlns:p="http://schemas.openxmlformats.org/presentationml/2006/main">
  <p:tag name="SLIDE_TYPE_NAME" val="Small Boxes (8pt)"/>
  <p:tag name="SLIDE_BASE_FONT_SIZE" val="8"/>
</p:tagLst>
</file>

<file path=ppt/tags/tag372.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3.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4.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7.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7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2.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3.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84.xml><?xml version="1.0" encoding="utf-8"?>
<p:tagLst xmlns:a="http://schemas.openxmlformats.org/drawingml/2006/main" xmlns:r="http://schemas.openxmlformats.org/officeDocument/2006/relationships" xmlns:p="http://schemas.openxmlformats.org/presentationml/2006/main">
  <p:tag name="SLIDE_TYPE_NAME" val="Small Boxes (8pt)"/>
  <p:tag name="SLIDE_BASE_FONT_SIZE" val="8"/>
</p:tagLst>
</file>

<file path=ppt/tags/tag38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7.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8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2.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3.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4.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397.xml><?xml version="1.0" encoding="utf-8"?>
<p:tagLst xmlns:a="http://schemas.openxmlformats.org/drawingml/2006/main" xmlns:r="http://schemas.openxmlformats.org/officeDocument/2006/relationships" xmlns:p="http://schemas.openxmlformats.org/presentationml/2006/main">
  <p:tag name="SLIDE_TYPE_NAME" val="Small Boxes (8pt)"/>
  <p:tag name="SLIDE_BASE_FONT_SIZE" val="8"/>
</p:tagLst>
</file>

<file path=ppt/tags/tag39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399.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0.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1.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2.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3.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4.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5.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6.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7.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8.xml><?xml version="1.0" encoding="utf-8"?>
<p:tagLst xmlns:a="http://schemas.openxmlformats.org/drawingml/2006/main" xmlns:r="http://schemas.openxmlformats.org/officeDocument/2006/relationships" xmlns:p="http://schemas.openxmlformats.org/presentationml/2006/main">
  <p:tag name="MASTER_ITEM" val="MASTER_ITEM"/>
  <p:tag name="SLIDE_TYPE_NAME" val="Small Boxes (8pt)"/>
</p:tagLst>
</file>

<file path=ppt/tags/tag409.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10.xml><?xml version="1.0" encoding="utf-8"?>
<p:tagLst xmlns:a="http://schemas.openxmlformats.org/drawingml/2006/main" xmlns:r="http://schemas.openxmlformats.org/officeDocument/2006/relationships" xmlns:p="http://schemas.openxmlformats.org/presentationml/2006/main">
  <p:tag name="SLIDE_TYPE_NAME" val="Medium Horizontal Boxes (12pt)"/>
  <p:tag name="SLIDE_BASE_FONT_SIZE" val="12"/>
</p:tagLst>
</file>

<file path=ppt/tags/tag41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41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41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41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41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16.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1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18.xml><?xml version="1.0" encoding="utf-8"?>
<p:tagLst xmlns:a="http://schemas.openxmlformats.org/drawingml/2006/main" xmlns:r="http://schemas.openxmlformats.org/officeDocument/2006/relationships" xmlns:p="http://schemas.openxmlformats.org/presentationml/2006/main">
  <p:tag name="SLIDE_TYPE_NAME" val="Text and Object Box"/>
  <p:tag name="SLIDE_BASE_FONT_SIZE" val="14"/>
</p:tagLst>
</file>

<file path=ppt/tags/tag41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420.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42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2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23.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24.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2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26.xml><?xml version="1.0" encoding="utf-8"?>
<p:tagLst xmlns:a="http://schemas.openxmlformats.org/drawingml/2006/main" xmlns:r="http://schemas.openxmlformats.org/officeDocument/2006/relationships" xmlns:p="http://schemas.openxmlformats.org/presentationml/2006/main">
  <p:tag name="NOTE_TAG" val="NOTE_PARENTRectangle 106"/>
</p:tagLst>
</file>

<file path=ppt/tags/tag427.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428.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429.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430.xml><?xml version="1.0" encoding="utf-8"?>
<p:tagLst xmlns:a="http://schemas.openxmlformats.org/drawingml/2006/main" xmlns:r="http://schemas.openxmlformats.org/officeDocument/2006/relationships" xmlns:p="http://schemas.openxmlformats.org/presentationml/2006/main">
  <p:tag name="TOP" val="431.875"/>
  <p:tag name="LEFT" val="31.25"/>
  <p:tag name="WIDTH" val="321.375"/>
  <p:tag name="HEIGHT" val="8.375"/>
  <p:tag name="NOTE_TAG" val="NOTEPicture 14"/>
</p:tagLst>
</file>

<file path=ppt/tags/tag431.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432.xml><?xml version="1.0" encoding="utf-8"?>
<p:tagLst xmlns:a="http://schemas.openxmlformats.org/drawingml/2006/main" xmlns:r="http://schemas.openxmlformats.org/officeDocument/2006/relationships" xmlns:p="http://schemas.openxmlformats.org/presentationml/2006/main">
  <p:tag name="NOTE_TAG" val="NOTE_PARENTPicture 14"/>
</p:tagLst>
</file>

<file path=ppt/tags/tag433.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434.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435.xml><?xml version="1.0" encoding="utf-8"?>
<p:tagLst xmlns:a="http://schemas.openxmlformats.org/drawingml/2006/main" xmlns:r="http://schemas.openxmlformats.org/officeDocument/2006/relationships" xmlns:p="http://schemas.openxmlformats.org/presentationml/2006/main">
  <p:tag name="TOP" val="431.875"/>
  <p:tag name="LEFT" val="31.25"/>
  <p:tag name="WIDTH" val="321.375"/>
  <p:tag name="HEIGHT" val="8.375"/>
  <p:tag name="NOTE_TAG" val="NOTEPicture 14"/>
</p:tagLst>
</file>

<file path=ppt/tags/tag436.xml><?xml version="1.0" encoding="utf-8"?>
<p:tagLst xmlns:a="http://schemas.openxmlformats.org/drawingml/2006/main" xmlns:r="http://schemas.openxmlformats.org/officeDocument/2006/relationships" xmlns:p="http://schemas.openxmlformats.org/presentationml/2006/main">
  <p:tag name="TOP" val="431.875"/>
  <p:tag name="LEFT" val="31.25"/>
  <p:tag name="WIDTH" val="321.375"/>
  <p:tag name="HEIGHT" val="8.375"/>
  <p:tag name="NOTE_TAG" val="NOTEPicture 14"/>
</p:tagLst>
</file>

<file path=ppt/tags/tag437.xml><?xml version="1.0" encoding="utf-8"?>
<p:tagLst xmlns:a="http://schemas.openxmlformats.org/drawingml/2006/main" xmlns:r="http://schemas.openxmlformats.org/officeDocument/2006/relationships" xmlns:p="http://schemas.openxmlformats.org/presentationml/2006/main">
  <p:tag name="SLIDE_TYPE_NAME" val="Title Only"/>
  <p:tag name="SLIDE_BASE_FONT_SIZE" val="14"/>
</p:tagLst>
</file>

<file path=ppt/tags/tag438.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439.xml><?xml version="1.0" encoding="utf-8"?>
<p:tagLst xmlns:a="http://schemas.openxmlformats.org/drawingml/2006/main" xmlns:r="http://schemas.openxmlformats.org/officeDocument/2006/relationships" xmlns:p="http://schemas.openxmlformats.org/presentationml/2006/main">
  <p:tag name="MASTER_ITEM" val="MASTER_ITEM"/>
  <p:tag name="SLIDE_TYPE_NAME" val="Title Only"/>
</p:tagLst>
</file>

<file path=ppt/tags/tag440.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41.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42.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43.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44.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4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4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4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4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4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50.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51.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52.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5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5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5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5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0pt)"/>
</p:tagLst>
</file>

<file path=ppt/tags/tag45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58.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59.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60.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6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6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6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6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65.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66.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6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6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6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7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7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72.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73.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74.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75.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7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7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7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7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80.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81.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82.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83.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8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8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8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8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88.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89.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90.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91.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9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9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494.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495.xml><?xml version="1.0" encoding="utf-8"?>
<p:tagLst xmlns:a="http://schemas.openxmlformats.org/drawingml/2006/main" xmlns:r="http://schemas.openxmlformats.org/officeDocument/2006/relationships" xmlns:p="http://schemas.openxmlformats.org/presentationml/2006/main">
  <p:tag name="TOP" val="100.875"/>
  <p:tag name="LEFT" val="362.875"/>
  <p:tag name="WIDTH" val="29.5"/>
  <p:tag name="HEIGHT" val="15.375"/>
</p:tagLst>
</file>

<file path=ppt/tags/tag496.xml><?xml version="1.0" encoding="utf-8"?>
<p:tagLst xmlns:a="http://schemas.openxmlformats.org/drawingml/2006/main" xmlns:r="http://schemas.openxmlformats.org/officeDocument/2006/relationships" xmlns:p="http://schemas.openxmlformats.org/presentationml/2006/main">
  <p:tag name="TOP" val="91.25"/>
  <p:tag name="LEFT" val="287"/>
  <p:tag name="WIDTH" val="26"/>
  <p:tag name="HEIGHT" val="26"/>
</p:tagLst>
</file>

<file path=ppt/tags/tag497.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498.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499.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50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0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0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0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0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0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06.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507.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508.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509.xml><?xml version="1.0" encoding="utf-8"?>
<p:tagLst xmlns:a="http://schemas.openxmlformats.org/drawingml/2006/main" xmlns:r="http://schemas.openxmlformats.org/officeDocument/2006/relationships" xmlns:p="http://schemas.openxmlformats.org/presentationml/2006/main">
  <p:tag name="MASTER_ITEM" val="MASTER_ITEM"/>
  <p:tag name="SLIDE_TYPE_NAME" val="Basic Text"/>
</p:tagLst>
</file>

<file path=ppt/tags/tag510.xml><?xml version="1.0" encoding="utf-8"?>
<p:tagLst xmlns:a="http://schemas.openxmlformats.org/drawingml/2006/main" xmlns:r="http://schemas.openxmlformats.org/officeDocument/2006/relationships" xmlns:p="http://schemas.openxmlformats.org/presentationml/2006/main">
  <p:tag name="SLIDE_TYPE_NAME" val="Medium Vertical Boxes (12pt)"/>
  <p:tag name="SLIDE_BASE_FONT_SIZE" val="12"/>
</p:tagLst>
</file>

<file path=ppt/tags/tag51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1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1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14.xml><?xml version="1.0" encoding="utf-8"?>
<p:tagLst xmlns:a="http://schemas.openxmlformats.org/drawingml/2006/main" xmlns:r="http://schemas.openxmlformats.org/officeDocument/2006/relationships" xmlns:p="http://schemas.openxmlformats.org/presentationml/2006/main">
  <p:tag name="TOP" val="443.375"/>
  <p:tag name="LEFT" val="54"/>
  <p:tag name="WIDTH" val="612"/>
  <p:tag name="HEIGHT" val="21"/>
  <p:tag name="NOTE_TAG" val="NOTE_SLIDE"/>
</p:tagLst>
</file>

<file path=ppt/tags/tag515.xml><?xml version="1.0" encoding="utf-8"?>
<p:tagLst xmlns:a="http://schemas.openxmlformats.org/drawingml/2006/main" xmlns:r="http://schemas.openxmlformats.org/officeDocument/2006/relationships" xmlns:p="http://schemas.openxmlformats.org/presentationml/2006/main">
  <p:tag name="SLIDE_TYPE_NAME" val="Medium Vertical Boxes (12pt)"/>
  <p:tag name="SLIDE_BASE_FONT_SIZE" val="12"/>
</p:tagLst>
</file>

<file path=ppt/tags/tag51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1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1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19.xml><?xml version="1.0" encoding="utf-8"?>
<p:tagLst xmlns:a="http://schemas.openxmlformats.org/drawingml/2006/main" xmlns:r="http://schemas.openxmlformats.org/officeDocument/2006/relationships" xmlns:p="http://schemas.openxmlformats.org/presentationml/2006/main">
  <p:tag name="TOP" val="443.375"/>
  <p:tag name="LEFT" val="54"/>
  <p:tag name="WIDTH" val="612"/>
  <p:tag name="HEIGHT" val="21"/>
  <p:tag name="NOTE_TAG" val="NOTE_SLIDE"/>
</p:tagLst>
</file>

<file path=ppt/tags/tag520.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52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5.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29.xml><?xml version="1.0" encoding="utf-8"?>
<p:tagLst xmlns:a="http://schemas.openxmlformats.org/drawingml/2006/main" xmlns:r="http://schemas.openxmlformats.org/officeDocument/2006/relationships" xmlns:p="http://schemas.openxmlformats.org/presentationml/2006/main">
  <p:tag name="TOP" val="456"/>
  <p:tag name="LEFT" val="54"/>
  <p:tag name="WIDTH" val="612"/>
  <p:tag name="HEIGHT" val="8.375"/>
  <p:tag name="NOTE_TAG" val="NOTE_SLIDE"/>
</p:tagLst>
</file>

<file path=ppt/tags/tag530.xml><?xml version="1.0" encoding="utf-8"?>
<p:tagLst xmlns:a="http://schemas.openxmlformats.org/drawingml/2006/main" xmlns:r="http://schemas.openxmlformats.org/officeDocument/2006/relationships" xmlns:p="http://schemas.openxmlformats.org/presentationml/2006/main">
  <p:tag name="SLIDE_TYPE_NAME" val="Medium Vertical Boxes (12pt)"/>
  <p:tag name="SLIDE_BASE_FONT_SIZE" val="12"/>
</p:tagLst>
</file>

<file path=ppt/tags/tag53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3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3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3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35.xml><?xml version="1.0" encoding="utf-8"?>
<p:tagLst xmlns:a="http://schemas.openxmlformats.org/drawingml/2006/main" xmlns:r="http://schemas.openxmlformats.org/officeDocument/2006/relationships" xmlns:p="http://schemas.openxmlformats.org/presentationml/2006/main">
  <p:tag name="TOP" val="443.375"/>
  <p:tag name="LEFT" val="54"/>
  <p:tag name="WIDTH" val="612"/>
  <p:tag name="HEIGHT" val="21"/>
  <p:tag name="NOTE_TAG" val="NOTE_SLIDE"/>
</p:tagLst>
</file>

<file path=ppt/tags/tag53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3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38.xml><?xml version="1.0" encoding="utf-8"?>
<p:tagLst xmlns:a="http://schemas.openxmlformats.org/drawingml/2006/main" xmlns:r="http://schemas.openxmlformats.org/officeDocument/2006/relationships" xmlns:p="http://schemas.openxmlformats.org/presentationml/2006/main">
  <p:tag name="SLIDE_TYPE_NAME" val="Text and Object Box"/>
  <p:tag name="SLIDE_BASE_FONT_SIZE" val="14"/>
</p:tagLst>
</file>

<file path=ppt/tags/tag539.xml><?xml version="1.0" encoding="utf-8"?>
<p:tagLst xmlns:a="http://schemas.openxmlformats.org/drawingml/2006/main" xmlns:r="http://schemas.openxmlformats.org/officeDocument/2006/relationships" xmlns:p="http://schemas.openxmlformats.org/presentationml/2006/main">
  <p:tag name="MASTER_ITEM" val="MASTER_ITEM"/>
  <p:tag name="SLIDE_TYPE_NAME" val="Text and Object Box"/>
</p:tagLst>
</file>

<file path=ppt/tags/tag540.xml><?xml version="1.0" encoding="utf-8"?>
<p:tagLst xmlns:a="http://schemas.openxmlformats.org/drawingml/2006/main" xmlns:r="http://schemas.openxmlformats.org/officeDocument/2006/relationships" xmlns:p="http://schemas.openxmlformats.org/presentationml/2006/main">
  <p:tag name="TOP" val="425.5"/>
  <p:tag name="LEFT" val="18"/>
  <p:tag name="WIDTH" val="331.625"/>
  <p:tag name="HEIGHT" val="8.375"/>
  <p:tag name="NOTE_TAG" val="NOTEMASTER_ITEMObjectBox1"/>
</p:tagLst>
</file>

<file path=ppt/tags/tag54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4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4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4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4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546.xml><?xml version="1.0" encoding="utf-8"?>
<p:tagLst xmlns:a="http://schemas.openxmlformats.org/drawingml/2006/main" xmlns:r="http://schemas.openxmlformats.org/officeDocument/2006/relationships" xmlns:p="http://schemas.openxmlformats.org/presentationml/2006/main">
  <p:tag name="TOP" val="425.5"/>
  <p:tag name="LEFT" val="18"/>
  <p:tag name="WIDTH" val="331.625"/>
  <p:tag name="HEIGHT" val="8.375"/>
  <p:tag name="NOTE_TAG" val="NOTEMASTER_ITEMObjectBox1"/>
</p:tagLst>
</file>

<file path=ppt/tags/tag54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4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4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5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5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5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5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5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55.xml><?xml version="1.0" encoding="utf-8"?>
<p:tagLst xmlns:a="http://schemas.openxmlformats.org/drawingml/2006/main" xmlns:r="http://schemas.openxmlformats.org/officeDocument/2006/relationships" xmlns:p="http://schemas.openxmlformats.org/presentationml/2006/main">
  <p:tag name="SLIDE_TYPE_NAME" val="Medium Horizontal Boxes (12pt)"/>
  <p:tag name="SLIDE_BASE_FONT_SIZE" val="12"/>
</p:tagLst>
</file>

<file path=ppt/tags/tag556.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5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5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5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6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6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62.xml><?xml version="1.0" encoding="utf-8"?>
<p:tagLst xmlns:a="http://schemas.openxmlformats.org/drawingml/2006/main" xmlns:r="http://schemas.openxmlformats.org/officeDocument/2006/relationships" xmlns:p="http://schemas.openxmlformats.org/presentationml/2006/main">
  <p:tag name="NOTE_TAG" val="NOTEObject 30"/>
  <p:tag name="TOP" val="420.25"/>
  <p:tag name="LEFT" val="54.25"/>
  <p:tag name="WIDTH" val="628.5"/>
  <p:tag name="HEIGHT" val="8.375"/>
</p:tagLst>
</file>

<file path=ppt/tags/tag56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6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Horizontal Boxes (12pt)"/>
</p:tagLst>
</file>

<file path=ppt/tags/tag56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566.xml><?xml version="1.0" encoding="utf-8"?>
<p:tagLst xmlns:a="http://schemas.openxmlformats.org/drawingml/2006/main" xmlns:r="http://schemas.openxmlformats.org/officeDocument/2006/relationships" xmlns:p="http://schemas.openxmlformats.org/presentationml/2006/main">
  <p:tag name="TOP" val="425.5"/>
  <p:tag name="LEFT" val="18"/>
  <p:tag name="WIDTH" val="331.625"/>
  <p:tag name="HEIGHT" val="8.375"/>
  <p:tag name="NOTE_TAG" val="NOTEMASTER_ITEMObjectBox1"/>
</p:tagLst>
</file>

<file path=ppt/tags/tag56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6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6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1.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2.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3.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4.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5.xml><?xml version="1.0" encoding="utf-8"?>
<p:tagLst xmlns:a="http://schemas.openxmlformats.org/drawingml/2006/main" xmlns:r="http://schemas.openxmlformats.org/officeDocument/2006/relationships" xmlns:p="http://schemas.openxmlformats.org/presentationml/2006/main">
  <p:tag name="SLIDE_TYPE_NAME" val="Basic Text"/>
  <p:tag name="SLIDE_BASE_FONT_SIZE" val="14"/>
</p:tagLst>
</file>

<file path=ppt/tags/tag576.xml><?xml version="1.0" encoding="utf-8"?>
<p:tagLst xmlns:a="http://schemas.openxmlformats.org/drawingml/2006/main" xmlns:r="http://schemas.openxmlformats.org/officeDocument/2006/relationships" xmlns:p="http://schemas.openxmlformats.org/presentationml/2006/main">
  <p:tag name="TOP" val="425.5"/>
  <p:tag name="LEFT" val="18"/>
  <p:tag name="WIDTH" val="331.625"/>
  <p:tag name="HEIGHT" val="8.375"/>
  <p:tag name="NOTE_TAG" val="NOTEMASTER_ITEMObjectBox1"/>
</p:tagLst>
</file>

<file path=ppt/tags/tag577.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8.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79.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ags/tag580.xml><?xml version="1.0" encoding="utf-8"?>
<p:tagLst xmlns:a="http://schemas.openxmlformats.org/drawingml/2006/main" xmlns:r="http://schemas.openxmlformats.org/officeDocument/2006/relationships" xmlns:p="http://schemas.openxmlformats.org/presentationml/2006/main">
  <p:tag name="MASTER_ITEM" val="MASTER_ITEM"/>
  <p:tag name="SLIDE_TYPE_NAME" val="Medium Vertical Boxes (12pt)"/>
</p:tagLst>
</file>

<file path=ppt/theme/theme1.xml><?xml version="1.0" encoding="utf-8"?>
<a:theme xmlns:a="http://schemas.openxmlformats.org/drawingml/2006/main" name="Bexa Capital Advisors - Template">
  <a:themeElements>
    <a:clrScheme name="PowerPitch 1">
      <a:dk1>
        <a:srgbClr val="000000"/>
      </a:dk1>
      <a:lt1>
        <a:srgbClr val="FFFFFF"/>
      </a:lt1>
      <a:dk2>
        <a:srgbClr val="D5EAFF"/>
      </a:dk2>
      <a:lt2>
        <a:srgbClr val="B2B2B2"/>
      </a:lt2>
      <a:accent1>
        <a:srgbClr val="0066CC"/>
      </a:accent1>
      <a:accent2>
        <a:srgbClr val="FFCC00"/>
      </a:accent2>
      <a:accent3>
        <a:srgbClr val="FFFFFF"/>
      </a:accent3>
      <a:accent4>
        <a:srgbClr val="000000"/>
      </a:accent4>
      <a:accent5>
        <a:srgbClr val="AAB8E2"/>
      </a:accent5>
      <a:accent6>
        <a:srgbClr val="E7B900"/>
      </a:accent6>
      <a:hlink>
        <a:srgbClr val="DF103F"/>
      </a:hlink>
      <a:folHlink>
        <a:srgbClr val="003366"/>
      </a:folHlink>
    </a:clrScheme>
    <a:fontScheme name="PowerPitc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txDef>
      <a:spPr bwMode="white">
        <a:noFill/>
        <a:ln w="9525">
          <a:noFill/>
          <a:miter lim="800000"/>
          <a:headEnd/>
          <a:tailEnd/>
        </a:ln>
      </a:spPr>
      <a:bodyPr vert="horz" wrap="square" lIns="0" tIns="0" rIns="0" bIns="0" numCol="1" anchor="t" anchorCtr="0" compatLnSpc="1">
        <a:prstTxWarp prst="textNoShape">
          <a:avLst/>
        </a:prstTxWarp>
      </a:bodyPr>
      <a:lstStyle>
        <a:defPPr marL="0" marR="0" indent="0" algn="l" defTabSz="728663" rtl="0" eaLnBrk="1" fontAlgn="base" latinLnBrk="0" hangingPunct="1">
          <a:lnSpc>
            <a:spcPts val="2700"/>
          </a:lnSpc>
          <a:spcBef>
            <a:spcPct val="0"/>
          </a:spcBef>
          <a:spcAft>
            <a:spcPct val="0"/>
          </a:spcAft>
          <a:buClrTx/>
          <a:buSzTx/>
          <a:buFontTx/>
          <a:buNone/>
          <a:tabLst/>
          <a:defRPr kumimoji="0" sz="2400" b="1" i="0" u="none" strike="noStrike" kern="0" cap="none" spc="0" normalizeH="0" baseline="0" noProof="0" dirty="0" smtClean="0">
            <a:ln>
              <a:noFill/>
            </a:ln>
            <a:solidFill>
              <a:schemeClr val="tx1"/>
            </a:solidFill>
            <a:effectLst/>
            <a:uLnTx/>
            <a:uFillTx/>
            <a:latin typeface="+mj-lt"/>
            <a:ea typeface="+mj-ea"/>
            <a:cs typeface="+mj-cs"/>
          </a:defRPr>
        </a:defPPr>
      </a:lstStyle>
    </a:txDef>
  </a:objectDefaults>
  <a:extraClrSchemeLst>
    <a:extraClrScheme>
      <a:clrScheme name="PowerPitch 1">
        <a:dk1>
          <a:srgbClr val="000000"/>
        </a:dk1>
        <a:lt1>
          <a:srgbClr val="FFFFFF"/>
        </a:lt1>
        <a:dk2>
          <a:srgbClr val="D5EAFF"/>
        </a:dk2>
        <a:lt2>
          <a:srgbClr val="B2B2B2"/>
        </a:lt2>
        <a:accent1>
          <a:srgbClr val="0066CC"/>
        </a:accent1>
        <a:accent2>
          <a:srgbClr val="FFCC00"/>
        </a:accent2>
        <a:accent3>
          <a:srgbClr val="FFFFFF"/>
        </a:accent3>
        <a:accent4>
          <a:srgbClr val="000000"/>
        </a:accent4>
        <a:accent5>
          <a:srgbClr val="AAB8E2"/>
        </a:accent5>
        <a:accent6>
          <a:srgbClr val="E7B900"/>
        </a:accent6>
        <a:hlink>
          <a:srgbClr val="DF103F"/>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Bexa Capital Advisors - Template</Template>
  <TotalTime>30</TotalTime>
  <Words>8398</Words>
  <Application>Microsoft Office PowerPoint</Application>
  <PresentationFormat>On-screen Show (4:3)</PresentationFormat>
  <Paragraphs>1303</Paragraphs>
  <Slides>98</Slides>
  <Notes>81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98</vt:i4>
      </vt:variant>
    </vt:vector>
  </HeadingPairs>
  <TitlesOfParts>
    <vt:vector size="101" baseType="lpstr">
      <vt:lpstr>Bexa Capital Advisors - Template</vt:lpstr>
      <vt:lpstr>Worksheet</vt:lpstr>
      <vt:lpstr>Chart</vt:lpstr>
      <vt:lpstr>Handbook of Empirical Corporate Finance: The Financial  Checkup and Valuation   by Bexa Capital Advisors</vt:lpstr>
      <vt:lpstr>Table of Contents</vt:lpstr>
      <vt:lpstr>About the Financial Strategy Group</vt:lpstr>
      <vt:lpstr>Bexa Capital Advisors</vt:lpstr>
      <vt:lpstr>Products and Services</vt:lpstr>
      <vt:lpstr>Selected Bexa Publications</vt:lpstr>
      <vt:lpstr>The Financial Checkup</vt:lpstr>
      <vt:lpstr>Slide 7</vt:lpstr>
      <vt:lpstr>Summary Observations (Cont’d)</vt:lpstr>
      <vt:lpstr>Quantitative Credit Ratings</vt:lpstr>
      <vt:lpstr>Ratings in the Telecommunications Industry</vt:lpstr>
      <vt:lpstr>Ratings in Consumer Prods. &amp; Healthcare</vt:lpstr>
      <vt:lpstr>Ratings Migration</vt:lpstr>
      <vt:lpstr>Optimal Capital Structure</vt:lpstr>
      <vt:lpstr>Slide 14</vt:lpstr>
      <vt:lpstr>Slide 15</vt:lpstr>
      <vt:lpstr>Slide 16</vt:lpstr>
      <vt:lpstr>Slide 17</vt:lpstr>
      <vt:lpstr>Slide 18</vt:lpstr>
      <vt:lpstr>Slide 19</vt:lpstr>
      <vt:lpstr>Slide 20</vt:lpstr>
      <vt:lpstr>Case Study:  Market Reaction to the Kmart December 1995 Debt Accord</vt:lpstr>
      <vt:lpstr>Target Capital Structure: Minimize WACC</vt:lpstr>
      <vt:lpstr>Target Capital Structure: Minimize WACC</vt:lpstr>
      <vt:lpstr>Slide 24</vt:lpstr>
      <vt:lpstr>Slide 25</vt:lpstr>
      <vt:lpstr>Effect of Leverage on EPS and EPS Volatility</vt:lpstr>
      <vt:lpstr>Slide 27</vt:lpstr>
      <vt:lpstr>Liability Management</vt:lpstr>
      <vt:lpstr>Debt Portfolio: Comparable Companies </vt:lpstr>
      <vt:lpstr>Debt Portfolio: Broad Universe</vt:lpstr>
      <vt:lpstr>Slide 31</vt:lpstr>
      <vt:lpstr>Illustrative Efficient Frontier for the Company’s Debt Portfolio</vt:lpstr>
      <vt:lpstr>Flat Yield Curves: Treasuries</vt:lpstr>
      <vt:lpstr>10-year vs. 3-month: US $</vt:lpstr>
      <vt:lpstr>Historical Treasury Spreads</vt:lpstr>
      <vt:lpstr>Reasons Behind Inverted Yield Curves</vt:lpstr>
      <vt:lpstr>Causes of Low Long-Term Yields</vt:lpstr>
      <vt:lpstr>Long-Term Yields During Inverted Yield Curves</vt:lpstr>
      <vt:lpstr>Historical Credit Spreads</vt:lpstr>
      <vt:lpstr>Economic Indicators</vt:lpstr>
      <vt:lpstr>Pension and OPEBs</vt:lpstr>
      <vt:lpstr>Historical Details Regarding The Company’s Pension Plan</vt:lpstr>
      <vt:lpstr>There May be Considerable Volatility in the Value of The Company’s Pension Plan</vt:lpstr>
      <vt:lpstr>The Company Can Add Floating Rate Exposure at the Corporate Level to Offset Pension Duration Risk</vt:lpstr>
      <vt:lpstr>Optimal Cash Balance</vt:lpstr>
      <vt:lpstr>Cash Balance Summary</vt:lpstr>
      <vt:lpstr>Cash Balances of The Company’s Peers</vt:lpstr>
      <vt:lpstr>Empirical Drivers of Cash Balances</vt:lpstr>
      <vt:lpstr>Risk of Liquidity Event: Overview</vt:lpstr>
      <vt:lpstr>Liquidity Analysis: Results</vt:lpstr>
      <vt:lpstr>Shareholder Payout Policy</vt:lpstr>
      <vt:lpstr>Shareholder Payout Policy Among The Company’s Peers</vt:lpstr>
      <vt:lpstr>Rate of Return Analysis</vt:lpstr>
      <vt:lpstr>Stock Price Effect of Corporate Actions</vt:lpstr>
      <vt:lpstr>Cumulative Excess Market Returns Over Time</vt:lpstr>
      <vt:lpstr>Stock Price Reaction to Convertible Bond Issuance with Concurrent Share Repurchase</vt:lpstr>
      <vt:lpstr>Impact of Spin-Offs: Stock Price Reaction and Volume Traded</vt:lpstr>
      <vt:lpstr>Optimal Price Considerations</vt:lpstr>
      <vt:lpstr>Foreign Exchange Exposure Management</vt:lpstr>
      <vt:lpstr>Two Opposing Accounting Strategies</vt:lpstr>
      <vt:lpstr>What Sources of Risk Are Commonly Hedged?</vt:lpstr>
      <vt:lpstr>What Do Most Companies Hedge?</vt:lpstr>
      <vt:lpstr>Partial Hedging is Prevalent</vt:lpstr>
      <vt:lpstr>Dollar Return vs. Risk of Emerging Market Countries</vt:lpstr>
      <vt:lpstr>Purchasing Power Parity: The Empirical Evidence</vt:lpstr>
      <vt:lpstr>Purchasing Power Parity: The Empirical Evidence</vt:lpstr>
      <vt:lpstr>Cost of Capital</vt:lpstr>
      <vt:lpstr>Steel Industry Unlevered Betas</vt:lpstr>
      <vt:lpstr>Technology Industry Unlevered Betas</vt:lpstr>
      <vt:lpstr>Pharmaceuticals Industry Unlevered Betas</vt:lpstr>
      <vt:lpstr>Recommended Industry Beta Ranges</vt:lpstr>
      <vt:lpstr>International Cost of Capital</vt:lpstr>
      <vt:lpstr>International Cost of Capital</vt:lpstr>
      <vt:lpstr>International Cost of Capital (Cont’d.)</vt:lpstr>
      <vt:lpstr>Political Risk Premium Summary</vt:lpstr>
      <vt:lpstr>Current Spreads vs. Sovereign Credit Ratings</vt:lpstr>
      <vt:lpstr>Current Spreads vs. Index of Economic Freedom</vt:lpstr>
      <vt:lpstr>Statistical Determinants of Political Risk</vt:lpstr>
      <vt:lpstr>Conglomerate Discounts</vt:lpstr>
      <vt:lpstr>Why Conglomerate?</vt:lpstr>
      <vt:lpstr>Spin-Offs vs. Carve-Outs</vt:lpstr>
      <vt:lpstr>The Empirical Evidence</vt:lpstr>
      <vt:lpstr>The U.S. Evidence</vt:lpstr>
      <vt:lpstr>The U.S. Evidence</vt:lpstr>
      <vt:lpstr>Slide 85</vt:lpstr>
      <vt:lpstr>Slide 86</vt:lpstr>
      <vt:lpstr>Slide 87</vt:lpstr>
      <vt:lpstr>Slide 88</vt:lpstr>
      <vt:lpstr>Market Trends</vt:lpstr>
      <vt:lpstr>Market Trends</vt:lpstr>
      <vt:lpstr>Industry Distribution of Spin-Offs and Carve-Outs</vt:lpstr>
      <vt:lpstr>Post Transaction Activity</vt:lpstr>
      <vt:lpstr>Spin-Offs, Carve-Outs and Operating Performance</vt:lpstr>
      <vt:lpstr>Impact of Spin-Offs: Stock Price Reaction and Volume</vt:lpstr>
      <vt:lpstr>Return Distributions for Spin-Offs</vt:lpstr>
      <vt:lpstr>Impact of Carve-Outs: Stock Price Reaction and Volume </vt:lpstr>
      <vt:lpstr>Impact of Carve-Outs: Stock Price Reaction </vt:lpstr>
    </vt:vector>
  </TitlesOfParts>
  <Company>Abouef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Strategy Group Products and Services  by Niso Abuaf</dc:title>
  <dc:creator>David</dc:creator>
  <dc:description>Legal Entity Merger Disclaimer Changes</dc:description>
  <cp:lastModifiedBy>Niso</cp:lastModifiedBy>
  <cp:revision>5</cp:revision>
  <cp:lastPrinted>2007-05-22T21:35:25Z</cp:lastPrinted>
  <dcterms:created xsi:type="dcterms:W3CDTF">2011-06-05T14:26:03Z</dcterms:created>
  <dcterms:modified xsi:type="dcterms:W3CDTF">2011-06-05T19:21:35Z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braryStamp">
    <vt:bool>true</vt:bool>
  </property>
  <property fmtid="{D5CDD505-2E9C-101B-9397-08002B2CF9AE}" pid="3" name="FileNumberStamp">
    <vt:bool>true</vt:bool>
  </property>
  <property fmtid="{D5CDD505-2E9C-101B-9397-08002B2CF9AE}" pid="4" name="DateStamp">
    <vt:bool>true</vt:bool>
  </property>
  <property fmtid="{D5CDD505-2E9C-101B-9397-08002B2CF9AE}" pid="5" name="TimeStamp">
    <vt:bool>true</vt:bool>
  </property>
  <property fmtid="{D5CDD505-2E9C-101B-9397-08002B2CF9AE}" pid="6" name="TagLineOn">
    <vt:bool>true</vt:bool>
  </property>
  <property fmtid="{D5CDD505-2E9C-101B-9397-08002B2CF9AE}" pid="7" name="TagLineDateTimeOn">
    <vt:bool>true</vt:bool>
  </property>
  <property fmtid="{D5CDD505-2E9C-101B-9397-08002B2CF9AE}" pid="8" name="PowerPitchTemplate">
    <vt:bool>true</vt:bool>
  </property>
  <property fmtid="{D5CDD505-2E9C-101B-9397-08002B2CF9AE}" pid="9" name="TemplateTop">
    <vt:r8>1.25</vt:r8>
  </property>
  <property fmtid="{D5CDD505-2E9C-101B-9397-08002B2CF9AE}" pid="10" name="TemplateLeft">
    <vt:r8>0.75</vt:r8>
  </property>
  <property fmtid="{D5CDD505-2E9C-101B-9397-08002B2CF9AE}" pid="11" name="Version">
    <vt:lpwstr>05/09/2005</vt:lpwstr>
  </property>
  <property fmtid="{D5CDD505-2E9C-101B-9397-08002B2CF9AE}" pid="12" name="CurrentTemplate">
    <vt:lpwstr>19^10/26/2001 03:33:03 PM</vt:lpwstr>
  </property>
  <property fmtid="{D5CDD505-2E9C-101B-9397-08002B2CF9AE}" pid="13" name="CurrentPalette">
    <vt:lpwstr>262^10/22/2001 02:46:15 PM</vt:lpwstr>
  </property>
  <property fmtid="{D5CDD505-2E9C-101B-9397-08002B2CF9AE}" pid="14" name="UsageTextExists">
    <vt:bool>false</vt:bool>
  </property>
  <property fmtid="{D5CDD505-2E9C-101B-9397-08002B2CF9AE}" pid="15" name="PreliminaryTextExists">
    <vt:bool>false</vt:bool>
  </property>
  <property fmtid="{D5CDD505-2E9C-101B-9397-08002B2CF9AE}" pid="16" name="ResearchSlideExists">
    <vt:bool>false</vt:bool>
  </property>
  <property fmtid="{D5CDD505-2E9C-101B-9397-08002B2CF9AE}" pid="17" name="DisclaimerLanguage">
    <vt:lpwstr>English</vt:lpwstr>
  </property>
  <property fmtid="{D5CDD505-2E9C-101B-9397-08002B2CF9AE}" pid="18" name="ColorPalette">
    <vt:lpwstr/>
  </property>
  <property fmtid="{D5CDD505-2E9C-101B-9397-08002B2CF9AE}" pid="19" name="RebrandFlag">
    <vt:i4>1</vt:i4>
  </property>
  <property fmtid="{D5CDD505-2E9C-101B-9397-08002B2CF9AE}" pid="20" name="TaxTextExists">
    <vt:bool>false</vt:bool>
  </property>
  <property fmtid="{D5CDD505-2E9C-101B-9397-08002B2CF9AE}" pid="21" name="TOC_Show_SubHeadings">
    <vt:bool>true</vt:bool>
  </property>
  <property fmtid="{D5CDD505-2E9C-101B-9397-08002B2CF9AE}" pid="22" name="TOC_Show_Hidden_Flysheets">
    <vt:bool>false</vt:bool>
  </property>
</Properties>
</file>