
<file path=[Content_Types].xml><?xml version="1.0" encoding="utf-8"?>
<Types xmlns="http://schemas.openxmlformats.org/package/2006/content-types">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theme/theme5.xml" ContentType="application/vnd.openxmlformats-officedocument.theme+xml"/>
  <Override PartName="/ppt/slideLayouts/slideLayout19.xml" ContentType="application/vnd.openxmlformats-officedocument.presentationml.slideLayout+xml"/>
  <Override PartName="/ppt/theme/theme6.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theme/theme8.xml" ContentType="application/vnd.openxmlformats-officedocument.theme+xml"/>
  <Override PartName="/ppt/slideLayouts/slideLayout23.xml" ContentType="application/vnd.openxmlformats-officedocument.presentationml.slideLayout+xml"/>
  <Override PartName="/ppt/theme/theme9.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10.xml" ContentType="application/vnd.openxmlformats-officedocument.theme+xml"/>
  <Override PartName="/ppt/slideLayouts/slideLayout27.xml" ContentType="application/vnd.openxmlformats-officedocument.presentationml.slideLayout+xml"/>
  <Override PartName="/ppt/theme/theme11.xml" ContentType="application/vnd.openxmlformats-officedocument.theme+xml"/>
  <Override PartName="/ppt/slideLayouts/slideLayout28.xml" ContentType="application/vnd.openxmlformats-officedocument.presentationml.slideLayout+xml"/>
  <Override PartName="/ppt/theme/theme1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13.xml" ContentType="application/vnd.openxmlformats-officedocument.theme+xml"/>
  <Override PartName="/ppt/slideLayouts/slideLayout32.xml" ContentType="application/vnd.openxmlformats-officedocument.presentationml.slideLayout+xml"/>
  <Override PartName="/ppt/theme/theme1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15.xml" ContentType="application/vnd.openxmlformats-officedocument.theme+xml"/>
  <Override PartName="/ppt/slideLayouts/slideLayout36.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75" r:id="rId3"/>
    <p:sldMasterId id="2147483678" r:id="rId4"/>
    <p:sldMasterId id="2147483682" r:id="rId5"/>
    <p:sldMasterId id="2147483684" r:id="rId6"/>
    <p:sldMasterId id="2147483686" r:id="rId7"/>
    <p:sldMasterId id="2147483690" r:id="rId8"/>
    <p:sldMasterId id="2147483692" r:id="rId9"/>
    <p:sldMasterId id="2147483694" r:id="rId10"/>
    <p:sldMasterId id="2147483698" r:id="rId11"/>
    <p:sldMasterId id="2147483700" r:id="rId12"/>
    <p:sldMasterId id="2147483702" r:id="rId13"/>
    <p:sldMasterId id="2147483706" r:id="rId14"/>
    <p:sldMasterId id="2147483708" r:id="rId15"/>
    <p:sldMasterId id="2147483712" r:id="rId16"/>
  </p:sldMasterIdLst>
  <p:notesMasterIdLst>
    <p:notesMasterId r:id="rId75"/>
  </p:notesMasterIdLst>
  <p:sldIdLst>
    <p:sldId id="305" r:id="rId17"/>
    <p:sldId id="328" r:id="rId18"/>
    <p:sldId id="341" r:id="rId19"/>
    <p:sldId id="342" r:id="rId20"/>
    <p:sldId id="344" r:id="rId21"/>
    <p:sldId id="345" r:id="rId22"/>
    <p:sldId id="346" r:id="rId23"/>
    <p:sldId id="306" r:id="rId24"/>
    <p:sldId id="307" r:id="rId25"/>
    <p:sldId id="308" r:id="rId26"/>
    <p:sldId id="309" r:id="rId27"/>
    <p:sldId id="310" r:id="rId28"/>
    <p:sldId id="336" r:id="rId29"/>
    <p:sldId id="331" r:id="rId30"/>
    <p:sldId id="311" r:id="rId31"/>
    <p:sldId id="312" r:id="rId32"/>
    <p:sldId id="313" r:id="rId33"/>
    <p:sldId id="335" r:id="rId34"/>
    <p:sldId id="329" r:id="rId35"/>
    <p:sldId id="315" r:id="rId36"/>
    <p:sldId id="316" r:id="rId37"/>
    <p:sldId id="317" r:id="rId38"/>
    <p:sldId id="318" r:id="rId39"/>
    <p:sldId id="319" r:id="rId40"/>
    <p:sldId id="320" r:id="rId41"/>
    <p:sldId id="321" r:id="rId42"/>
    <p:sldId id="322" r:id="rId43"/>
    <p:sldId id="323" r:id="rId44"/>
    <p:sldId id="324" r:id="rId45"/>
    <p:sldId id="277" r:id="rId46"/>
    <p:sldId id="257" r:id="rId47"/>
    <p:sldId id="265" r:id="rId48"/>
    <p:sldId id="266" r:id="rId49"/>
    <p:sldId id="271" r:id="rId50"/>
    <p:sldId id="325" r:id="rId51"/>
    <p:sldId id="270" r:id="rId52"/>
    <p:sldId id="334" r:id="rId53"/>
    <p:sldId id="258" r:id="rId54"/>
    <p:sldId id="260" r:id="rId55"/>
    <p:sldId id="259" r:id="rId56"/>
    <p:sldId id="261" r:id="rId57"/>
    <p:sldId id="262" r:id="rId58"/>
    <p:sldId id="268" r:id="rId59"/>
    <p:sldId id="327" r:id="rId60"/>
    <p:sldId id="326" r:id="rId61"/>
    <p:sldId id="330" r:id="rId62"/>
    <p:sldId id="269" r:id="rId63"/>
    <p:sldId id="263" r:id="rId64"/>
    <p:sldId id="264" r:id="rId65"/>
    <p:sldId id="333" r:id="rId66"/>
    <p:sldId id="332" r:id="rId67"/>
    <p:sldId id="337" r:id="rId68"/>
    <p:sldId id="350" r:id="rId69"/>
    <p:sldId id="338" r:id="rId70"/>
    <p:sldId id="339" r:id="rId71"/>
    <p:sldId id="347" r:id="rId72"/>
    <p:sldId id="348" r:id="rId73"/>
    <p:sldId id="349" r:id="rId7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11" autoAdjust="0"/>
    <p:restoredTop sz="94683" autoAdjust="0"/>
  </p:normalViewPr>
  <p:slideViewPr>
    <p:cSldViewPr>
      <p:cViewPr varScale="1">
        <p:scale>
          <a:sx n="79" d="100"/>
          <a:sy n="79" d="100"/>
        </p:scale>
        <p:origin x="204"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slide" Target="slides/slide47.xml"/><Relationship Id="rId68" Type="http://schemas.openxmlformats.org/officeDocument/2006/relationships/slide" Target="slides/slide52.xml"/><Relationship Id="rId76"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55.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slide" Target="slides/slide50.xml"/><Relationship Id="rId74" Type="http://schemas.openxmlformats.org/officeDocument/2006/relationships/slide" Target="slides/slide58.xml"/><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5.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slide" Target="slides/slide56.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7840" cy="464820"/>
          </a:xfrm>
          <a:prstGeom prst="rect">
            <a:avLst/>
          </a:prstGeom>
        </p:spPr>
        <p:txBody>
          <a:bodyPr vert="horz" lIns="92439" tIns="46219" rIns="92439" bIns="46219" rtlCol="0"/>
          <a:lstStyle>
            <a:lvl1pPr algn="l">
              <a:defRPr sz="1200"/>
            </a:lvl1pPr>
          </a:lstStyle>
          <a:p>
            <a:endParaRPr lang="en-US"/>
          </a:p>
        </p:txBody>
      </p:sp>
      <p:sp>
        <p:nvSpPr>
          <p:cNvPr id="3" name="Date Placeholder 2"/>
          <p:cNvSpPr>
            <a:spLocks noGrp="1"/>
          </p:cNvSpPr>
          <p:nvPr>
            <p:ph type="dt" idx="1"/>
          </p:nvPr>
        </p:nvSpPr>
        <p:spPr>
          <a:xfrm>
            <a:off x="3970939" y="1"/>
            <a:ext cx="3037840" cy="464820"/>
          </a:xfrm>
          <a:prstGeom prst="rect">
            <a:avLst/>
          </a:prstGeom>
        </p:spPr>
        <p:txBody>
          <a:bodyPr vert="horz" lIns="92439" tIns="46219" rIns="92439" bIns="46219" rtlCol="0"/>
          <a:lstStyle>
            <a:lvl1pPr algn="r">
              <a:defRPr sz="1200"/>
            </a:lvl1pPr>
          </a:lstStyle>
          <a:p>
            <a:fld id="{FCB93FAC-C54B-471D-853F-165C18BEF7A5}" type="datetimeFigureOut">
              <a:rPr lang="en-US" smtClean="0"/>
              <a:t>11/14/2013</a:t>
            </a:fld>
            <a:endParaRPr lang="en-US"/>
          </a:p>
        </p:txBody>
      </p:sp>
      <p:sp>
        <p:nvSpPr>
          <p:cNvPr id="4" name="Slide Image Placeholder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2439" tIns="46219" rIns="92439" bIns="46219" rtlCol="0" anchor="ctr"/>
          <a:lstStyle/>
          <a:p>
            <a:endParaRPr lang="en-US"/>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2439" tIns="46219" rIns="92439" bIns="4621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3037840" cy="464820"/>
          </a:xfrm>
          <a:prstGeom prst="rect">
            <a:avLst/>
          </a:prstGeom>
        </p:spPr>
        <p:txBody>
          <a:bodyPr vert="horz" lIns="92439" tIns="46219" rIns="92439" bIns="46219"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2439" tIns="46219" rIns="92439" bIns="46219" rtlCol="0" anchor="b"/>
          <a:lstStyle>
            <a:lvl1pPr algn="r">
              <a:defRPr sz="1200"/>
            </a:lvl1pPr>
          </a:lstStyle>
          <a:p>
            <a:fld id="{3D629D4B-007C-45D4-BC98-86D969BD646D}" type="slidenum">
              <a:rPr lang="en-US" smtClean="0"/>
              <a:t>‹#›</a:t>
            </a:fld>
            <a:endParaRPr lang="en-US"/>
          </a:p>
        </p:txBody>
      </p:sp>
    </p:spTree>
    <p:extLst>
      <p:ext uri="{BB962C8B-B14F-4D97-AF65-F5344CB8AC3E}">
        <p14:creationId xmlns:p14="http://schemas.microsoft.com/office/powerpoint/2010/main" val="865418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1AFD584D-35BD-4FE5-9BD8-45D2AE6C8BDF}" type="slidenum">
              <a:rPr lang="en-US">
                <a:solidFill>
                  <a:prstClr val="black"/>
                </a:solidFill>
              </a:rPr>
              <a:pPr/>
              <a:t>1</a:t>
            </a:fld>
            <a:endParaRPr lang="en-US" dirty="0">
              <a:solidFill>
                <a:prstClr val="black"/>
              </a:solidFill>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pPr eaLnBrk="1" hangingPunct="1"/>
            <a:endParaRPr lang="en-US" dirty="0" smtClean="0"/>
          </a:p>
        </p:txBody>
      </p:sp>
    </p:spTree>
    <p:extLst>
      <p:ext uri="{BB962C8B-B14F-4D97-AF65-F5344CB8AC3E}">
        <p14:creationId xmlns:p14="http://schemas.microsoft.com/office/powerpoint/2010/main" val="826983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txBox="1">
            <a:spLocks noGrp="1" noChangeArrowheads="1"/>
          </p:cNvSpPr>
          <p:nvPr/>
        </p:nvSpPr>
        <p:spPr bwMode="auto">
          <a:xfrm>
            <a:off x="3971925" y="8828092"/>
            <a:ext cx="3038475" cy="468312"/>
          </a:xfrm>
          <a:prstGeom prst="rect">
            <a:avLst/>
          </a:prstGeom>
          <a:noFill/>
          <a:ln w="9525">
            <a:noFill/>
            <a:miter lim="800000"/>
            <a:headEnd/>
            <a:tailEnd/>
          </a:ln>
        </p:spPr>
        <p:txBody>
          <a:bodyPr lIns="91732" tIns="45872" rIns="91732" bIns="45872" anchor="b"/>
          <a:lstStyle/>
          <a:p>
            <a:pPr algn="r" eaLnBrk="0" fontAlgn="base" hangingPunct="0">
              <a:spcBef>
                <a:spcPct val="0"/>
              </a:spcBef>
              <a:spcAft>
                <a:spcPct val="0"/>
              </a:spcAft>
            </a:pPr>
            <a:fld id="{71A255D4-C845-4413-A322-C14AAE4741C2}" type="slidenum">
              <a:rPr lang="en-US" sz="1300">
                <a:solidFill>
                  <a:prstClr val="black"/>
                </a:solidFill>
                <a:latin typeface="Times New Roman" pitchFamily="18" charset="0"/>
                <a:cs typeface="Arial" charset="0"/>
              </a:rPr>
              <a:pPr algn="r" eaLnBrk="0" fontAlgn="base" hangingPunct="0">
                <a:spcBef>
                  <a:spcPct val="0"/>
                </a:spcBef>
                <a:spcAft>
                  <a:spcPct val="0"/>
                </a:spcAft>
              </a:pPr>
              <a:t>2</a:t>
            </a:fld>
            <a:endParaRPr lang="en-US" sz="1300">
              <a:solidFill>
                <a:prstClr val="black"/>
              </a:solidFill>
              <a:latin typeface="Times New Roman" pitchFamily="18" charset="0"/>
              <a:cs typeface="Arial" charset="0"/>
            </a:endParaRPr>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2119446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971927" y="8828095"/>
            <a:ext cx="3038475"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73" tIns="46139" rIns="92273" bIns="46139" anchor="b"/>
          <a:lstStyle>
            <a:lvl1pPr eaLnBrk="0" hangingPunct="0">
              <a:defRPr sz="1100">
                <a:solidFill>
                  <a:schemeClr val="tx1"/>
                </a:solidFill>
                <a:latin typeface="Arial" pitchFamily="34" charset="0"/>
                <a:cs typeface="Arial" pitchFamily="34" charset="0"/>
              </a:defRPr>
            </a:lvl1pPr>
            <a:lvl2pPr marL="742950" indent="-285750" eaLnBrk="0" hangingPunct="0">
              <a:defRPr sz="1100">
                <a:solidFill>
                  <a:schemeClr val="tx1"/>
                </a:solidFill>
                <a:latin typeface="Arial" pitchFamily="34" charset="0"/>
                <a:cs typeface="Arial" pitchFamily="34" charset="0"/>
              </a:defRPr>
            </a:lvl2pPr>
            <a:lvl3pPr marL="1143000" indent="-228600" eaLnBrk="0" hangingPunct="0">
              <a:defRPr sz="1100">
                <a:solidFill>
                  <a:schemeClr val="tx1"/>
                </a:solidFill>
                <a:latin typeface="Arial" pitchFamily="34" charset="0"/>
                <a:cs typeface="Arial" pitchFamily="34" charset="0"/>
              </a:defRPr>
            </a:lvl3pPr>
            <a:lvl4pPr marL="1600200" indent="-228600" eaLnBrk="0" hangingPunct="0">
              <a:defRPr sz="1100">
                <a:solidFill>
                  <a:schemeClr val="tx1"/>
                </a:solidFill>
                <a:latin typeface="Arial" pitchFamily="34" charset="0"/>
                <a:cs typeface="Arial" pitchFamily="34" charset="0"/>
              </a:defRPr>
            </a:lvl4pPr>
            <a:lvl5pPr marL="2057400" indent="-228600" eaLnBrk="0" hangingPunct="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algn="r" fontAlgn="base">
              <a:spcBef>
                <a:spcPct val="0"/>
              </a:spcBef>
              <a:spcAft>
                <a:spcPct val="0"/>
              </a:spcAft>
            </a:pPr>
            <a:fld id="{0D6E259E-898F-4489-85E5-150DC705DA69}" type="slidenum">
              <a:rPr lang="en-US" sz="1300" b="1">
                <a:solidFill>
                  <a:srgbClr val="000000"/>
                </a:solidFill>
                <a:latin typeface="Times New Roman" pitchFamily="18" charset="0"/>
              </a:rPr>
              <a:pPr algn="r" fontAlgn="base">
                <a:spcBef>
                  <a:spcPct val="0"/>
                </a:spcBef>
                <a:spcAft>
                  <a:spcPct val="0"/>
                </a:spcAft>
              </a:pPr>
              <a:t>8</a:t>
            </a:fld>
            <a:endParaRPr lang="en-US" sz="1300" b="1">
              <a:solidFill>
                <a:srgbClr val="000000"/>
              </a:solidFill>
              <a:latin typeface="Times New Roman" pitchFamily="18" charset="0"/>
            </a:endParaRPr>
          </a:p>
        </p:txBody>
      </p:sp>
      <p:sp>
        <p:nvSpPr>
          <p:cNvPr id="55299" name="Rectangle 2"/>
          <p:cNvSpPr>
            <a:spLocks noGrp="1" noRot="1" noChangeAspect="1" noChangeArrowheads="1" noTextEdit="1"/>
          </p:cNvSpPr>
          <p:nvPr>
            <p:ph type="sldImg"/>
          </p:nvPr>
        </p:nvSpPr>
        <p:spPr>
          <a:xfrm>
            <a:off x="1182688" y="693738"/>
            <a:ext cx="4648200" cy="3486150"/>
          </a:xfrm>
          <a:ln/>
        </p:spPr>
      </p:sp>
      <p:sp>
        <p:nvSpPr>
          <p:cNvPr id="55300" name="Rectangle 3"/>
          <p:cNvSpPr>
            <a:spLocks noGrp="1" noChangeArrowheads="1"/>
          </p:cNvSpPr>
          <p:nvPr>
            <p:ph type="body" idx="1"/>
          </p:nvPr>
        </p:nvSpPr>
        <p:spPr>
          <a:xfrm>
            <a:off x="931867" y="4416435"/>
            <a:ext cx="5146676"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73" tIns="46139" rIns="92273" bIns="46139"/>
          <a:lstStyle/>
          <a:p>
            <a:endParaRPr lang="en-US" smtClean="0"/>
          </a:p>
        </p:txBody>
      </p:sp>
    </p:spTree>
    <p:extLst>
      <p:ext uri="{BB962C8B-B14F-4D97-AF65-F5344CB8AC3E}">
        <p14:creationId xmlns:p14="http://schemas.microsoft.com/office/powerpoint/2010/main" val="2914943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971927" y="8828096"/>
            <a:ext cx="3038475"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325" tIns="46166" rIns="92325" bIns="46166" anchor="b"/>
          <a:lstStyle>
            <a:lvl1pPr defTabSz="919163" eaLnBrk="0" hangingPunct="0">
              <a:defRPr sz="1100">
                <a:solidFill>
                  <a:schemeClr val="tx1"/>
                </a:solidFill>
                <a:latin typeface="Arial" pitchFamily="34" charset="0"/>
                <a:cs typeface="Arial" pitchFamily="34" charset="0"/>
              </a:defRPr>
            </a:lvl1pPr>
            <a:lvl2pPr marL="742950" indent="-285750" defTabSz="919163" eaLnBrk="0" hangingPunct="0">
              <a:defRPr sz="1100">
                <a:solidFill>
                  <a:schemeClr val="tx1"/>
                </a:solidFill>
                <a:latin typeface="Arial" pitchFamily="34" charset="0"/>
                <a:cs typeface="Arial" pitchFamily="34" charset="0"/>
              </a:defRPr>
            </a:lvl2pPr>
            <a:lvl3pPr marL="1143000" indent="-228600" defTabSz="919163" eaLnBrk="0" hangingPunct="0">
              <a:defRPr sz="1100">
                <a:solidFill>
                  <a:schemeClr val="tx1"/>
                </a:solidFill>
                <a:latin typeface="Arial" pitchFamily="34" charset="0"/>
                <a:cs typeface="Arial" pitchFamily="34" charset="0"/>
              </a:defRPr>
            </a:lvl3pPr>
            <a:lvl4pPr marL="1600200" indent="-228600" defTabSz="919163" eaLnBrk="0" hangingPunct="0">
              <a:defRPr sz="1100">
                <a:solidFill>
                  <a:schemeClr val="tx1"/>
                </a:solidFill>
                <a:latin typeface="Arial" pitchFamily="34" charset="0"/>
                <a:cs typeface="Arial" pitchFamily="34" charset="0"/>
              </a:defRPr>
            </a:lvl4pPr>
            <a:lvl5pPr marL="2057400" indent="-228600" defTabSz="919163" eaLnBrk="0" hangingPunct="0">
              <a:defRPr sz="1100">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sz="1100">
                <a:solidFill>
                  <a:schemeClr val="tx1"/>
                </a:solidFill>
                <a:latin typeface="Arial" pitchFamily="34" charset="0"/>
                <a:cs typeface="Arial" pitchFamily="34" charset="0"/>
              </a:defRPr>
            </a:lvl9pPr>
          </a:lstStyle>
          <a:p>
            <a:pPr algn="r" eaLnBrk="1" fontAlgn="base" hangingPunct="1">
              <a:spcBef>
                <a:spcPct val="0"/>
              </a:spcBef>
              <a:spcAft>
                <a:spcPct val="0"/>
              </a:spcAft>
            </a:pPr>
            <a:fld id="{FD8612BC-F595-4C87-961B-45AE007C883D}" type="slidenum">
              <a:rPr lang="en-US" b="1">
                <a:solidFill>
                  <a:srgbClr val="000000"/>
                </a:solidFill>
                <a:latin typeface="Times New Roman" pitchFamily="18" charset="0"/>
              </a:rPr>
              <a:pPr algn="r" eaLnBrk="1" fontAlgn="base" hangingPunct="1">
                <a:spcBef>
                  <a:spcPct val="0"/>
                </a:spcBef>
                <a:spcAft>
                  <a:spcPct val="0"/>
                </a:spcAft>
              </a:pPr>
              <a:t>9</a:t>
            </a:fld>
            <a:endParaRPr lang="en-US" b="1">
              <a:solidFill>
                <a:srgbClr val="000000"/>
              </a:solidFill>
              <a:latin typeface="Times New Roman" pitchFamily="18" charset="0"/>
            </a:endParaRPr>
          </a:p>
        </p:txBody>
      </p:sp>
      <p:sp>
        <p:nvSpPr>
          <p:cNvPr id="56323" name="Rectangle 2"/>
          <p:cNvSpPr>
            <a:spLocks noGrp="1" noRot="1" noChangeAspect="1" noChangeArrowheads="1" noTextEdit="1"/>
          </p:cNvSpPr>
          <p:nvPr>
            <p:ph type="sldImg"/>
          </p:nvPr>
        </p:nvSpPr>
        <p:spPr>
          <a:xfrm>
            <a:off x="1182688" y="693738"/>
            <a:ext cx="4648200" cy="3486150"/>
          </a:xfrm>
          <a:ln/>
        </p:spPr>
      </p:sp>
      <p:sp>
        <p:nvSpPr>
          <p:cNvPr id="56324" name="Rectangle 3"/>
          <p:cNvSpPr>
            <a:spLocks noGrp="1" noChangeArrowheads="1"/>
          </p:cNvSpPr>
          <p:nvPr>
            <p:ph type="body" idx="1"/>
          </p:nvPr>
        </p:nvSpPr>
        <p:spPr>
          <a:xfrm>
            <a:off x="931867" y="4416436"/>
            <a:ext cx="5146676"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325" tIns="46166" rIns="92325" bIns="46166"/>
          <a:lstStyle/>
          <a:p>
            <a:endParaRPr lang="en-US" smtClean="0"/>
          </a:p>
        </p:txBody>
      </p:sp>
    </p:spTree>
    <p:extLst>
      <p:ext uri="{BB962C8B-B14F-4D97-AF65-F5344CB8AC3E}">
        <p14:creationId xmlns:p14="http://schemas.microsoft.com/office/powerpoint/2010/main" val="3407252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txBox="1">
            <a:spLocks noGrp="1" noChangeArrowheads="1"/>
          </p:cNvSpPr>
          <p:nvPr/>
        </p:nvSpPr>
        <p:spPr bwMode="auto">
          <a:xfrm>
            <a:off x="3972242" y="8828067"/>
            <a:ext cx="3038159" cy="46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50" tIns="46627" rIns="93250" bIns="46627" anchor="b"/>
          <a:lstStyle>
            <a:lvl1pPr defTabSz="960438">
              <a:defRPr sz="1100">
                <a:solidFill>
                  <a:schemeClr val="tx1"/>
                </a:solidFill>
                <a:latin typeface="Arial" charset="0"/>
              </a:defRPr>
            </a:lvl1pPr>
            <a:lvl2pPr marL="742950" indent="-285750" defTabSz="960438">
              <a:defRPr sz="1100">
                <a:solidFill>
                  <a:schemeClr val="tx1"/>
                </a:solidFill>
                <a:latin typeface="Arial" charset="0"/>
              </a:defRPr>
            </a:lvl2pPr>
            <a:lvl3pPr marL="1143000" indent="-228600" defTabSz="960438">
              <a:defRPr sz="1100">
                <a:solidFill>
                  <a:schemeClr val="tx1"/>
                </a:solidFill>
                <a:latin typeface="Arial" charset="0"/>
              </a:defRPr>
            </a:lvl3pPr>
            <a:lvl4pPr marL="1600200" indent="-228600" defTabSz="960438">
              <a:defRPr sz="1100">
                <a:solidFill>
                  <a:schemeClr val="tx1"/>
                </a:solidFill>
                <a:latin typeface="Arial" charset="0"/>
              </a:defRPr>
            </a:lvl4pPr>
            <a:lvl5pPr marL="2057400" indent="-228600" defTabSz="960438">
              <a:defRPr sz="1100">
                <a:solidFill>
                  <a:schemeClr val="tx1"/>
                </a:solidFill>
                <a:latin typeface="Arial" charset="0"/>
              </a:defRPr>
            </a:lvl5pPr>
            <a:lvl6pPr marL="2514600" indent="-228600" algn="ctr" defTabSz="960438" eaLnBrk="0" fontAlgn="base" hangingPunct="0">
              <a:spcBef>
                <a:spcPct val="50000"/>
              </a:spcBef>
              <a:spcAft>
                <a:spcPct val="40000"/>
              </a:spcAft>
              <a:defRPr sz="1100">
                <a:solidFill>
                  <a:schemeClr val="tx1"/>
                </a:solidFill>
                <a:latin typeface="Arial" charset="0"/>
              </a:defRPr>
            </a:lvl6pPr>
            <a:lvl7pPr marL="2971800" indent="-228600" algn="ctr" defTabSz="960438" eaLnBrk="0" fontAlgn="base" hangingPunct="0">
              <a:spcBef>
                <a:spcPct val="50000"/>
              </a:spcBef>
              <a:spcAft>
                <a:spcPct val="40000"/>
              </a:spcAft>
              <a:defRPr sz="1100">
                <a:solidFill>
                  <a:schemeClr val="tx1"/>
                </a:solidFill>
                <a:latin typeface="Arial" charset="0"/>
              </a:defRPr>
            </a:lvl7pPr>
            <a:lvl8pPr marL="3429000" indent="-228600" algn="ctr" defTabSz="960438" eaLnBrk="0" fontAlgn="base" hangingPunct="0">
              <a:spcBef>
                <a:spcPct val="50000"/>
              </a:spcBef>
              <a:spcAft>
                <a:spcPct val="40000"/>
              </a:spcAft>
              <a:defRPr sz="1100">
                <a:solidFill>
                  <a:schemeClr val="tx1"/>
                </a:solidFill>
                <a:latin typeface="Arial" charset="0"/>
              </a:defRPr>
            </a:lvl8pPr>
            <a:lvl9pPr marL="3886200" indent="-228600" algn="ctr" defTabSz="960438" eaLnBrk="0" fontAlgn="base" hangingPunct="0">
              <a:spcBef>
                <a:spcPct val="50000"/>
              </a:spcBef>
              <a:spcAft>
                <a:spcPct val="40000"/>
              </a:spcAft>
              <a:defRPr sz="1100">
                <a:solidFill>
                  <a:schemeClr val="tx1"/>
                </a:solidFill>
                <a:latin typeface="Arial" charset="0"/>
              </a:defRPr>
            </a:lvl9pPr>
          </a:lstStyle>
          <a:p>
            <a:pPr algn="r" fontAlgn="base">
              <a:spcBef>
                <a:spcPct val="0"/>
              </a:spcBef>
              <a:spcAft>
                <a:spcPct val="0"/>
              </a:spcAft>
            </a:pPr>
            <a:fld id="{82DD6E8E-5365-414B-AFF0-CECB3B288C3B}" type="slidenum">
              <a:rPr lang="en-US">
                <a:solidFill>
                  <a:srgbClr val="000000"/>
                </a:solidFill>
                <a:latin typeface="Times New Roman" pitchFamily="18" charset="0"/>
              </a:rPr>
              <a:pPr algn="r" fontAlgn="base">
                <a:spcBef>
                  <a:spcPct val="0"/>
                </a:spcBef>
                <a:spcAft>
                  <a:spcPct val="0"/>
                </a:spcAft>
              </a:pPr>
              <a:t>10</a:t>
            </a:fld>
            <a:endParaRPr lang="en-US">
              <a:solidFill>
                <a:srgbClr val="000000"/>
              </a:solidFill>
              <a:latin typeface="Times New Roman" pitchFamily="18" charset="0"/>
            </a:endParaRPr>
          </a:p>
        </p:txBody>
      </p:sp>
      <p:sp>
        <p:nvSpPr>
          <p:cNvPr id="171011" name="Rectangle 7"/>
          <p:cNvSpPr txBox="1">
            <a:spLocks noGrp="1" noChangeArrowheads="1"/>
          </p:cNvSpPr>
          <p:nvPr/>
        </p:nvSpPr>
        <p:spPr bwMode="auto">
          <a:xfrm>
            <a:off x="3972242" y="8828067"/>
            <a:ext cx="3038159" cy="46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50" tIns="46627" rIns="93250" bIns="46627" anchor="b"/>
          <a:lstStyle>
            <a:lvl1pPr defTabSz="960438">
              <a:defRPr sz="1100">
                <a:solidFill>
                  <a:schemeClr val="tx1"/>
                </a:solidFill>
                <a:latin typeface="Arial" charset="0"/>
              </a:defRPr>
            </a:lvl1pPr>
            <a:lvl2pPr marL="742950" indent="-285750" defTabSz="960438">
              <a:defRPr sz="1100">
                <a:solidFill>
                  <a:schemeClr val="tx1"/>
                </a:solidFill>
                <a:latin typeface="Arial" charset="0"/>
              </a:defRPr>
            </a:lvl2pPr>
            <a:lvl3pPr marL="1143000" indent="-228600" defTabSz="960438">
              <a:defRPr sz="1100">
                <a:solidFill>
                  <a:schemeClr val="tx1"/>
                </a:solidFill>
                <a:latin typeface="Arial" charset="0"/>
              </a:defRPr>
            </a:lvl3pPr>
            <a:lvl4pPr marL="1600200" indent="-228600" defTabSz="960438">
              <a:defRPr sz="1100">
                <a:solidFill>
                  <a:schemeClr val="tx1"/>
                </a:solidFill>
                <a:latin typeface="Arial" charset="0"/>
              </a:defRPr>
            </a:lvl4pPr>
            <a:lvl5pPr marL="2057400" indent="-228600" defTabSz="960438">
              <a:defRPr sz="1100">
                <a:solidFill>
                  <a:schemeClr val="tx1"/>
                </a:solidFill>
                <a:latin typeface="Arial" charset="0"/>
              </a:defRPr>
            </a:lvl5pPr>
            <a:lvl6pPr marL="2514600" indent="-228600" algn="ctr" defTabSz="960438" eaLnBrk="0" fontAlgn="base" hangingPunct="0">
              <a:spcBef>
                <a:spcPct val="50000"/>
              </a:spcBef>
              <a:spcAft>
                <a:spcPct val="40000"/>
              </a:spcAft>
              <a:defRPr sz="1100">
                <a:solidFill>
                  <a:schemeClr val="tx1"/>
                </a:solidFill>
                <a:latin typeface="Arial" charset="0"/>
              </a:defRPr>
            </a:lvl6pPr>
            <a:lvl7pPr marL="2971800" indent="-228600" algn="ctr" defTabSz="960438" eaLnBrk="0" fontAlgn="base" hangingPunct="0">
              <a:spcBef>
                <a:spcPct val="50000"/>
              </a:spcBef>
              <a:spcAft>
                <a:spcPct val="40000"/>
              </a:spcAft>
              <a:defRPr sz="1100">
                <a:solidFill>
                  <a:schemeClr val="tx1"/>
                </a:solidFill>
                <a:latin typeface="Arial" charset="0"/>
              </a:defRPr>
            </a:lvl7pPr>
            <a:lvl8pPr marL="3429000" indent="-228600" algn="ctr" defTabSz="960438" eaLnBrk="0" fontAlgn="base" hangingPunct="0">
              <a:spcBef>
                <a:spcPct val="50000"/>
              </a:spcBef>
              <a:spcAft>
                <a:spcPct val="40000"/>
              </a:spcAft>
              <a:defRPr sz="1100">
                <a:solidFill>
                  <a:schemeClr val="tx1"/>
                </a:solidFill>
                <a:latin typeface="Arial" charset="0"/>
              </a:defRPr>
            </a:lvl8pPr>
            <a:lvl9pPr marL="3886200" indent="-228600" algn="ctr" defTabSz="960438" eaLnBrk="0" fontAlgn="base" hangingPunct="0">
              <a:spcBef>
                <a:spcPct val="50000"/>
              </a:spcBef>
              <a:spcAft>
                <a:spcPct val="40000"/>
              </a:spcAft>
              <a:defRPr sz="1100">
                <a:solidFill>
                  <a:schemeClr val="tx1"/>
                </a:solidFill>
                <a:latin typeface="Arial" charset="0"/>
              </a:defRPr>
            </a:lvl9pPr>
          </a:lstStyle>
          <a:p>
            <a:pPr algn="r" fontAlgn="base">
              <a:spcBef>
                <a:spcPct val="0"/>
              </a:spcBef>
              <a:spcAft>
                <a:spcPct val="0"/>
              </a:spcAft>
            </a:pPr>
            <a:fld id="{477D3478-1B2B-4C17-835C-50BC194FB9D2}" type="slidenum">
              <a:rPr lang="en-US">
                <a:solidFill>
                  <a:srgbClr val="000000"/>
                </a:solidFill>
                <a:latin typeface="Times New Roman" pitchFamily="18" charset="0"/>
              </a:rPr>
              <a:pPr algn="r" fontAlgn="base">
                <a:spcBef>
                  <a:spcPct val="0"/>
                </a:spcBef>
                <a:spcAft>
                  <a:spcPct val="0"/>
                </a:spcAft>
              </a:pPr>
              <a:t>10</a:t>
            </a:fld>
            <a:endParaRPr lang="en-US">
              <a:solidFill>
                <a:srgbClr val="000000"/>
              </a:solidFill>
              <a:latin typeface="Times New Roman" pitchFamily="18" charset="0"/>
            </a:endParaRPr>
          </a:p>
        </p:txBody>
      </p:sp>
      <p:sp>
        <p:nvSpPr>
          <p:cNvPr id="171012" name="Rectangle 2"/>
          <p:cNvSpPr>
            <a:spLocks noGrp="1" noRot="1" noChangeAspect="1" noChangeArrowheads="1" noTextEdit="1"/>
          </p:cNvSpPr>
          <p:nvPr>
            <p:ph type="sldImg"/>
          </p:nvPr>
        </p:nvSpPr>
        <p:spPr>
          <a:xfrm>
            <a:off x="1184275" y="695325"/>
            <a:ext cx="4645025" cy="3484563"/>
          </a:xfrm>
          <a:ln/>
        </p:spPr>
      </p:sp>
      <p:sp>
        <p:nvSpPr>
          <p:cNvPr id="17101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250" rIns="93250"/>
          <a:lstStyle/>
          <a:p>
            <a:pPr eaLnBrk="1" hangingPunct="1"/>
            <a:endParaRPr lang="en-US" smtClean="0"/>
          </a:p>
        </p:txBody>
      </p:sp>
    </p:spTree>
    <p:extLst>
      <p:ext uri="{BB962C8B-B14F-4D97-AF65-F5344CB8AC3E}">
        <p14:creationId xmlns:p14="http://schemas.microsoft.com/office/powerpoint/2010/main" val="3605387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1182688" y="693738"/>
            <a:ext cx="4648200" cy="3486150"/>
          </a:xfrm>
          <a:ln/>
        </p:spPr>
      </p:sp>
      <p:sp>
        <p:nvSpPr>
          <p:cNvPr id="44035" name="Rectangle 3"/>
          <p:cNvSpPr>
            <a:spLocks noGrp="1" noChangeArrowheads="1"/>
          </p:cNvSpPr>
          <p:nvPr>
            <p:ph type="body" idx="1"/>
          </p:nvPr>
        </p:nvSpPr>
        <p:spPr>
          <a:xfrm>
            <a:off x="931867" y="4416425"/>
            <a:ext cx="5146675" cy="4186238"/>
          </a:xfrm>
          <a:noFill/>
        </p:spPr>
        <p:txBody>
          <a:bodyPr lIns="92943" tIns="46475" rIns="92943" bIns="46475"/>
          <a:lstStyle/>
          <a:p>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638278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noTextEdit="1"/>
          </p:cNvSpPr>
          <p:nvPr>
            <p:ph type="sldImg"/>
          </p:nvPr>
        </p:nvSpPr>
        <p:spPr>
          <a:xfrm>
            <a:off x="1182688" y="693738"/>
            <a:ext cx="4648200" cy="3486150"/>
          </a:xfrm>
          <a:ln/>
        </p:spPr>
      </p:sp>
      <p:sp>
        <p:nvSpPr>
          <p:cNvPr id="98306" name="Rectangle 3"/>
          <p:cNvSpPr>
            <a:spLocks noGrp="1" noChangeArrowheads="1"/>
          </p:cNvSpPr>
          <p:nvPr>
            <p:ph type="body" idx="1"/>
          </p:nvPr>
        </p:nvSpPr>
        <p:spPr>
          <a:xfrm>
            <a:off x="930281" y="4416435"/>
            <a:ext cx="5149850" cy="4186237"/>
          </a:xfrm>
          <a:noFill/>
        </p:spPr>
        <p:txBody>
          <a:bodyPr lIns="93523" tIns="46769" rIns="93523" bIns="46769"/>
          <a:lstStyle/>
          <a:p>
            <a:pPr eaLnBrk="1" hangingPunct="1"/>
            <a:endParaRPr lang="en-US" smtClean="0"/>
          </a:p>
        </p:txBody>
      </p:sp>
    </p:spTree>
    <p:extLst>
      <p:ext uri="{BB962C8B-B14F-4D97-AF65-F5344CB8AC3E}">
        <p14:creationId xmlns:p14="http://schemas.microsoft.com/office/powerpoint/2010/main" val="2551810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noTextEdit="1"/>
          </p:cNvSpPr>
          <p:nvPr>
            <p:ph type="sldImg"/>
          </p:nvPr>
        </p:nvSpPr>
        <p:spPr>
          <a:xfrm>
            <a:off x="1182688" y="693738"/>
            <a:ext cx="4648200" cy="3486150"/>
          </a:xfrm>
          <a:ln/>
        </p:spPr>
      </p:sp>
      <p:sp>
        <p:nvSpPr>
          <p:cNvPr id="98306" name="Rectangle 3"/>
          <p:cNvSpPr>
            <a:spLocks noGrp="1" noChangeArrowheads="1"/>
          </p:cNvSpPr>
          <p:nvPr>
            <p:ph type="body" idx="1"/>
          </p:nvPr>
        </p:nvSpPr>
        <p:spPr>
          <a:xfrm>
            <a:off x="930281" y="4416435"/>
            <a:ext cx="5149850" cy="4186237"/>
          </a:xfrm>
          <a:noFill/>
        </p:spPr>
        <p:txBody>
          <a:bodyPr lIns="93523" tIns="46769" rIns="93523" bIns="46769"/>
          <a:lstStyle/>
          <a:p>
            <a:pPr eaLnBrk="1" hangingPunct="1"/>
            <a:endParaRPr lang="en-US" smtClean="0"/>
          </a:p>
        </p:txBody>
      </p:sp>
    </p:spTree>
    <p:extLst>
      <p:ext uri="{BB962C8B-B14F-4D97-AF65-F5344CB8AC3E}">
        <p14:creationId xmlns:p14="http://schemas.microsoft.com/office/powerpoint/2010/main" val="2818370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txBox="1">
            <a:spLocks noGrp="1" noChangeArrowheads="1"/>
          </p:cNvSpPr>
          <p:nvPr/>
        </p:nvSpPr>
        <p:spPr bwMode="auto">
          <a:xfrm>
            <a:off x="3972245" y="8828070"/>
            <a:ext cx="3038159" cy="46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23" tIns="46614" rIns="93223" bIns="46614" anchor="b"/>
          <a:lstStyle>
            <a:lvl1pPr defTabSz="960438">
              <a:defRPr sz="1100">
                <a:solidFill>
                  <a:schemeClr val="tx1"/>
                </a:solidFill>
                <a:latin typeface="Arial" charset="0"/>
              </a:defRPr>
            </a:lvl1pPr>
            <a:lvl2pPr marL="742950" indent="-285750" defTabSz="960438">
              <a:defRPr sz="1100">
                <a:solidFill>
                  <a:schemeClr val="tx1"/>
                </a:solidFill>
                <a:latin typeface="Arial" charset="0"/>
              </a:defRPr>
            </a:lvl2pPr>
            <a:lvl3pPr marL="1143000" indent="-228600" defTabSz="960438">
              <a:defRPr sz="1100">
                <a:solidFill>
                  <a:schemeClr val="tx1"/>
                </a:solidFill>
                <a:latin typeface="Arial" charset="0"/>
              </a:defRPr>
            </a:lvl3pPr>
            <a:lvl4pPr marL="1600200" indent="-228600" defTabSz="960438">
              <a:defRPr sz="1100">
                <a:solidFill>
                  <a:schemeClr val="tx1"/>
                </a:solidFill>
                <a:latin typeface="Arial" charset="0"/>
              </a:defRPr>
            </a:lvl4pPr>
            <a:lvl5pPr marL="2057400" indent="-228600" defTabSz="960438">
              <a:defRPr sz="1100">
                <a:solidFill>
                  <a:schemeClr val="tx1"/>
                </a:solidFill>
                <a:latin typeface="Arial" charset="0"/>
              </a:defRPr>
            </a:lvl5pPr>
            <a:lvl6pPr marL="2514600" indent="-228600" algn="ctr" defTabSz="960438" eaLnBrk="0" fontAlgn="base" hangingPunct="0">
              <a:spcBef>
                <a:spcPct val="50000"/>
              </a:spcBef>
              <a:spcAft>
                <a:spcPct val="40000"/>
              </a:spcAft>
              <a:defRPr sz="1100">
                <a:solidFill>
                  <a:schemeClr val="tx1"/>
                </a:solidFill>
                <a:latin typeface="Arial" charset="0"/>
              </a:defRPr>
            </a:lvl6pPr>
            <a:lvl7pPr marL="2971800" indent="-228600" algn="ctr" defTabSz="960438" eaLnBrk="0" fontAlgn="base" hangingPunct="0">
              <a:spcBef>
                <a:spcPct val="50000"/>
              </a:spcBef>
              <a:spcAft>
                <a:spcPct val="40000"/>
              </a:spcAft>
              <a:defRPr sz="1100">
                <a:solidFill>
                  <a:schemeClr val="tx1"/>
                </a:solidFill>
                <a:latin typeface="Arial" charset="0"/>
              </a:defRPr>
            </a:lvl7pPr>
            <a:lvl8pPr marL="3429000" indent="-228600" algn="ctr" defTabSz="960438" eaLnBrk="0" fontAlgn="base" hangingPunct="0">
              <a:spcBef>
                <a:spcPct val="50000"/>
              </a:spcBef>
              <a:spcAft>
                <a:spcPct val="40000"/>
              </a:spcAft>
              <a:defRPr sz="1100">
                <a:solidFill>
                  <a:schemeClr val="tx1"/>
                </a:solidFill>
                <a:latin typeface="Arial" charset="0"/>
              </a:defRPr>
            </a:lvl8pPr>
            <a:lvl9pPr marL="3886200" indent="-228600" algn="ctr" defTabSz="960438" eaLnBrk="0" fontAlgn="base" hangingPunct="0">
              <a:spcBef>
                <a:spcPct val="50000"/>
              </a:spcBef>
              <a:spcAft>
                <a:spcPct val="40000"/>
              </a:spcAft>
              <a:defRPr sz="1100">
                <a:solidFill>
                  <a:schemeClr val="tx1"/>
                </a:solidFill>
                <a:latin typeface="Arial" charset="0"/>
              </a:defRPr>
            </a:lvl9pPr>
          </a:lstStyle>
          <a:p>
            <a:pPr algn="r" fontAlgn="base">
              <a:spcBef>
                <a:spcPct val="0"/>
              </a:spcBef>
              <a:spcAft>
                <a:spcPct val="0"/>
              </a:spcAft>
            </a:pPr>
            <a:fld id="{82DD6E8E-5365-414B-AFF0-CECB3B288C3B}" type="slidenum">
              <a:rPr lang="en-US" b="1">
                <a:solidFill>
                  <a:srgbClr val="000000"/>
                </a:solidFill>
                <a:latin typeface="Times New Roman" pitchFamily="18" charset="0"/>
              </a:rPr>
              <a:pPr algn="r" fontAlgn="base">
                <a:spcBef>
                  <a:spcPct val="0"/>
                </a:spcBef>
                <a:spcAft>
                  <a:spcPct val="0"/>
                </a:spcAft>
              </a:pPr>
              <a:t>14</a:t>
            </a:fld>
            <a:endParaRPr lang="en-US" b="1">
              <a:solidFill>
                <a:srgbClr val="000000"/>
              </a:solidFill>
              <a:latin typeface="Times New Roman" pitchFamily="18" charset="0"/>
            </a:endParaRPr>
          </a:p>
        </p:txBody>
      </p:sp>
      <p:sp>
        <p:nvSpPr>
          <p:cNvPr id="171011" name="Rectangle 7"/>
          <p:cNvSpPr txBox="1">
            <a:spLocks noGrp="1" noChangeArrowheads="1"/>
          </p:cNvSpPr>
          <p:nvPr/>
        </p:nvSpPr>
        <p:spPr bwMode="auto">
          <a:xfrm>
            <a:off x="3972245" y="8828070"/>
            <a:ext cx="3038159" cy="46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23" tIns="46614" rIns="93223" bIns="46614" anchor="b"/>
          <a:lstStyle>
            <a:lvl1pPr defTabSz="960438">
              <a:defRPr sz="1100">
                <a:solidFill>
                  <a:schemeClr val="tx1"/>
                </a:solidFill>
                <a:latin typeface="Arial" charset="0"/>
              </a:defRPr>
            </a:lvl1pPr>
            <a:lvl2pPr marL="742950" indent="-285750" defTabSz="960438">
              <a:defRPr sz="1100">
                <a:solidFill>
                  <a:schemeClr val="tx1"/>
                </a:solidFill>
                <a:latin typeface="Arial" charset="0"/>
              </a:defRPr>
            </a:lvl2pPr>
            <a:lvl3pPr marL="1143000" indent="-228600" defTabSz="960438">
              <a:defRPr sz="1100">
                <a:solidFill>
                  <a:schemeClr val="tx1"/>
                </a:solidFill>
                <a:latin typeface="Arial" charset="0"/>
              </a:defRPr>
            </a:lvl3pPr>
            <a:lvl4pPr marL="1600200" indent="-228600" defTabSz="960438">
              <a:defRPr sz="1100">
                <a:solidFill>
                  <a:schemeClr val="tx1"/>
                </a:solidFill>
                <a:latin typeface="Arial" charset="0"/>
              </a:defRPr>
            </a:lvl4pPr>
            <a:lvl5pPr marL="2057400" indent="-228600" defTabSz="960438">
              <a:defRPr sz="1100">
                <a:solidFill>
                  <a:schemeClr val="tx1"/>
                </a:solidFill>
                <a:latin typeface="Arial" charset="0"/>
              </a:defRPr>
            </a:lvl5pPr>
            <a:lvl6pPr marL="2514600" indent="-228600" algn="ctr" defTabSz="960438" eaLnBrk="0" fontAlgn="base" hangingPunct="0">
              <a:spcBef>
                <a:spcPct val="50000"/>
              </a:spcBef>
              <a:spcAft>
                <a:spcPct val="40000"/>
              </a:spcAft>
              <a:defRPr sz="1100">
                <a:solidFill>
                  <a:schemeClr val="tx1"/>
                </a:solidFill>
                <a:latin typeface="Arial" charset="0"/>
              </a:defRPr>
            </a:lvl6pPr>
            <a:lvl7pPr marL="2971800" indent="-228600" algn="ctr" defTabSz="960438" eaLnBrk="0" fontAlgn="base" hangingPunct="0">
              <a:spcBef>
                <a:spcPct val="50000"/>
              </a:spcBef>
              <a:spcAft>
                <a:spcPct val="40000"/>
              </a:spcAft>
              <a:defRPr sz="1100">
                <a:solidFill>
                  <a:schemeClr val="tx1"/>
                </a:solidFill>
                <a:latin typeface="Arial" charset="0"/>
              </a:defRPr>
            </a:lvl7pPr>
            <a:lvl8pPr marL="3429000" indent="-228600" algn="ctr" defTabSz="960438" eaLnBrk="0" fontAlgn="base" hangingPunct="0">
              <a:spcBef>
                <a:spcPct val="50000"/>
              </a:spcBef>
              <a:spcAft>
                <a:spcPct val="40000"/>
              </a:spcAft>
              <a:defRPr sz="1100">
                <a:solidFill>
                  <a:schemeClr val="tx1"/>
                </a:solidFill>
                <a:latin typeface="Arial" charset="0"/>
              </a:defRPr>
            </a:lvl8pPr>
            <a:lvl9pPr marL="3886200" indent="-228600" algn="ctr" defTabSz="960438" eaLnBrk="0" fontAlgn="base" hangingPunct="0">
              <a:spcBef>
                <a:spcPct val="50000"/>
              </a:spcBef>
              <a:spcAft>
                <a:spcPct val="40000"/>
              </a:spcAft>
              <a:defRPr sz="1100">
                <a:solidFill>
                  <a:schemeClr val="tx1"/>
                </a:solidFill>
                <a:latin typeface="Arial" charset="0"/>
              </a:defRPr>
            </a:lvl9pPr>
          </a:lstStyle>
          <a:p>
            <a:pPr algn="r" fontAlgn="base">
              <a:spcBef>
                <a:spcPct val="0"/>
              </a:spcBef>
              <a:spcAft>
                <a:spcPct val="0"/>
              </a:spcAft>
            </a:pPr>
            <a:fld id="{477D3478-1B2B-4C17-835C-50BC194FB9D2}" type="slidenum">
              <a:rPr lang="en-US" b="1">
                <a:solidFill>
                  <a:srgbClr val="000000"/>
                </a:solidFill>
                <a:latin typeface="Times New Roman" pitchFamily="18" charset="0"/>
              </a:rPr>
              <a:pPr algn="r" fontAlgn="base">
                <a:spcBef>
                  <a:spcPct val="0"/>
                </a:spcBef>
                <a:spcAft>
                  <a:spcPct val="0"/>
                </a:spcAft>
              </a:pPr>
              <a:t>14</a:t>
            </a:fld>
            <a:endParaRPr lang="en-US" b="1">
              <a:solidFill>
                <a:srgbClr val="000000"/>
              </a:solidFill>
              <a:latin typeface="Times New Roman" pitchFamily="18" charset="0"/>
            </a:endParaRPr>
          </a:p>
        </p:txBody>
      </p:sp>
      <p:sp>
        <p:nvSpPr>
          <p:cNvPr id="171012" name="Rectangle 2"/>
          <p:cNvSpPr>
            <a:spLocks noGrp="1" noRot="1" noChangeAspect="1" noChangeArrowheads="1" noTextEdit="1"/>
          </p:cNvSpPr>
          <p:nvPr>
            <p:ph type="sldImg"/>
          </p:nvPr>
        </p:nvSpPr>
        <p:spPr>
          <a:xfrm>
            <a:off x="1184275" y="695325"/>
            <a:ext cx="4645025" cy="3484563"/>
          </a:xfrm>
          <a:ln/>
        </p:spPr>
      </p:sp>
      <p:sp>
        <p:nvSpPr>
          <p:cNvPr id="17101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223" rIns="93223"/>
          <a:lstStyle/>
          <a:p>
            <a:pPr eaLnBrk="1" hangingPunct="1"/>
            <a:endParaRPr lang="en-US" smtClean="0"/>
          </a:p>
        </p:txBody>
      </p:sp>
    </p:spTree>
    <p:extLst>
      <p:ext uri="{BB962C8B-B14F-4D97-AF65-F5344CB8AC3E}">
        <p14:creationId xmlns:p14="http://schemas.microsoft.com/office/powerpoint/2010/main" val="986361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txBox="1">
            <a:spLocks noGrp="1" noChangeArrowheads="1"/>
          </p:cNvSpPr>
          <p:nvPr/>
        </p:nvSpPr>
        <p:spPr bwMode="auto">
          <a:xfrm>
            <a:off x="3972245" y="8828070"/>
            <a:ext cx="3038159" cy="46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23" tIns="46614" rIns="93223" bIns="46614" anchor="b"/>
          <a:lstStyle>
            <a:lvl1pPr defTabSz="960438">
              <a:defRPr sz="1100">
                <a:solidFill>
                  <a:schemeClr val="tx1"/>
                </a:solidFill>
                <a:latin typeface="Arial" charset="0"/>
              </a:defRPr>
            </a:lvl1pPr>
            <a:lvl2pPr marL="742950" indent="-285750" defTabSz="960438">
              <a:defRPr sz="1100">
                <a:solidFill>
                  <a:schemeClr val="tx1"/>
                </a:solidFill>
                <a:latin typeface="Arial" charset="0"/>
              </a:defRPr>
            </a:lvl2pPr>
            <a:lvl3pPr marL="1143000" indent="-228600" defTabSz="960438">
              <a:defRPr sz="1100">
                <a:solidFill>
                  <a:schemeClr val="tx1"/>
                </a:solidFill>
                <a:latin typeface="Arial" charset="0"/>
              </a:defRPr>
            </a:lvl3pPr>
            <a:lvl4pPr marL="1600200" indent="-228600" defTabSz="960438">
              <a:defRPr sz="1100">
                <a:solidFill>
                  <a:schemeClr val="tx1"/>
                </a:solidFill>
                <a:latin typeface="Arial" charset="0"/>
              </a:defRPr>
            </a:lvl4pPr>
            <a:lvl5pPr marL="2057400" indent="-228600" defTabSz="960438">
              <a:defRPr sz="1100">
                <a:solidFill>
                  <a:schemeClr val="tx1"/>
                </a:solidFill>
                <a:latin typeface="Arial" charset="0"/>
              </a:defRPr>
            </a:lvl5pPr>
            <a:lvl6pPr marL="2514600" indent="-228600" algn="ctr" defTabSz="960438" eaLnBrk="0" fontAlgn="base" hangingPunct="0">
              <a:spcBef>
                <a:spcPct val="50000"/>
              </a:spcBef>
              <a:spcAft>
                <a:spcPct val="40000"/>
              </a:spcAft>
              <a:defRPr sz="1100">
                <a:solidFill>
                  <a:schemeClr val="tx1"/>
                </a:solidFill>
                <a:latin typeface="Arial" charset="0"/>
              </a:defRPr>
            </a:lvl6pPr>
            <a:lvl7pPr marL="2971800" indent="-228600" algn="ctr" defTabSz="960438" eaLnBrk="0" fontAlgn="base" hangingPunct="0">
              <a:spcBef>
                <a:spcPct val="50000"/>
              </a:spcBef>
              <a:spcAft>
                <a:spcPct val="40000"/>
              </a:spcAft>
              <a:defRPr sz="1100">
                <a:solidFill>
                  <a:schemeClr val="tx1"/>
                </a:solidFill>
                <a:latin typeface="Arial" charset="0"/>
              </a:defRPr>
            </a:lvl7pPr>
            <a:lvl8pPr marL="3429000" indent="-228600" algn="ctr" defTabSz="960438" eaLnBrk="0" fontAlgn="base" hangingPunct="0">
              <a:spcBef>
                <a:spcPct val="50000"/>
              </a:spcBef>
              <a:spcAft>
                <a:spcPct val="40000"/>
              </a:spcAft>
              <a:defRPr sz="1100">
                <a:solidFill>
                  <a:schemeClr val="tx1"/>
                </a:solidFill>
                <a:latin typeface="Arial" charset="0"/>
              </a:defRPr>
            </a:lvl8pPr>
            <a:lvl9pPr marL="3886200" indent="-228600" algn="ctr" defTabSz="960438" eaLnBrk="0" fontAlgn="base" hangingPunct="0">
              <a:spcBef>
                <a:spcPct val="50000"/>
              </a:spcBef>
              <a:spcAft>
                <a:spcPct val="40000"/>
              </a:spcAft>
              <a:defRPr sz="1100">
                <a:solidFill>
                  <a:schemeClr val="tx1"/>
                </a:solidFill>
                <a:latin typeface="Arial" charset="0"/>
              </a:defRPr>
            </a:lvl9pPr>
          </a:lstStyle>
          <a:p>
            <a:pPr algn="r" fontAlgn="base">
              <a:spcBef>
                <a:spcPct val="0"/>
              </a:spcBef>
              <a:spcAft>
                <a:spcPct val="0"/>
              </a:spcAft>
            </a:pPr>
            <a:fld id="{82DD6E8E-5365-414B-AFF0-CECB3B288C3B}" type="slidenum">
              <a:rPr lang="en-US" b="1">
                <a:solidFill>
                  <a:srgbClr val="000000"/>
                </a:solidFill>
                <a:latin typeface="Times New Roman" pitchFamily="18" charset="0"/>
              </a:rPr>
              <a:pPr algn="r" fontAlgn="base">
                <a:spcBef>
                  <a:spcPct val="0"/>
                </a:spcBef>
                <a:spcAft>
                  <a:spcPct val="0"/>
                </a:spcAft>
              </a:pPr>
              <a:t>15</a:t>
            </a:fld>
            <a:endParaRPr lang="en-US" b="1">
              <a:solidFill>
                <a:srgbClr val="000000"/>
              </a:solidFill>
              <a:latin typeface="Times New Roman" pitchFamily="18" charset="0"/>
            </a:endParaRPr>
          </a:p>
        </p:txBody>
      </p:sp>
      <p:sp>
        <p:nvSpPr>
          <p:cNvPr id="171011" name="Rectangle 7"/>
          <p:cNvSpPr txBox="1">
            <a:spLocks noGrp="1" noChangeArrowheads="1"/>
          </p:cNvSpPr>
          <p:nvPr/>
        </p:nvSpPr>
        <p:spPr bwMode="auto">
          <a:xfrm>
            <a:off x="3972245" y="8828070"/>
            <a:ext cx="3038159" cy="46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23" tIns="46614" rIns="93223" bIns="46614" anchor="b"/>
          <a:lstStyle>
            <a:lvl1pPr defTabSz="960438">
              <a:defRPr sz="1100">
                <a:solidFill>
                  <a:schemeClr val="tx1"/>
                </a:solidFill>
                <a:latin typeface="Arial" charset="0"/>
              </a:defRPr>
            </a:lvl1pPr>
            <a:lvl2pPr marL="742950" indent="-285750" defTabSz="960438">
              <a:defRPr sz="1100">
                <a:solidFill>
                  <a:schemeClr val="tx1"/>
                </a:solidFill>
                <a:latin typeface="Arial" charset="0"/>
              </a:defRPr>
            </a:lvl2pPr>
            <a:lvl3pPr marL="1143000" indent="-228600" defTabSz="960438">
              <a:defRPr sz="1100">
                <a:solidFill>
                  <a:schemeClr val="tx1"/>
                </a:solidFill>
                <a:latin typeface="Arial" charset="0"/>
              </a:defRPr>
            </a:lvl3pPr>
            <a:lvl4pPr marL="1600200" indent="-228600" defTabSz="960438">
              <a:defRPr sz="1100">
                <a:solidFill>
                  <a:schemeClr val="tx1"/>
                </a:solidFill>
                <a:latin typeface="Arial" charset="0"/>
              </a:defRPr>
            </a:lvl4pPr>
            <a:lvl5pPr marL="2057400" indent="-228600" defTabSz="960438">
              <a:defRPr sz="1100">
                <a:solidFill>
                  <a:schemeClr val="tx1"/>
                </a:solidFill>
                <a:latin typeface="Arial" charset="0"/>
              </a:defRPr>
            </a:lvl5pPr>
            <a:lvl6pPr marL="2514600" indent="-228600" algn="ctr" defTabSz="960438" eaLnBrk="0" fontAlgn="base" hangingPunct="0">
              <a:spcBef>
                <a:spcPct val="50000"/>
              </a:spcBef>
              <a:spcAft>
                <a:spcPct val="40000"/>
              </a:spcAft>
              <a:defRPr sz="1100">
                <a:solidFill>
                  <a:schemeClr val="tx1"/>
                </a:solidFill>
                <a:latin typeface="Arial" charset="0"/>
              </a:defRPr>
            </a:lvl6pPr>
            <a:lvl7pPr marL="2971800" indent="-228600" algn="ctr" defTabSz="960438" eaLnBrk="0" fontAlgn="base" hangingPunct="0">
              <a:spcBef>
                <a:spcPct val="50000"/>
              </a:spcBef>
              <a:spcAft>
                <a:spcPct val="40000"/>
              </a:spcAft>
              <a:defRPr sz="1100">
                <a:solidFill>
                  <a:schemeClr val="tx1"/>
                </a:solidFill>
                <a:latin typeface="Arial" charset="0"/>
              </a:defRPr>
            </a:lvl7pPr>
            <a:lvl8pPr marL="3429000" indent="-228600" algn="ctr" defTabSz="960438" eaLnBrk="0" fontAlgn="base" hangingPunct="0">
              <a:spcBef>
                <a:spcPct val="50000"/>
              </a:spcBef>
              <a:spcAft>
                <a:spcPct val="40000"/>
              </a:spcAft>
              <a:defRPr sz="1100">
                <a:solidFill>
                  <a:schemeClr val="tx1"/>
                </a:solidFill>
                <a:latin typeface="Arial" charset="0"/>
              </a:defRPr>
            </a:lvl8pPr>
            <a:lvl9pPr marL="3886200" indent="-228600" algn="ctr" defTabSz="960438" eaLnBrk="0" fontAlgn="base" hangingPunct="0">
              <a:spcBef>
                <a:spcPct val="50000"/>
              </a:spcBef>
              <a:spcAft>
                <a:spcPct val="40000"/>
              </a:spcAft>
              <a:defRPr sz="1100">
                <a:solidFill>
                  <a:schemeClr val="tx1"/>
                </a:solidFill>
                <a:latin typeface="Arial" charset="0"/>
              </a:defRPr>
            </a:lvl9pPr>
          </a:lstStyle>
          <a:p>
            <a:pPr algn="r" fontAlgn="base">
              <a:spcBef>
                <a:spcPct val="0"/>
              </a:spcBef>
              <a:spcAft>
                <a:spcPct val="0"/>
              </a:spcAft>
            </a:pPr>
            <a:fld id="{477D3478-1B2B-4C17-835C-50BC194FB9D2}" type="slidenum">
              <a:rPr lang="en-US" b="1">
                <a:solidFill>
                  <a:srgbClr val="000000"/>
                </a:solidFill>
                <a:latin typeface="Times New Roman" pitchFamily="18" charset="0"/>
              </a:rPr>
              <a:pPr algn="r" fontAlgn="base">
                <a:spcBef>
                  <a:spcPct val="0"/>
                </a:spcBef>
                <a:spcAft>
                  <a:spcPct val="0"/>
                </a:spcAft>
              </a:pPr>
              <a:t>15</a:t>
            </a:fld>
            <a:endParaRPr lang="en-US" b="1">
              <a:solidFill>
                <a:srgbClr val="000000"/>
              </a:solidFill>
              <a:latin typeface="Times New Roman" pitchFamily="18" charset="0"/>
            </a:endParaRPr>
          </a:p>
        </p:txBody>
      </p:sp>
      <p:sp>
        <p:nvSpPr>
          <p:cNvPr id="171012" name="Rectangle 2"/>
          <p:cNvSpPr>
            <a:spLocks noGrp="1" noRot="1" noChangeAspect="1" noChangeArrowheads="1" noTextEdit="1"/>
          </p:cNvSpPr>
          <p:nvPr>
            <p:ph type="sldImg"/>
          </p:nvPr>
        </p:nvSpPr>
        <p:spPr>
          <a:xfrm>
            <a:off x="1184275" y="695325"/>
            <a:ext cx="4645025" cy="3484563"/>
          </a:xfrm>
          <a:ln/>
        </p:spPr>
      </p:sp>
      <p:sp>
        <p:nvSpPr>
          <p:cNvPr id="17101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223" rIns="93223"/>
          <a:lstStyle/>
          <a:p>
            <a:pPr eaLnBrk="1" hangingPunct="1"/>
            <a:endParaRPr lang="en-US" smtClean="0"/>
          </a:p>
        </p:txBody>
      </p:sp>
    </p:spTree>
    <p:extLst>
      <p:ext uri="{BB962C8B-B14F-4D97-AF65-F5344CB8AC3E}">
        <p14:creationId xmlns:p14="http://schemas.microsoft.com/office/powerpoint/2010/main" val="3017056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txBox="1">
            <a:spLocks noGrp="1" noChangeArrowheads="1"/>
          </p:cNvSpPr>
          <p:nvPr/>
        </p:nvSpPr>
        <p:spPr bwMode="auto">
          <a:xfrm>
            <a:off x="3972245" y="8828070"/>
            <a:ext cx="3038159" cy="46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23" tIns="46614" rIns="93223" bIns="46614" anchor="b"/>
          <a:lstStyle>
            <a:lvl1pPr defTabSz="960438">
              <a:defRPr sz="1100">
                <a:solidFill>
                  <a:schemeClr val="tx1"/>
                </a:solidFill>
                <a:latin typeface="Arial" charset="0"/>
              </a:defRPr>
            </a:lvl1pPr>
            <a:lvl2pPr marL="742950" indent="-285750" defTabSz="960438">
              <a:defRPr sz="1100">
                <a:solidFill>
                  <a:schemeClr val="tx1"/>
                </a:solidFill>
                <a:latin typeface="Arial" charset="0"/>
              </a:defRPr>
            </a:lvl2pPr>
            <a:lvl3pPr marL="1143000" indent="-228600" defTabSz="960438">
              <a:defRPr sz="1100">
                <a:solidFill>
                  <a:schemeClr val="tx1"/>
                </a:solidFill>
                <a:latin typeface="Arial" charset="0"/>
              </a:defRPr>
            </a:lvl3pPr>
            <a:lvl4pPr marL="1600200" indent="-228600" defTabSz="960438">
              <a:defRPr sz="1100">
                <a:solidFill>
                  <a:schemeClr val="tx1"/>
                </a:solidFill>
                <a:latin typeface="Arial" charset="0"/>
              </a:defRPr>
            </a:lvl4pPr>
            <a:lvl5pPr marL="2057400" indent="-228600" defTabSz="960438">
              <a:defRPr sz="1100">
                <a:solidFill>
                  <a:schemeClr val="tx1"/>
                </a:solidFill>
                <a:latin typeface="Arial" charset="0"/>
              </a:defRPr>
            </a:lvl5pPr>
            <a:lvl6pPr marL="2514600" indent="-228600" algn="ctr" defTabSz="960438" eaLnBrk="0" fontAlgn="base" hangingPunct="0">
              <a:spcBef>
                <a:spcPct val="50000"/>
              </a:spcBef>
              <a:spcAft>
                <a:spcPct val="40000"/>
              </a:spcAft>
              <a:defRPr sz="1100">
                <a:solidFill>
                  <a:schemeClr val="tx1"/>
                </a:solidFill>
                <a:latin typeface="Arial" charset="0"/>
              </a:defRPr>
            </a:lvl6pPr>
            <a:lvl7pPr marL="2971800" indent="-228600" algn="ctr" defTabSz="960438" eaLnBrk="0" fontAlgn="base" hangingPunct="0">
              <a:spcBef>
                <a:spcPct val="50000"/>
              </a:spcBef>
              <a:spcAft>
                <a:spcPct val="40000"/>
              </a:spcAft>
              <a:defRPr sz="1100">
                <a:solidFill>
                  <a:schemeClr val="tx1"/>
                </a:solidFill>
                <a:latin typeface="Arial" charset="0"/>
              </a:defRPr>
            </a:lvl7pPr>
            <a:lvl8pPr marL="3429000" indent="-228600" algn="ctr" defTabSz="960438" eaLnBrk="0" fontAlgn="base" hangingPunct="0">
              <a:spcBef>
                <a:spcPct val="50000"/>
              </a:spcBef>
              <a:spcAft>
                <a:spcPct val="40000"/>
              </a:spcAft>
              <a:defRPr sz="1100">
                <a:solidFill>
                  <a:schemeClr val="tx1"/>
                </a:solidFill>
                <a:latin typeface="Arial" charset="0"/>
              </a:defRPr>
            </a:lvl8pPr>
            <a:lvl9pPr marL="3886200" indent="-228600" algn="ctr" defTabSz="960438" eaLnBrk="0" fontAlgn="base" hangingPunct="0">
              <a:spcBef>
                <a:spcPct val="50000"/>
              </a:spcBef>
              <a:spcAft>
                <a:spcPct val="40000"/>
              </a:spcAft>
              <a:defRPr sz="1100">
                <a:solidFill>
                  <a:schemeClr val="tx1"/>
                </a:solidFill>
                <a:latin typeface="Arial" charset="0"/>
              </a:defRPr>
            </a:lvl9pPr>
          </a:lstStyle>
          <a:p>
            <a:pPr algn="r" fontAlgn="base">
              <a:spcBef>
                <a:spcPct val="0"/>
              </a:spcBef>
              <a:spcAft>
                <a:spcPct val="0"/>
              </a:spcAft>
            </a:pPr>
            <a:fld id="{82DD6E8E-5365-414B-AFF0-CECB3B288C3B}" type="slidenum">
              <a:rPr lang="en-US" b="1">
                <a:solidFill>
                  <a:srgbClr val="000000"/>
                </a:solidFill>
                <a:latin typeface="Times New Roman" pitchFamily="18" charset="0"/>
              </a:rPr>
              <a:pPr algn="r" fontAlgn="base">
                <a:spcBef>
                  <a:spcPct val="0"/>
                </a:spcBef>
                <a:spcAft>
                  <a:spcPct val="0"/>
                </a:spcAft>
              </a:pPr>
              <a:t>16</a:t>
            </a:fld>
            <a:endParaRPr lang="en-US" b="1">
              <a:solidFill>
                <a:srgbClr val="000000"/>
              </a:solidFill>
              <a:latin typeface="Times New Roman" pitchFamily="18" charset="0"/>
            </a:endParaRPr>
          </a:p>
        </p:txBody>
      </p:sp>
      <p:sp>
        <p:nvSpPr>
          <p:cNvPr id="171011" name="Rectangle 7"/>
          <p:cNvSpPr txBox="1">
            <a:spLocks noGrp="1" noChangeArrowheads="1"/>
          </p:cNvSpPr>
          <p:nvPr/>
        </p:nvSpPr>
        <p:spPr bwMode="auto">
          <a:xfrm>
            <a:off x="3972245" y="8828070"/>
            <a:ext cx="3038159" cy="46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23" tIns="46614" rIns="93223" bIns="46614" anchor="b"/>
          <a:lstStyle>
            <a:lvl1pPr defTabSz="960438">
              <a:defRPr sz="1100">
                <a:solidFill>
                  <a:schemeClr val="tx1"/>
                </a:solidFill>
                <a:latin typeface="Arial" charset="0"/>
              </a:defRPr>
            </a:lvl1pPr>
            <a:lvl2pPr marL="742950" indent="-285750" defTabSz="960438">
              <a:defRPr sz="1100">
                <a:solidFill>
                  <a:schemeClr val="tx1"/>
                </a:solidFill>
                <a:latin typeface="Arial" charset="0"/>
              </a:defRPr>
            </a:lvl2pPr>
            <a:lvl3pPr marL="1143000" indent="-228600" defTabSz="960438">
              <a:defRPr sz="1100">
                <a:solidFill>
                  <a:schemeClr val="tx1"/>
                </a:solidFill>
                <a:latin typeface="Arial" charset="0"/>
              </a:defRPr>
            </a:lvl3pPr>
            <a:lvl4pPr marL="1600200" indent="-228600" defTabSz="960438">
              <a:defRPr sz="1100">
                <a:solidFill>
                  <a:schemeClr val="tx1"/>
                </a:solidFill>
                <a:latin typeface="Arial" charset="0"/>
              </a:defRPr>
            </a:lvl4pPr>
            <a:lvl5pPr marL="2057400" indent="-228600" defTabSz="960438">
              <a:defRPr sz="1100">
                <a:solidFill>
                  <a:schemeClr val="tx1"/>
                </a:solidFill>
                <a:latin typeface="Arial" charset="0"/>
              </a:defRPr>
            </a:lvl5pPr>
            <a:lvl6pPr marL="2514600" indent="-228600" algn="ctr" defTabSz="960438" eaLnBrk="0" fontAlgn="base" hangingPunct="0">
              <a:spcBef>
                <a:spcPct val="50000"/>
              </a:spcBef>
              <a:spcAft>
                <a:spcPct val="40000"/>
              </a:spcAft>
              <a:defRPr sz="1100">
                <a:solidFill>
                  <a:schemeClr val="tx1"/>
                </a:solidFill>
                <a:latin typeface="Arial" charset="0"/>
              </a:defRPr>
            </a:lvl6pPr>
            <a:lvl7pPr marL="2971800" indent="-228600" algn="ctr" defTabSz="960438" eaLnBrk="0" fontAlgn="base" hangingPunct="0">
              <a:spcBef>
                <a:spcPct val="50000"/>
              </a:spcBef>
              <a:spcAft>
                <a:spcPct val="40000"/>
              </a:spcAft>
              <a:defRPr sz="1100">
                <a:solidFill>
                  <a:schemeClr val="tx1"/>
                </a:solidFill>
                <a:latin typeface="Arial" charset="0"/>
              </a:defRPr>
            </a:lvl7pPr>
            <a:lvl8pPr marL="3429000" indent="-228600" algn="ctr" defTabSz="960438" eaLnBrk="0" fontAlgn="base" hangingPunct="0">
              <a:spcBef>
                <a:spcPct val="50000"/>
              </a:spcBef>
              <a:spcAft>
                <a:spcPct val="40000"/>
              </a:spcAft>
              <a:defRPr sz="1100">
                <a:solidFill>
                  <a:schemeClr val="tx1"/>
                </a:solidFill>
                <a:latin typeface="Arial" charset="0"/>
              </a:defRPr>
            </a:lvl8pPr>
            <a:lvl9pPr marL="3886200" indent="-228600" algn="ctr" defTabSz="960438" eaLnBrk="0" fontAlgn="base" hangingPunct="0">
              <a:spcBef>
                <a:spcPct val="50000"/>
              </a:spcBef>
              <a:spcAft>
                <a:spcPct val="40000"/>
              </a:spcAft>
              <a:defRPr sz="1100">
                <a:solidFill>
                  <a:schemeClr val="tx1"/>
                </a:solidFill>
                <a:latin typeface="Arial" charset="0"/>
              </a:defRPr>
            </a:lvl9pPr>
          </a:lstStyle>
          <a:p>
            <a:pPr algn="r" fontAlgn="base">
              <a:spcBef>
                <a:spcPct val="0"/>
              </a:spcBef>
              <a:spcAft>
                <a:spcPct val="0"/>
              </a:spcAft>
            </a:pPr>
            <a:fld id="{477D3478-1B2B-4C17-835C-50BC194FB9D2}" type="slidenum">
              <a:rPr lang="en-US" b="1">
                <a:solidFill>
                  <a:srgbClr val="000000"/>
                </a:solidFill>
                <a:latin typeface="Times New Roman" pitchFamily="18" charset="0"/>
              </a:rPr>
              <a:pPr algn="r" fontAlgn="base">
                <a:spcBef>
                  <a:spcPct val="0"/>
                </a:spcBef>
                <a:spcAft>
                  <a:spcPct val="0"/>
                </a:spcAft>
              </a:pPr>
              <a:t>16</a:t>
            </a:fld>
            <a:endParaRPr lang="en-US" b="1">
              <a:solidFill>
                <a:srgbClr val="000000"/>
              </a:solidFill>
              <a:latin typeface="Times New Roman" pitchFamily="18" charset="0"/>
            </a:endParaRPr>
          </a:p>
        </p:txBody>
      </p:sp>
      <p:sp>
        <p:nvSpPr>
          <p:cNvPr id="171012" name="Rectangle 2"/>
          <p:cNvSpPr>
            <a:spLocks noGrp="1" noRot="1" noChangeAspect="1" noChangeArrowheads="1" noTextEdit="1"/>
          </p:cNvSpPr>
          <p:nvPr>
            <p:ph type="sldImg"/>
          </p:nvPr>
        </p:nvSpPr>
        <p:spPr>
          <a:xfrm>
            <a:off x="1184275" y="695325"/>
            <a:ext cx="4645025" cy="3484563"/>
          </a:xfrm>
          <a:ln/>
        </p:spPr>
      </p:sp>
      <p:sp>
        <p:nvSpPr>
          <p:cNvPr id="17101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223" rIns="93223"/>
          <a:lstStyle/>
          <a:p>
            <a:pPr eaLnBrk="1" hangingPunct="1"/>
            <a:endParaRPr lang="en-US" smtClean="0"/>
          </a:p>
        </p:txBody>
      </p:sp>
    </p:spTree>
    <p:extLst>
      <p:ext uri="{BB962C8B-B14F-4D97-AF65-F5344CB8AC3E}">
        <p14:creationId xmlns:p14="http://schemas.microsoft.com/office/powerpoint/2010/main" val="3594637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txBox="1">
            <a:spLocks noGrp="1" noChangeArrowheads="1"/>
          </p:cNvSpPr>
          <p:nvPr/>
        </p:nvSpPr>
        <p:spPr bwMode="auto">
          <a:xfrm>
            <a:off x="3972245" y="8828070"/>
            <a:ext cx="3038159" cy="46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23" tIns="46614" rIns="93223" bIns="46614" anchor="b"/>
          <a:lstStyle>
            <a:lvl1pPr defTabSz="960438">
              <a:defRPr sz="1100">
                <a:solidFill>
                  <a:schemeClr val="tx1"/>
                </a:solidFill>
                <a:latin typeface="Arial" charset="0"/>
              </a:defRPr>
            </a:lvl1pPr>
            <a:lvl2pPr marL="742950" indent="-285750" defTabSz="960438">
              <a:defRPr sz="1100">
                <a:solidFill>
                  <a:schemeClr val="tx1"/>
                </a:solidFill>
                <a:latin typeface="Arial" charset="0"/>
              </a:defRPr>
            </a:lvl2pPr>
            <a:lvl3pPr marL="1143000" indent="-228600" defTabSz="960438">
              <a:defRPr sz="1100">
                <a:solidFill>
                  <a:schemeClr val="tx1"/>
                </a:solidFill>
                <a:latin typeface="Arial" charset="0"/>
              </a:defRPr>
            </a:lvl3pPr>
            <a:lvl4pPr marL="1600200" indent="-228600" defTabSz="960438">
              <a:defRPr sz="1100">
                <a:solidFill>
                  <a:schemeClr val="tx1"/>
                </a:solidFill>
                <a:latin typeface="Arial" charset="0"/>
              </a:defRPr>
            </a:lvl4pPr>
            <a:lvl5pPr marL="2057400" indent="-228600" defTabSz="960438">
              <a:defRPr sz="1100">
                <a:solidFill>
                  <a:schemeClr val="tx1"/>
                </a:solidFill>
                <a:latin typeface="Arial" charset="0"/>
              </a:defRPr>
            </a:lvl5pPr>
            <a:lvl6pPr marL="2514600" indent="-228600" algn="ctr" defTabSz="960438" eaLnBrk="0" fontAlgn="base" hangingPunct="0">
              <a:spcBef>
                <a:spcPct val="50000"/>
              </a:spcBef>
              <a:spcAft>
                <a:spcPct val="40000"/>
              </a:spcAft>
              <a:defRPr sz="1100">
                <a:solidFill>
                  <a:schemeClr val="tx1"/>
                </a:solidFill>
                <a:latin typeface="Arial" charset="0"/>
              </a:defRPr>
            </a:lvl6pPr>
            <a:lvl7pPr marL="2971800" indent="-228600" algn="ctr" defTabSz="960438" eaLnBrk="0" fontAlgn="base" hangingPunct="0">
              <a:spcBef>
                <a:spcPct val="50000"/>
              </a:spcBef>
              <a:spcAft>
                <a:spcPct val="40000"/>
              </a:spcAft>
              <a:defRPr sz="1100">
                <a:solidFill>
                  <a:schemeClr val="tx1"/>
                </a:solidFill>
                <a:latin typeface="Arial" charset="0"/>
              </a:defRPr>
            </a:lvl7pPr>
            <a:lvl8pPr marL="3429000" indent="-228600" algn="ctr" defTabSz="960438" eaLnBrk="0" fontAlgn="base" hangingPunct="0">
              <a:spcBef>
                <a:spcPct val="50000"/>
              </a:spcBef>
              <a:spcAft>
                <a:spcPct val="40000"/>
              </a:spcAft>
              <a:defRPr sz="1100">
                <a:solidFill>
                  <a:schemeClr val="tx1"/>
                </a:solidFill>
                <a:latin typeface="Arial" charset="0"/>
              </a:defRPr>
            </a:lvl8pPr>
            <a:lvl9pPr marL="3886200" indent="-228600" algn="ctr" defTabSz="960438" eaLnBrk="0" fontAlgn="base" hangingPunct="0">
              <a:spcBef>
                <a:spcPct val="50000"/>
              </a:spcBef>
              <a:spcAft>
                <a:spcPct val="40000"/>
              </a:spcAft>
              <a:defRPr sz="1100">
                <a:solidFill>
                  <a:schemeClr val="tx1"/>
                </a:solidFill>
                <a:latin typeface="Arial" charset="0"/>
              </a:defRPr>
            </a:lvl9pPr>
          </a:lstStyle>
          <a:p>
            <a:pPr algn="r" fontAlgn="base">
              <a:spcBef>
                <a:spcPct val="0"/>
              </a:spcBef>
              <a:spcAft>
                <a:spcPct val="0"/>
              </a:spcAft>
            </a:pPr>
            <a:fld id="{82DD6E8E-5365-414B-AFF0-CECB3B288C3B}" type="slidenum">
              <a:rPr lang="en-US" b="1">
                <a:solidFill>
                  <a:srgbClr val="000000"/>
                </a:solidFill>
                <a:latin typeface="Times New Roman" pitchFamily="18" charset="0"/>
              </a:rPr>
              <a:pPr algn="r" fontAlgn="base">
                <a:spcBef>
                  <a:spcPct val="0"/>
                </a:spcBef>
                <a:spcAft>
                  <a:spcPct val="0"/>
                </a:spcAft>
              </a:pPr>
              <a:t>17</a:t>
            </a:fld>
            <a:endParaRPr lang="en-US" b="1">
              <a:solidFill>
                <a:srgbClr val="000000"/>
              </a:solidFill>
              <a:latin typeface="Times New Roman" pitchFamily="18" charset="0"/>
            </a:endParaRPr>
          </a:p>
        </p:txBody>
      </p:sp>
      <p:sp>
        <p:nvSpPr>
          <p:cNvPr id="171011" name="Rectangle 7"/>
          <p:cNvSpPr txBox="1">
            <a:spLocks noGrp="1" noChangeArrowheads="1"/>
          </p:cNvSpPr>
          <p:nvPr/>
        </p:nvSpPr>
        <p:spPr bwMode="auto">
          <a:xfrm>
            <a:off x="3972245" y="8828070"/>
            <a:ext cx="3038159" cy="46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23" tIns="46614" rIns="93223" bIns="46614" anchor="b"/>
          <a:lstStyle>
            <a:lvl1pPr defTabSz="960438">
              <a:defRPr sz="1100">
                <a:solidFill>
                  <a:schemeClr val="tx1"/>
                </a:solidFill>
                <a:latin typeface="Arial" charset="0"/>
              </a:defRPr>
            </a:lvl1pPr>
            <a:lvl2pPr marL="742950" indent="-285750" defTabSz="960438">
              <a:defRPr sz="1100">
                <a:solidFill>
                  <a:schemeClr val="tx1"/>
                </a:solidFill>
                <a:latin typeface="Arial" charset="0"/>
              </a:defRPr>
            </a:lvl2pPr>
            <a:lvl3pPr marL="1143000" indent="-228600" defTabSz="960438">
              <a:defRPr sz="1100">
                <a:solidFill>
                  <a:schemeClr val="tx1"/>
                </a:solidFill>
                <a:latin typeface="Arial" charset="0"/>
              </a:defRPr>
            </a:lvl3pPr>
            <a:lvl4pPr marL="1600200" indent="-228600" defTabSz="960438">
              <a:defRPr sz="1100">
                <a:solidFill>
                  <a:schemeClr val="tx1"/>
                </a:solidFill>
                <a:latin typeface="Arial" charset="0"/>
              </a:defRPr>
            </a:lvl4pPr>
            <a:lvl5pPr marL="2057400" indent="-228600" defTabSz="960438">
              <a:defRPr sz="1100">
                <a:solidFill>
                  <a:schemeClr val="tx1"/>
                </a:solidFill>
                <a:latin typeface="Arial" charset="0"/>
              </a:defRPr>
            </a:lvl5pPr>
            <a:lvl6pPr marL="2514600" indent="-228600" algn="ctr" defTabSz="960438" eaLnBrk="0" fontAlgn="base" hangingPunct="0">
              <a:spcBef>
                <a:spcPct val="50000"/>
              </a:spcBef>
              <a:spcAft>
                <a:spcPct val="40000"/>
              </a:spcAft>
              <a:defRPr sz="1100">
                <a:solidFill>
                  <a:schemeClr val="tx1"/>
                </a:solidFill>
                <a:latin typeface="Arial" charset="0"/>
              </a:defRPr>
            </a:lvl6pPr>
            <a:lvl7pPr marL="2971800" indent="-228600" algn="ctr" defTabSz="960438" eaLnBrk="0" fontAlgn="base" hangingPunct="0">
              <a:spcBef>
                <a:spcPct val="50000"/>
              </a:spcBef>
              <a:spcAft>
                <a:spcPct val="40000"/>
              </a:spcAft>
              <a:defRPr sz="1100">
                <a:solidFill>
                  <a:schemeClr val="tx1"/>
                </a:solidFill>
                <a:latin typeface="Arial" charset="0"/>
              </a:defRPr>
            </a:lvl7pPr>
            <a:lvl8pPr marL="3429000" indent="-228600" algn="ctr" defTabSz="960438" eaLnBrk="0" fontAlgn="base" hangingPunct="0">
              <a:spcBef>
                <a:spcPct val="50000"/>
              </a:spcBef>
              <a:spcAft>
                <a:spcPct val="40000"/>
              </a:spcAft>
              <a:defRPr sz="1100">
                <a:solidFill>
                  <a:schemeClr val="tx1"/>
                </a:solidFill>
                <a:latin typeface="Arial" charset="0"/>
              </a:defRPr>
            </a:lvl8pPr>
            <a:lvl9pPr marL="3886200" indent="-228600" algn="ctr" defTabSz="960438" eaLnBrk="0" fontAlgn="base" hangingPunct="0">
              <a:spcBef>
                <a:spcPct val="50000"/>
              </a:spcBef>
              <a:spcAft>
                <a:spcPct val="40000"/>
              </a:spcAft>
              <a:defRPr sz="1100">
                <a:solidFill>
                  <a:schemeClr val="tx1"/>
                </a:solidFill>
                <a:latin typeface="Arial" charset="0"/>
              </a:defRPr>
            </a:lvl9pPr>
          </a:lstStyle>
          <a:p>
            <a:pPr algn="r" fontAlgn="base">
              <a:spcBef>
                <a:spcPct val="0"/>
              </a:spcBef>
              <a:spcAft>
                <a:spcPct val="0"/>
              </a:spcAft>
            </a:pPr>
            <a:fld id="{477D3478-1B2B-4C17-835C-50BC194FB9D2}" type="slidenum">
              <a:rPr lang="en-US" b="1">
                <a:solidFill>
                  <a:srgbClr val="000000"/>
                </a:solidFill>
                <a:latin typeface="Times New Roman" pitchFamily="18" charset="0"/>
              </a:rPr>
              <a:pPr algn="r" fontAlgn="base">
                <a:spcBef>
                  <a:spcPct val="0"/>
                </a:spcBef>
                <a:spcAft>
                  <a:spcPct val="0"/>
                </a:spcAft>
              </a:pPr>
              <a:t>17</a:t>
            </a:fld>
            <a:endParaRPr lang="en-US" b="1">
              <a:solidFill>
                <a:srgbClr val="000000"/>
              </a:solidFill>
              <a:latin typeface="Times New Roman" pitchFamily="18" charset="0"/>
            </a:endParaRPr>
          </a:p>
        </p:txBody>
      </p:sp>
      <p:sp>
        <p:nvSpPr>
          <p:cNvPr id="171012" name="Rectangle 2"/>
          <p:cNvSpPr>
            <a:spLocks noGrp="1" noRot="1" noChangeAspect="1" noChangeArrowheads="1" noTextEdit="1"/>
          </p:cNvSpPr>
          <p:nvPr>
            <p:ph type="sldImg"/>
          </p:nvPr>
        </p:nvSpPr>
        <p:spPr>
          <a:xfrm>
            <a:off x="1184275" y="695325"/>
            <a:ext cx="4645025" cy="3484563"/>
          </a:xfrm>
          <a:ln/>
        </p:spPr>
      </p:sp>
      <p:sp>
        <p:nvSpPr>
          <p:cNvPr id="17101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223" rIns="93223"/>
          <a:lstStyle/>
          <a:p>
            <a:pPr eaLnBrk="1" hangingPunct="1"/>
            <a:endParaRPr lang="en-US" dirty="0" smtClean="0"/>
          </a:p>
        </p:txBody>
      </p:sp>
    </p:spTree>
    <p:extLst>
      <p:ext uri="{BB962C8B-B14F-4D97-AF65-F5344CB8AC3E}">
        <p14:creationId xmlns:p14="http://schemas.microsoft.com/office/powerpoint/2010/main" val="1444434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txBox="1">
            <a:spLocks noGrp="1" noChangeArrowheads="1"/>
          </p:cNvSpPr>
          <p:nvPr/>
        </p:nvSpPr>
        <p:spPr bwMode="auto">
          <a:xfrm>
            <a:off x="3971925" y="8828092"/>
            <a:ext cx="3038475" cy="468312"/>
          </a:xfrm>
          <a:prstGeom prst="rect">
            <a:avLst/>
          </a:prstGeom>
          <a:noFill/>
          <a:ln w="9525">
            <a:noFill/>
            <a:miter lim="800000"/>
            <a:headEnd/>
            <a:tailEnd/>
          </a:ln>
        </p:spPr>
        <p:txBody>
          <a:bodyPr lIns="91732" tIns="45872" rIns="91732" bIns="45872" anchor="b"/>
          <a:lstStyle/>
          <a:p>
            <a:pPr algn="r" eaLnBrk="0" fontAlgn="base" hangingPunct="0">
              <a:spcBef>
                <a:spcPct val="0"/>
              </a:spcBef>
              <a:spcAft>
                <a:spcPct val="0"/>
              </a:spcAft>
            </a:pPr>
            <a:fld id="{71A255D4-C845-4413-A322-C14AAE4741C2}" type="slidenum">
              <a:rPr lang="en-US" sz="1300">
                <a:solidFill>
                  <a:prstClr val="black"/>
                </a:solidFill>
                <a:latin typeface="Times New Roman" pitchFamily="18" charset="0"/>
                <a:cs typeface="Arial" charset="0"/>
              </a:rPr>
              <a:pPr algn="r" eaLnBrk="0" fontAlgn="base" hangingPunct="0">
                <a:spcBef>
                  <a:spcPct val="0"/>
                </a:spcBef>
                <a:spcAft>
                  <a:spcPct val="0"/>
                </a:spcAft>
              </a:pPr>
              <a:t>19</a:t>
            </a:fld>
            <a:endParaRPr lang="en-US" sz="1300">
              <a:solidFill>
                <a:prstClr val="black"/>
              </a:solidFill>
              <a:latin typeface="Times New Roman" pitchFamily="18" charset="0"/>
              <a:cs typeface="Arial" charset="0"/>
            </a:endParaRPr>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5027161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txBox="1">
            <a:spLocks noGrp="1" noChangeArrowheads="1"/>
          </p:cNvSpPr>
          <p:nvPr/>
        </p:nvSpPr>
        <p:spPr bwMode="auto">
          <a:xfrm>
            <a:off x="3971927" y="8828093"/>
            <a:ext cx="3038475" cy="468312"/>
          </a:xfrm>
          <a:prstGeom prst="rect">
            <a:avLst/>
          </a:prstGeom>
          <a:noFill/>
          <a:ln w="9525">
            <a:noFill/>
            <a:miter lim="800000"/>
            <a:headEnd/>
            <a:tailEnd/>
          </a:ln>
        </p:spPr>
        <p:txBody>
          <a:bodyPr lIns="92390" tIns="46193" rIns="92390" bIns="46193" anchor="b"/>
          <a:lstStyle/>
          <a:p>
            <a:pPr algn="r" fontAlgn="base">
              <a:spcBef>
                <a:spcPct val="0"/>
              </a:spcBef>
              <a:spcAft>
                <a:spcPct val="0"/>
              </a:spcAft>
            </a:pPr>
            <a:fld id="{6B900648-964D-4353-919C-159DD69D5FAB}" type="slidenum">
              <a:rPr lang="en-US" sz="1200">
                <a:solidFill>
                  <a:srgbClr val="000000"/>
                </a:solidFill>
                <a:latin typeface="Times New Roman" pitchFamily="18" charset="0"/>
                <a:cs typeface="Arial" charset="0"/>
              </a:rPr>
              <a:pPr algn="r" fontAlgn="base">
                <a:spcBef>
                  <a:spcPct val="0"/>
                </a:spcBef>
                <a:spcAft>
                  <a:spcPct val="0"/>
                </a:spcAft>
              </a:pPr>
              <a:t>20</a:t>
            </a:fld>
            <a:endParaRPr lang="en-US" sz="1200">
              <a:solidFill>
                <a:srgbClr val="000000"/>
              </a:solidFill>
              <a:latin typeface="Times New Roman" pitchFamily="18" charset="0"/>
              <a:cs typeface="Arial" charset="0"/>
            </a:endParaRPr>
          </a:p>
        </p:txBody>
      </p:sp>
      <p:sp>
        <p:nvSpPr>
          <p:cNvPr id="74754" name="Rectangle 2"/>
          <p:cNvSpPr>
            <a:spLocks noGrp="1" noRot="1" noChangeAspect="1" noChangeArrowheads="1" noTextEdit="1"/>
          </p:cNvSpPr>
          <p:nvPr>
            <p:ph type="sldImg"/>
          </p:nvPr>
        </p:nvSpPr>
        <p:spPr>
          <a:xfrm>
            <a:off x="1181100" y="692150"/>
            <a:ext cx="4651375" cy="3487738"/>
          </a:xfrm>
          <a:ln/>
        </p:spPr>
      </p:sp>
      <p:sp>
        <p:nvSpPr>
          <p:cNvPr id="74755" name="Rectangle 3"/>
          <p:cNvSpPr>
            <a:spLocks noGrp="1" noChangeArrowheads="1"/>
          </p:cNvSpPr>
          <p:nvPr>
            <p:ph type="body" idx="1"/>
          </p:nvPr>
        </p:nvSpPr>
        <p:spPr>
          <a:xfrm>
            <a:off x="935046" y="4416426"/>
            <a:ext cx="5140325" cy="4186238"/>
          </a:xfrm>
          <a:noFill/>
        </p:spPr>
        <p:txBody>
          <a:bodyPr lIns="92390" tIns="46193" rIns="92390" bIns="46193"/>
          <a:lstStyle/>
          <a:p>
            <a:pPr eaLnBrk="1" hangingPunct="1"/>
            <a:endParaRPr lang="en-US" smtClean="0">
              <a:latin typeface="Arial" charset="0"/>
            </a:endParaRPr>
          </a:p>
        </p:txBody>
      </p:sp>
    </p:spTree>
    <p:extLst>
      <p:ext uri="{BB962C8B-B14F-4D97-AF65-F5344CB8AC3E}">
        <p14:creationId xmlns:p14="http://schemas.microsoft.com/office/powerpoint/2010/main" val="4247734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txBox="1">
            <a:spLocks noGrp="1" noChangeArrowheads="1"/>
          </p:cNvSpPr>
          <p:nvPr/>
        </p:nvSpPr>
        <p:spPr bwMode="auto">
          <a:xfrm>
            <a:off x="3971927" y="8828093"/>
            <a:ext cx="3038475" cy="468312"/>
          </a:xfrm>
          <a:prstGeom prst="rect">
            <a:avLst/>
          </a:prstGeom>
          <a:noFill/>
          <a:ln w="9525">
            <a:noFill/>
            <a:miter lim="800000"/>
            <a:headEnd/>
            <a:tailEnd/>
          </a:ln>
        </p:spPr>
        <p:txBody>
          <a:bodyPr lIns="92521" tIns="46262" rIns="92521" bIns="46262" anchor="b"/>
          <a:lstStyle/>
          <a:p>
            <a:pPr algn="r" defTabSz="926400" eaLnBrk="0" fontAlgn="base" hangingPunct="0">
              <a:spcBef>
                <a:spcPct val="0"/>
              </a:spcBef>
              <a:spcAft>
                <a:spcPct val="0"/>
              </a:spcAft>
            </a:pPr>
            <a:fld id="{BC0A898C-E2B4-464C-A517-9C178F035221}" type="slidenum">
              <a:rPr lang="en-US" sz="1200">
                <a:solidFill>
                  <a:srgbClr val="000000"/>
                </a:solidFill>
                <a:latin typeface="Times New Roman" pitchFamily="18" charset="0"/>
              </a:rPr>
              <a:pPr algn="r" defTabSz="926400" eaLnBrk="0" fontAlgn="base" hangingPunct="0">
                <a:spcBef>
                  <a:spcPct val="0"/>
                </a:spcBef>
                <a:spcAft>
                  <a:spcPct val="0"/>
                </a:spcAft>
              </a:pPr>
              <a:t>21</a:t>
            </a:fld>
            <a:endParaRPr lang="en-US" sz="1200">
              <a:solidFill>
                <a:srgbClr val="000000"/>
              </a:solidFill>
              <a:latin typeface="Times New Roman" pitchFamily="18" charset="0"/>
            </a:endParaRPr>
          </a:p>
        </p:txBody>
      </p:sp>
      <p:sp>
        <p:nvSpPr>
          <p:cNvPr id="78850" name="Rectangle 2"/>
          <p:cNvSpPr>
            <a:spLocks noGrp="1" noRot="1" noChangeAspect="1" noChangeArrowheads="1" noTextEdit="1"/>
          </p:cNvSpPr>
          <p:nvPr>
            <p:ph type="sldImg"/>
          </p:nvPr>
        </p:nvSpPr>
        <p:spPr>
          <a:xfrm>
            <a:off x="1182688" y="695325"/>
            <a:ext cx="4648200" cy="3486150"/>
          </a:xfrm>
          <a:ln/>
        </p:spPr>
      </p:sp>
      <p:sp>
        <p:nvSpPr>
          <p:cNvPr id="78851" name="Rectangle 3"/>
          <p:cNvSpPr>
            <a:spLocks noGrp="1" noChangeArrowheads="1"/>
          </p:cNvSpPr>
          <p:nvPr>
            <p:ph type="body" idx="1"/>
          </p:nvPr>
        </p:nvSpPr>
        <p:spPr>
          <a:xfrm>
            <a:off x="933451" y="4416425"/>
            <a:ext cx="5143500" cy="4184650"/>
          </a:xfrm>
          <a:noFill/>
        </p:spPr>
        <p:txBody>
          <a:bodyPr lIns="92521" tIns="46262" rIns="92521" bIns="46262"/>
          <a:lstStyle/>
          <a:p>
            <a:endParaRPr lang="en-US" smtClean="0">
              <a:latin typeface="Arial" charset="0"/>
            </a:endParaRPr>
          </a:p>
        </p:txBody>
      </p:sp>
    </p:spTree>
    <p:extLst>
      <p:ext uri="{BB962C8B-B14F-4D97-AF65-F5344CB8AC3E}">
        <p14:creationId xmlns:p14="http://schemas.microsoft.com/office/powerpoint/2010/main" val="1884327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txBox="1">
            <a:spLocks noGrp="1" noChangeArrowheads="1"/>
          </p:cNvSpPr>
          <p:nvPr/>
        </p:nvSpPr>
        <p:spPr bwMode="auto">
          <a:xfrm>
            <a:off x="3971927" y="8828093"/>
            <a:ext cx="3038475" cy="468312"/>
          </a:xfrm>
          <a:prstGeom prst="rect">
            <a:avLst/>
          </a:prstGeom>
          <a:noFill/>
          <a:ln w="9525">
            <a:noFill/>
            <a:miter lim="800000"/>
            <a:headEnd/>
            <a:tailEnd/>
          </a:ln>
        </p:spPr>
        <p:txBody>
          <a:bodyPr lIns="92567" tIns="46285" rIns="92567" bIns="46285" anchor="b"/>
          <a:lstStyle/>
          <a:p>
            <a:pPr algn="r" defTabSz="920056" eaLnBrk="0" fontAlgn="base" hangingPunct="0">
              <a:spcBef>
                <a:spcPct val="0"/>
              </a:spcBef>
              <a:spcAft>
                <a:spcPct val="0"/>
              </a:spcAft>
            </a:pPr>
            <a:fld id="{8DBF58A1-AFD0-4AE2-B67A-A844B36FBE0E}" type="slidenum">
              <a:rPr lang="en-US" sz="1200">
                <a:solidFill>
                  <a:prstClr val="black"/>
                </a:solidFill>
                <a:latin typeface="Times New Roman" pitchFamily="18" charset="0"/>
              </a:rPr>
              <a:pPr algn="r" defTabSz="920056" eaLnBrk="0" fontAlgn="base" hangingPunct="0">
                <a:spcBef>
                  <a:spcPct val="0"/>
                </a:spcBef>
                <a:spcAft>
                  <a:spcPct val="0"/>
                </a:spcAft>
              </a:pPr>
              <a:t>22</a:t>
            </a:fld>
            <a:endParaRPr lang="en-US" sz="1200">
              <a:solidFill>
                <a:prstClr val="black"/>
              </a:solidFill>
              <a:latin typeface="Times New Roman" pitchFamily="18" charset="0"/>
            </a:endParaRPr>
          </a:p>
        </p:txBody>
      </p:sp>
      <p:sp>
        <p:nvSpPr>
          <p:cNvPr id="80898" name="Rectangle 2"/>
          <p:cNvSpPr>
            <a:spLocks noGrp="1" noRot="1" noChangeAspect="1" noChangeArrowheads="1" noTextEdit="1"/>
          </p:cNvSpPr>
          <p:nvPr>
            <p:ph type="sldImg"/>
          </p:nvPr>
        </p:nvSpPr>
        <p:spPr>
          <a:xfrm>
            <a:off x="1182688" y="695325"/>
            <a:ext cx="4648200" cy="3486150"/>
          </a:xfrm>
          <a:ln/>
        </p:spPr>
      </p:sp>
      <p:sp>
        <p:nvSpPr>
          <p:cNvPr id="80899" name="Rectangle 3"/>
          <p:cNvSpPr>
            <a:spLocks noGrp="1" noChangeArrowheads="1"/>
          </p:cNvSpPr>
          <p:nvPr>
            <p:ph type="body" idx="1"/>
          </p:nvPr>
        </p:nvSpPr>
        <p:spPr>
          <a:xfrm>
            <a:off x="933451" y="4416425"/>
            <a:ext cx="5143500" cy="4184650"/>
          </a:xfrm>
          <a:noFill/>
        </p:spPr>
        <p:txBody>
          <a:bodyPr lIns="92567" tIns="46285" rIns="92567" bIns="46285"/>
          <a:lstStyle/>
          <a:p>
            <a:endParaRPr lang="en-US" smtClean="0"/>
          </a:p>
        </p:txBody>
      </p:sp>
    </p:spTree>
    <p:extLst>
      <p:ext uri="{BB962C8B-B14F-4D97-AF65-F5344CB8AC3E}">
        <p14:creationId xmlns:p14="http://schemas.microsoft.com/office/powerpoint/2010/main" val="34451594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txBox="1">
            <a:spLocks noGrp="1" noChangeArrowheads="1"/>
          </p:cNvSpPr>
          <p:nvPr/>
        </p:nvSpPr>
        <p:spPr bwMode="auto">
          <a:xfrm>
            <a:off x="3971927" y="8828093"/>
            <a:ext cx="3038475" cy="468312"/>
          </a:xfrm>
          <a:prstGeom prst="rect">
            <a:avLst/>
          </a:prstGeom>
          <a:noFill/>
          <a:ln w="9525">
            <a:noFill/>
            <a:miter lim="800000"/>
            <a:headEnd/>
            <a:tailEnd/>
          </a:ln>
        </p:spPr>
        <p:txBody>
          <a:bodyPr lIns="92567" tIns="46285" rIns="92567" bIns="46285" anchor="b"/>
          <a:lstStyle/>
          <a:p>
            <a:pPr algn="r" defTabSz="920056" eaLnBrk="0" fontAlgn="base" hangingPunct="0">
              <a:spcBef>
                <a:spcPct val="0"/>
              </a:spcBef>
              <a:spcAft>
                <a:spcPct val="0"/>
              </a:spcAft>
            </a:pPr>
            <a:fld id="{E76EBAD3-9C81-4416-8F2C-91A6F4DAAB81}" type="slidenum">
              <a:rPr lang="en-US" sz="1200">
                <a:solidFill>
                  <a:prstClr val="black"/>
                </a:solidFill>
                <a:latin typeface="Times New Roman" pitchFamily="18" charset="0"/>
              </a:rPr>
              <a:pPr algn="r" defTabSz="920056" eaLnBrk="0" fontAlgn="base" hangingPunct="0">
                <a:spcBef>
                  <a:spcPct val="0"/>
                </a:spcBef>
                <a:spcAft>
                  <a:spcPct val="0"/>
                </a:spcAft>
              </a:pPr>
              <a:t>23</a:t>
            </a:fld>
            <a:endParaRPr lang="en-US" sz="1200">
              <a:solidFill>
                <a:prstClr val="black"/>
              </a:solidFill>
              <a:latin typeface="Times New Roman" pitchFamily="18" charset="0"/>
            </a:endParaRPr>
          </a:p>
        </p:txBody>
      </p:sp>
      <p:sp>
        <p:nvSpPr>
          <p:cNvPr id="76802" name="Rectangle 2"/>
          <p:cNvSpPr>
            <a:spLocks noGrp="1" noRot="1" noChangeAspect="1" noChangeArrowheads="1" noTextEdit="1"/>
          </p:cNvSpPr>
          <p:nvPr>
            <p:ph type="sldImg"/>
          </p:nvPr>
        </p:nvSpPr>
        <p:spPr>
          <a:xfrm>
            <a:off x="1182688" y="695325"/>
            <a:ext cx="4648200" cy="3486150"/>
          </a:xfrm>
          <a:ln/>
        </p:spPr>
      </p:sp>
      <p:sp>
        <p:nvSpPr>
          <p:cNvPr id="76803" name="Rectangle 3"/>
          <p:cNvSpPr>
            <a:spLocks noGrp="1" noChangeArrowheads="1"/>
          </p:cNvSpPr>
          <p:nvPr>
            <p:ph type="body" idx="1"/>
          </p:nvPr>
        </p:nvSpPr>
        <p:spPr>
          <a:xfrm>
            <a:off x="933451" y="4416425"/>
            <a:ext cx="5143500" cy="4184650"/>
          </a:xfrm>
          <a:noFill/>
        </p:spPr>
        <p:txBody>
          <a:bodyPr lIns="92567" tIns="46285" rIns="92567" bIns="46285"/>
          <a:lstStyle/>
          <a:p>
            <a:endParaRPr lang="en-US" smtClean="0"/>
          </a:p>
        </p:txBody>
      </p:sp>
    </p:spTree>
    <p:extLst>
      <p:ext uri="{BB962C8B-B14F-4D97-AF65-F5344CB8AC3E}">
        <p14:creationId xmlns:p14="http://schemas.microsoft.com/office/powerpoint/2010/main" val="29127124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3972241" y="8828064"/>
            <a:ext cx="3038160" cy="46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644" tIns="46321" rIns="92644" bIns="46321" anchor="b"/>
          <a:lstStyle>
            <a:lvl1pPr defTabSz="920750" eaLnBrk="0" hangingPunct="0">
              <a:defRPr sz="1000" b="1">
                <a:solidFill>
                  <a:schemeClr val="tx1"/>
                </a:solidFill>
                <a:latin typeface="Arial" charset="0"/>
              </a:defRPr>
            </a:lvl1pPr>
            <a:lvl2pPr marL="742950" indent="-285750" defTabSz="920750" eaLnBrk="0" hangingPunct="0">
              <a:defRPr sz="1000" b="1">
                <a:solidFill>
                  <a:schemeClr val="tx1"/>
                </a:solidFill>
                <a:latin typeface="Arial" charset="0"/>
              </a:defRPr>
            </a:lvl2pPr>
            <a:lvl3pPr marL="1143000" indent="-228600" defTabSz="920750" eaLnBrk="0" hangingPunct="0">
              <a:defRPr sz="1000" b="1">
                <a:solidFill>
                  <a:schemeClr val="tx1"/>
                </a:solidFill>
                <a:latin typeface="Arial" charset="0"/>
              </a:defRPr>
            </a:lvl3pPr>
            <a:lvl4pPr marL="1600200" indent="-228600" defTabSz="920750" eaLnBrk="0" hangingPunct="0">
              <a:defRPr sz="1000" b="1">
                <a:solidFill>
                  <a:schemeClr val="tx1"/>
                </a:solidFill>
                <a:latin typeface="Arial" charset="0"/>
              </a:defRPr>
            </a:lvl4pPr>
            <a:lvl5pPr marL="2057400" indent="-228600" defTabSz="920750" eaLnBrk="0" hangingPunct="0">
              <a:defRPr sz="1000" b="1">
                <a:solidFill>
                  <a:schemeClr val="tx1"/>
                </a:solidFill>
                <a:latin typeface="Arial" charset="0"/>
              </a:defRPr>
            </a:lvl5pPr>
            <a:lvl6pPr marL="2514600" indent="-228600" defTabSz="920750" eaLnBrk="0" fontAlgn="base" hangingPunct="0">
              <a:spcBef>
                <a:spcPct val="0"/>
              </a:spcBef>
              <a:spcAft>
                <a:spcPct val="0"/>
              </a:spcAft>
              <a:defRPr sz="1000" b="1">
                <a:solidFill>
                  <a:schemeClr val="tx1"/>
                </a:solidFill>
                <a:latin typeface="Arial" charset="0"/>
              </a:defRPr>
            </a:lvl6pPr>
            <a:lvl7pPr marL="2971800" indent="-228600" defTabSz="920750" eaLnBrk="0" fontAlgn="base" hangingPunct="0">
              <a:spcBef>
                <a:spcPct val="0"/>
              </a:spcBef>
              <a:spcAft>
                <a:spcPct val="0"/>
              </a:spcAft>
              <a:defRPr sz="1000" b="1">
                <a:solidFill>
                  <a:schemeClr val="tx1"/>
                </a:solidFill>
                <a:latin typeface="Arial" charset="0"/>
              </a:defRPr>
            </a:lvl7pPr>
            <a:lvl8pPr marL="3429000" indent="-228600" defTabSz="920750" eaLnBrk="0" fontAlgn="base" hangingPunct="0">
              <a:spcBef>
                <a:spcPct val="0"/>
              </a:spcBef>
              <a:spcAft>
                <a:spcPct val="0"/>
              </a:spcAft>
              <a:defRPr sz="1000" b="1">
                <a:solidFill>
                  <a:schemeClr val="tx1"/>
                </a:solidFill>
                <a:latin typeface="Arial" charset="0"/>
              </a:defRPr>
            </a:lvl8pPr>
            <a:lvl9pPr marL="3886200" indent="-228600" defTabSz="920750" eaLnBrk="0" fontAlgn="base" hangingPunct="0">
              <a:spcBef>
                <a:spcPct val="0"/>
              </a:spcBef>
              <a:spcAft>
                <a:spcPct val="0"/>
              </a:spcAft>
              <a:defRPr sz="1000" b="1">
                <a:solidFill>
                  <a:schemeClr val="tx1"/>
                </a:solidFill>
                <a:latin typeface="Arial" charset="0"/>
              </a:defRPr>
            </a:lvl9pPr>
          </a:lstStyle>
          <a:p>
            <a:pPr algn="r" fontAlgn="base">
              <a:spcBef>
                <a:spcPct val="0"/>
              </a:spcBef>
              <a:spcAft>
                <a:spcPct val="0"/>
              </a:spcAft>
            </a:pPr>
            <a:fld id="{8851F5C7-E249-472D-B6A8-AE70DCCC7667}" type="slidenum">
              <a:rPr lang="en-US" sz="1200" b="0">
                <a:solidFill>
                  <a:prstClr val="black"/>
                </a:solidFill>
                <a:latin typeface="Times New Roman" pitchFamily="18" charset="0"/>
              </a:rPr>
              <a:pPr algn="r" fontAlgn="base">
                <a:spcBef>
                  <a:spcPct val="0"/>
                </a:spcBef>
                <a:spcAft>
                  <a:spcPct val="0"/>
                </a:spcAft>
              </a:pPr>
              <a:t>24</a:t>
            </a:fld>
            <a:endParaRPr lang="en-US" sz="1200" b="0">
              <a:solidFill>
                <a:prstClr val="black"/>
              </a:solidFill>
              <a:latin typeface="Times New Roman" pitchFamily="18" charset="0"/>
            </a:endParaRPr>
          </a:p>
        </p:txBody>
      </p:sp>
      <p:sp>
        <p:nvSpPr>
          <p:cNvPr id="23555" name="Rectangle 2"/>
          <p:cNvSpPr>
            <a:spLocks noGrp="1" noRot="1" noChangeAspect="1" noChangeArrowheads="1" noTextEdit="1"/>
          </p:cNvSpPr>
          <p:nvPr>
            <p:ph type="sldImg"/>
          </p:nvPr>
        </p:nvSpPr>
        <p:spPr>
          <a:xfrm>
            <a:off x="1182688" y="695325"/>
            <a:ext cx="4648200" cy="3486150"/>
          </a:xfrm>
          <a:ln/>
        </p:spPr>
      </p:sp>
      <p:sp>
        <p:nvSpPr>
          <p:cNvPr id="23556" name="Rectangle 3"/>
          <p:cNvSpPr>
            <a:spLocks noGrp="1" noChangeArrowheads="1"/>
          </p:cNvSpPr>
          <p:nvPr>
            <p:ph type="body" idx="1"/>
          </p:nvPr>
        </p:nvSpPr>
        <p:spPr>
          <a:xfrm>
            <a:off x="934079" y="4416433"/>
            <a:ext cx="5142244" cy="4184659"/>
          </a:xfrm>
          <a:noFill/>
        </p:spPr>
        <p:txBody>
          <a:bodyPr lIns="92644" tIns="46321" rIns="92644" bIns="46321"/>
          <a:lstStyle/>
          <a:p>
            <a:endParaRPr lang="en-US" smtClean="0"/>
          </a:p>
        </p:txBody>
      </p:sp>
    </p:spTree>
    <p:extLst>
      <p:ext uri="{BB962C8B-B14F-4D97-AF65-F5344CB8AC3E}">
        <p14:creationId xmlns:p14="http://schemas.microsoft.com/office/powerpoint/2010/main" val="2999979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txBox="1">
            <a:spLocks noGrp="1" noChangeArrowheads="1"/>
          </p:cNvSpPr>
          <p:nvPr/>
        </p:nvSpPr>
        <p:spPr bwMode="auto">
          <a:xfrm>
            <a:off x="3972241" y="8828070"/>
            <a:ext cx="3038160" cy="468336"/>
          </a:xfrm>
          <a:prstGeom prst="rect">
            <a:avLst/>
          </a:prstGeom>
          <a:noFill/>
          <a:ln w="9525">
            <a:noFill/>
            <a:miter lim="800000"/>
            <a:headEnd/>
            <a:tailEnd/>
          </a:ln>
        </p:spPr>
        <p:txBody>
          <a:bodyPr lIns="92351" tIns="46175" rIns="92351" bIns="46175" anchor="b"/>
          <a:lstStyle/>
          <a:p>
            <a:pPr algn="r" defTabSz="916924" eaLnBrk="0" fontAlgn="base" hangingPunct="0">
              <a:spcBef>
                <a:spcPct val="0"/>
              </a:spcBef>
              <a:spcAft>
                <a:spcPct val="0"/>
              </a:spcAft>
            </a:pPr>
            <a:fld id="{B4267F46-2E4B-4D88-BFAF-4C054E407655}" type="slidenum">
              <a:rPr lang="en-US" b="1">
                <a:solidFill>
                  <a:srgbClr val="000000"/>
                </a:solidFill>
                <a:latin typeface="Times New Roman" pitchFamily="18" charset="0"/>
              </a:rPr>
              <a:pPr algn="r" defTabSz="916924" eaLnBrk="0" fontAlgn="base" hangingPunct="0">
                <a:spcBef>
                  <a:spcPct val="0"/>
                </a:spcBef>
                <a:spcAft>
                  <a:spcPct val="0"/>
                </a:spcAft>
              </a:pPr>
              <a:t>25</a:t>
            </a:fld>
            <a:endParaRPr lang="en-US" b="1">
              <a:solidFill>
                <a:srgbClr val="000000"/>
              </a:solidFill>
              <a:latin typeface="Times New Roman" pitchFamily="18" charset="0"/>
            </a:endParaRPr>
          </a:p>
        </p:txBody>
      </p:sp>
      <p:sp>
        <p:nvSpPr>
          <p:cNvPr id="35842" name="Rectangle 2"/>
          <p:cNvSpPr>
            <a:spLocks noGrp="1" noRot="1" noChangeAspect="1" noChangeArrowheads="1" noTextEdit="1"/>
          </p:cNvSpPr>
          <p:nvPr>
            <p:ph type="sldImg"/>
          </p:nvPr>
        </p:nvSpPr>
        <p:spPr>
          <a:xfrm>
            <a:off x="1182688" y="693738"/>
            <a:ext cx="4648200" cy="3486150"/>
          </a:xfrm>
          <a:ln/>
        </p:spPr>
      </p:sp>
      <p:sp>
        <p:nvSpPr>
          <p:cNvPr id="35843" name="Rectangle 3"/>
          <p:cNvSpPr>
            <a:spLocks noGrp="1" noChangeArrowheads="1"/>
          </p:cNvSpPr>
          <p:nvPr>
            <p:ph type="body" idx="1"/>
          </p:nvPr>
        </p:nvSpPr>
        <p:spPr>
          <a:xfrm>
            <a:off x="932478" y="4416439"/>
            <a:ext cx="5145454" cy="4186257"/>
          </a:xfrm>
          <a:noFill/>
        </p:spPr>
        <p:txBody>
          <a:bodyPr lIns="92351" tIns="46175" rIns="92351" bIns="46175"/>
          <a:lstStyle/>
          <a:p>
            <a:pPr eaLnBrk="1" hangingPunct="1"/>
            <a:endParaRPr lang="en-US" smtClean="0"/>
          </a:p>
        </p:txBody>
      </p:sp>
    </p:spTree>
    <p:extLst>
      <p:ext uri="{BB962C8B-B14F-4D97-AF65-F5344CB8AC3E}">
        <p14:creationId xmlns:p14="http://schemas.microsoft.com/office/powerpoint/2010/main" val="3636176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txBox="1">
            <a:spLocks noGrp="1" noChangeArrowheads="1"/>
          </p:cNvSpPr>
          <p:nvPr/>
        </p:nvSpPr>
        <p:spPr bwMode="auto">
          <a:xfrm>
            <a:off x="3971928" y="8828091"/>
            <a:ext cx="3038475" cy="468312"/>
          </a:xfrm>
          <a:prstGeom prst="rect">
            <a:avLst/>
          </a:prstGeom>
          <a:noFill/>
          <a:ln w="9525">
            <a:noFill/>
            <a:miter lim="800000"/>
            <a:headEnd/>
            <a:tailEnd/>
          </a:ln>
        </p:spPr>
        <p:txBody>
          <a:bodyPr lIns="92558" tIns="46282" rIns="92558" bIns="46282" anchor="b"/>
          <a:lstStyle/>
          <a:p>
            <a:pPr algn="r" defTabSz="918554" eaLnBrk="0" fontAlgn="base" hangingPunct="0">
              <a:spcBef>
                <a:spcPct val="0"/>
              </a:spcBef>
              <a:spcAft>
                <a:spcPct val="0"/>
              </a:spcAft>
            </a:pPr>
            <a:fld id="{EA02049F-825F-4915-BEDB-C0945E6EFA4A}" type="slidenum">
              <a:rPr lang="en-US" sz="1300" b="1">
                <a:solidFill>
                  <a:srgbClr val="000000"/>
                </a:solidFill>
                <a:latin typeface="Times New Roman" pitchFamily="18" charset="0"/>
                <a:cs typeface="Arial" charset="0"/>
              </a:rPr>
              <a:pPr algn="r" defTabSz="918554" eaLnBrk="0" fontAlgn="base" hangingPunct="0">
                <a:spcBef>
                  <a:spcPct val="0"/>
                </a:spcBef>
                <a:spcAft>
                  <a:spcPct val="0"/>
                </a:spcAft>
              </a:pPr>
              <a:t>26</a:t>
            </a:fld>
            <a:endParaRPr lang="en-US" sz="1300" b="1">
              <a:solidFill>
                <a:srgbClr val="000000"/>
              </a:solidFill>
              <a:latin typeface="Times New Roman" pitchFamily="18" charset="0"/>
              <a:cs typeface="Arial" charset="0"/>
            </a:endParaRPr>
          </a:p>
        </p:txBody>
      </p:sp>
      <p:sp>
        <p:nvSpPr>
          <p:cNvPr id="84994" name="Rectangle 2"/>
          <p:cNvSpPr>
            <a:spLocks noGrp="1" noRot="1" noChangeAspect="1" noChangeArrowheads="1" noTextEdit="1"/>
          </p:cNvSpPr>
          <p:nvPr>
            <p:ph type="sldImg"/>
          </p:nvPr>
        </p:nvSpPr>
        <p:spPr>
          <a:xfrm>
            <a:off x="1182688" y="693738"/>
            <a:ext cx="4648200" cy="3486150"/>
          </a:xfrm>
          <a:ln/>
        </p:spPr>
      </p:sp>
      <p:sp>
        <p:nvSpPr>
          <p:cNvPr id="84995" name="Rectangle 3"/>
          <p:cNvSpPr>
            <a:spLocks noGrp="1" noChangeArrowheads="1"/>
          </p:cNvSpPr>
          <p:nvPr>
            <p:ph type="body" idx="1"/>
          </p:nvPr>
        </p:nvSpPr>
        <p:spPr>
          <a:xfrm>
            <a:off x="935046" y="4416427"/>
            <a:ext cx="5140325" cy="4186238"/>
          </a:xfrm>
          <a:noFill/>
        </p:spPr>
        <p:txBody>
          <a:bodyPr lIns="92558" tIns="46282" rIns="92558" bIns="46282"/>
          <a:lstStyle/>
          <a:p>
            <a:pPr eaLnBrk="1" hangingPunct="1"/>
            <a:endParaRPr lang="en-US" smtClean="0"/>
          </a:p>
        </p:txBody>
      </p:sp>
    </p:spTree>
    <p:extLst>
      <p:ext uri="{BB962C8B-B14F-4D97-AF65-F5344CB8AC3E}">
        <p14:creationId xmlns:p14="http://schemas.microsoft.com/office/powerpoint/2010/main" val="3500686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txBox="1">
            <a:spLocks noGrp="1" noChangeArrowheads="1"/>
          </p:cNvSpPr>
          <p:nvPr/>
        </p:nvSpPr>
        <p:spPr bwMode="auto">
          <a:xfrm>
            <a:off x="3971928" y="8828091"/>
            <a:ext cx="3038475" cy="468312"/>
          </a:xfrm>
          <a:prstGeom prst="rect">
            <a:avLst/>
          </a:prstGeom>
          <a:noFill/>
          <a:ln w="9525">
            <a:noFill/>
            <a:miter lim="800000"/>
            <a:headEnd/>
            <a:tailEnd/>
          </a:ln>
        </p:spPr>
        <p:txBody>
          <a:bodyPr lIns="92527" tIns="46270" rIns="92527" bIns="46270" anchor="b"/>
          <a:lstStyle/>
          <a:p>
            <a:pPr algn="r" defTabSz="916968" eaLnBrk="0" fontAlgn="base" hangingPunct="0">
              <a:spcBef>
                <a:spcPct val="0"/>
              </a:spcBef>
              <a:spcAft>
                <a:spcPct val="0"/>
              </a:spcAft>
            </a:pPr>
            <a:fld id="{10B1BD91-9F54-4212-8025-2BAEC1430226}" type="slidenum">
              <a:rPr lang="en-US" sz="1300" b="1">
                <a:solidFill>
                  <a:srgbClr val="000000"/>
                </a:solidFill>
                <a:latin typeface="Times New Roman" pitchFamily="18" charset="0"/>
                <a:cs typeface="Arial" charset="0"/>
              </a:rPr>
              <a:pPr algn="r" defTabSz="916968" eaLnBrk="0" fontAlgn="base" hangingPunct="0">
                <a:spcBef>
                  <a:spcPct val="0"/>
                </a:spcBef>
                <a:spcAft>
                  <a:spcPct val="0"/>
                </a:spcAft>
              </a:pPr>
              <a:t>27</a:t>
            </a:fld>
            <a:endParaRPr lang="en-US" sz="1300" b="1">
              <a:solidFill>
                <a:srgbClr val="000000"/>
              </a:solidFill>
              <a:latin typeface="Times New Roman" pitchFamily="18" charset="0"/>
              <a:cs typeface="Arial" charset="0"/>
            </a:endParaRPr>
          </a:p>
        </p:txBody>
      </p:sp>
      <p:sp>
        <p:nvSpPr>
          <p:cNvPr id="87042" name="Rectangle 7"/>
          <p:cNvSpPr txBox="1">
            <a:spLocks noGrp="1" noChangeArrowheads="1"/>
          </p:cNvSpPr>
          <p:nvPr/>
        </p:nvSpPr>
        <p:spPr bwMode="auto">
          <a:xfrm>
            <a:off x="3971928" y="8828091"/>
            <a:ext cx="3038475" cy="468312"/>
          </a:xfrm>
          <a:prstGeom prst="rect">
            <a:avLst/>
          </a:prstGeom>
          <a:noFill/>
          <a:ln w="9525">
            <a:noFill/>
            <a:miter lim="800000"/>
            <a:headEnd/>
            <a:tailEnd/>
          </a:ln>
        </p:spPr>
        <p:txBody>
          <a:bodyPr lIns="92527" tIns="46270" rIns="92527" bIns="46270" anchor="b"/>
          <a:lstStyle/>
          <a:p>
            <a:pPr algn="r" defTabSz="916968" eaLnBrk="0" fontAlgn="base" hangingPunct="0">
              <a:spcBef>
                <a:spcPct val="0"/>
              </a:spcBef>
              <a:spcAft>
                <a:spcPct val="0"/>
              </a:spcAft>
            </a:pPr>
            <a:fld id="{DFE4A5C8-F2A2-431E-B987-1BACB0B26877}" type="slidenum">
              <a:rPr lang="en-US" sz="1300" b="1">
                <a:solidFill>
                  <a:srgbClr val="000000"/>
                </a:solidFill>
                <a:latin typeface="Times New Roman" pitchFamily="18" charset="0"/>
                <a:cs typeface="Arial" charset="0"/>
              </a:rPr>
              <a:pPr algn="r" defTabSz="916968" eaLnBrk="0" fontAlgn="base" hangingPunct="0">
                <a:spcBef>
                  <a:spcPct val="0"/>
                </a:spcBef>
                <a:spcAft>
                  <a:spcPct val="0"/>
                </a:spcAft>
              </a:pPr>
              <a:t>27</a:t>
            </a:fld>
            <a:endParaRPr lang="en-US" sz="1300" b="1">
              <a:solidFill>
                <a:srgbClr val="000000"/>
              </a:solidFill>
              <a:latin typeface="Times New Roman" pitchFamily="18" charset="0"/>
              <a:cs typeface="Arial" charset="0"/>
            </a:endParaRPr>
          </a:p>
        </p:txBody>
      </p:sp>
      <p:sp>
        <p:nvSpPr>
          <p:cNvPr id="87043" name="Rectangle 2"/>
          <p:cNvSpPr>
            <a:spLocks noGrp="1" noRot="1" noChangeAspect="1" noChangeArrowheads="1" noTextEdit="1"/>
          </p:cNvSpPr>
          <p:nvPr>
            <p:ph type="sldImg"/>
          </p:nvPr>
        </p:nvSpPr>
        <p:spPr>
          <a:xfrm>
            <a:off x="1182688" y="693738"/>
            <a:ext cx="4648200" cy="3486150"/>
          </a:xfrm>
          <a:ln/>
        </p:spPr>
      </p:sp>
      <p:sp>
        <p:nvSpPr>
          <p:cNvPr id="87044" name="Rectangle 3"/>
          <p:cNvSpPr>
            <a:spLocks noGrp="1" noChangeArrowheads="1"/>
          </p:cNvSpPr>
          <p:nvPr>
            <p:ph type="body" idx="1"/>
          </p:nvPr>
        </p:nvSpPr>
        <p:spPr>
          <a:noFill/>
        </p:spPr>
        <p:txBody>
          <a:bodyPr lIns="92527" tIns="46270" rIns="92527" bIns="46270"/>
          <a:lstStyle/>
          <a:p>
            <a:pPr eaLnBrk="1" hangingPunct="1"/>
            <a:endParaRPr lang="en-US" smtClean="0"/>
          </a:p>
        </p:txBody>
      </p:sp>
    </p:spTree>
    <p:extLst>
      <p:ext uri="{BB962C8B-B14F-4D97-AF65-F5344CB8AC3E}">
        <p14:creationId xmlns:p14="http://schemas.microsoft.com/office/powerpoint/2010/main" val="31018189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txBox="1">
            <a:spLocks noGrp="1" noChangeArrowheads="1"/>
          </p:cNvSpPr>
          <p:nvPr/>
        </p:nvSpPr>
        <p:spPr bwMode="auto">
          <a:xfrm>
            <a:off x="3971928" y="8828091"/>
            <a:ext cx="3038475" cy="468312"/>
          </a:xfrm>
          <a:prstGeom prst="rect">
            <a:avLst/>
          </a:prstGeom>
          <a:noFill/>
          <a:ln w="9525">
            <a:noFill/>
            <a:miter lim="800000"/>
            <a:headEnd/>
            <a:tailEnd/>
          </a:ln>
        </p:spPr>
        <p:txBody>
          <a:bodyPr lIns="92859" tIns="46433" rIns="92859" bIns="46433" anchor="b"/>
          <a:lstStyle/>
          <a:p>
            <a:pPr algn="r" defTabSz="921727" eaLnBrk="0" fontAlgn="base" hangingPunct="0">
              <a:spcBef>
                <a:spcPct val="0"/>
              </a:spcBef>
              <a:spcAft>
                <a:spcPct val="0"/>
              </a:spcAft>
            </a:pPr>
            <a:fld id="{A2AE9EC6-3F4F-4FE5-ACBC-3946285FE8AF}" type="slidenum">
              <a:rPr lang="en-US" sz="1300" b="1">
                <a:solidFill>
                  <a:srgbClr val="000000"/>
                </a:solidFill>
                <a:latin typeface="Times New Roman" pitchFamily="18" charset="0"/>
                <a:cs typeface="Arial" charset="0"/>
              </a:rPr>
              <a:pPr algn="r" defTabSz="921727" eaLnBrk="0" fontAlgn="base" hangingPunct="0">
                <a:spcBef>
                  <a:spcPct val="0"/>
                </a:spcBef>
                <a:spcAft>
                  <a:spcPct val="0"/>
                </a:spcAft>
              </a:pPr>
              <a:t>28</a:t>
            </a:fld>
            <a:endParaRPr lang="en-US" sz="1300" b="1">
              <a:solidFill>
                <a:srgbClr val="000000"/>
              </a:solidFill>
              <a:latin typeface="Times New Roman" pitchFamily="18" charset="0"/>
              <a:cs typeface="Arial" charset="0"/>
            </a:endParaRPr>
          </a:p>
        </p:txBody>
      </p:sp>
      <p:sp>
        <p:nvSpPr>
          <p:cNvPr id="89090" name="Rectangle 7"/>
          <p:cNvSpPr txBox="1">
            <a:spLocks noGrp="1" noChangeArrowheads="1"/>
          </p:cNvSpPr>
          <p:nvPr/>
        </p:nvSpPr>
        <p:spPr bwMode="auto">
          <a:xfrm>
            <a:off x="3971928" y="8828091"/>
            <a:ext cx="3038475" cy="468312"/>
          </a:xfrm>
          <a:prstGeom prst="rect">
            <a:avLst/>
          </a:prstGeom>
          <a:noFill/>
          <a:ln w="9525">
            <a:noFill/>
            <a:miter lim="800000"/>
            <a:headEnd/>
            <a:tailEnd/>
          </a:ln>
        </p:spPr>
        <p:txBody>
          <a:bodyPr lIns="92859" tIns="46433" rIns="92859" bIns="46433" anchor="b"/>
          <a:lstStyle/>
          <a:p>
            <a:pPr algn="r" defTabSz="921727" eaLnBrk="0" fontAlgn="base" hangingPunct="0">
              <a:spcBef>
                <a:spcPct val="0"/>
              </a:spcBef>
              <a:spcAft>
                <a:spcPct val="0"/>
              </a:spcAft>
            </a:pPr>
            <a:fld id="{B6E97E60-DDA8-4758-8AE6-AFAAFFA1DC41}" type="slidenum">
              <a:rPr lang="en-US" sz="1300" b="1">
                <a:solidFill>
                  <a:srgbClr val="000000"/>
                </a:solidFill>
                <a:latin typeface="Times New Roman" pitchFamily="18" charset="0"/>
                <a:cs typeface="Arial" charset="0"/>
              </a:rPr>
              <a:pPr algn="r" defTabSz="921727" eaLnBrk="0" fontAlgn="base" hangingPunct="0">
                <a:spcBef>
                  <a:spcPct val="0"/>
                </a:spcBef>
                <a:spcAft>
                  <a:spcPct val="0"/>
                </a:spcAft>
              </a:pPr>
              <a:t>28</a:t>
            </a:fld>
            <a:endParaRPr lang="en-US" sz="1300" b="1">
              <a:solidFill>
                <a:srgbClr val="000000"/>
              </a:solidFill>
              <a:latin typeface="Times New Roman" pitchFamily="18" charset="0"/>
              <a:cs typeface="Arial" charset="0"/>
            </a:endParaRPr>
          </a:p>
        </p:txBody>
      </p:sp>
      <p:sp>
        <p:nvSpPr>
          <p:cNvPr id="89091" name="Rectangle 2"/>
          <p:cNvSpPr>
            <a:spLocks noGrp="1" noRot="1" noChangeAspect="1" noChangeArrowheads="1" noTextEdit="1"/>
          </p:cNvSpPr>
          <p:nvPr>
            <p:ph type="sldImg"/>
          </p:nvPr>
        </p:nvSpPr>
        <p:spPr>
          <a:xfrm>
            <a:off x="1182688" y="693738"/>
            <a:ext cx="4648200" cy="3486150"/>
          </a:xfrm>
          <a:ln/>
        </p:spPr>
      </p:sp>
      <p:sp>
        <p:nvSpPr>
          <p:cNvPr id="89092" name="Rectangle 3"/>
          <p:cNvSpPr>
            <a:spLocks noGrp="1" noChangeArrowheads="1"/>
          </p:cNvSpPr>
          <p:nvPr>
            <p:ph type="body" idx="1"/>
          </p:nvPr>
        </p:nvSpPr>
        <p:spPr>
          <a:noFill/>
        </p:spPr>
        <p:txBody>
          <a:bodyPr lIns="92859" tIns="46433" rIns="92859" bIns="46433"/>
          <a:lstStyle/>
          <a:p>
            <a:pPr eaLnBrk="1" hangingPunct="1"/>
            <a:endParaRPr lang="en-US" smtClean="0"/>
          </a:p>
        </p:txBody>
      </p:sp>
    </p:spTree>
    <p:extLst>
      <p:ext uri="{BB962C8B-B14F-4D97-AF65-F5344CB8AC3E}">
        <p14:creationId xmlns:p14="http://schemas.microsoft.com/office/powerpoint/2010/main" val="2939545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txBox="1">
            <a:spLocks noGrp="1" noChangeArrowheads="1"/>
          </p:cNvSpPr>
          <p:nvPr/>
        </p:nvSpPr>
        <p:spPr bwMode="auto">
          <a:xfrm>
            <a:off x="3971925" y="8828092"/>
            <a:ext cx="3038475" cy="468312"/>
          </a:xfrm>
          <a:prstGeom prst="rect">
            <a:avLst/>
          </a:prstGeom>
          <a:noFill/>
          <a:ln w="9525">
            <a:noFill/>
            <a:miter lim="800000"/>
            <a:headEnd/>
            <a:tailEnd/>
          </a:ln>
        </p:spPr>
        <p:txBody>
          <a:bodyPr lIns="91732" tIns="45872" rIns="91732" bIns="45872" anchor="b"/>
          <a:lstStyle/>
          <a:p>
            <a:pPr algn="r" eaLnBrk="0" fontAlgn="base" hangingPunct="0">
              <a:spcBef>
                <a:spcPct val="0"/>
              </a:spcBef>
              <a:spcAft>
                <a:spcPct val="0"/>
              </a:spcAft>
            </a:pPr>
            <a:fld id="{71A255D4-C845-4413-A322-C14AAE4741C2}" type="slidenum">
              <a:rPr lang="en-US" sz="1300">
                <a:solidFill>
                  <a:prstClr val="black"/>
                </a:solidFill>
                <a:latin typeface="Times New Roman" pitchFamily="18" charset="0"/>
                <a:cs typeface="Arial" charset="0"/>
              </a:rPr>
              <a:pPr algn="r" eaLnBrk="0" fontAlgn="base" hangingPunct="0">
                <a:spcBef>
                  <a:spcPct val="0"/>
                </a:spcBef>
                <a:spcAft>
                  <a:spcPct val="0"/>
                </a:spcAft>
              </a:pPr>
              <a:t>29</a:t>
            </a:fld>
            <a:endParaRPr lang="en-US" sz="1300">
              <a:solidFill>
                <a:prstClr val="black"/>
              </a:solidFill>
              <a:latin typeface="Times New Roman" pitchFamily="18" charset="0"/>
              <a:cs typeface="Arial" charset="0"/>
            </a:endParaRPr>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863876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30</a:t>
            </a:fld>
            <a:endParaRPr lang="en-US"/>
          </a:p>
        </p:txBody>
      </p:sp>
    </p:spTree>
    <p:extLst>
      <p:ext uri="{BB962C8B-B14F-4D97-AF65-F5344CB8AC3E}">
        <p14:creationId xmlns:p14="http://schemas.microsoft.com/office/powerpoint/2010/main" val="41454306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31</a:t>
            </a:fld>
            <a:endParaRPr lang="en-US"/>
          </a:p>
        </p:txBody>
      </p:sp>
    </p:spTree>
    <p:extLst>
      <p:ext uri="{BB962C8B-B14F-4D97-AF65-F5344CB8AC3E}">
        <p14:creationId xmlns:p14="http://schemas.microsoft.com/office/powerpoint/2010/main" val="16270207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32</a:t>
            </a:fld>
            <a:endParaRPr lang="en-US"/>
          </a:p>
        </p:txBody>
      </p:sp>
    </p:spTree>
    <p:extLst>
      <p:ext uri="{BB962C8B-B14F-4D97-AF65-F5344CB8AC3E}">
        <p14:creationId xmlns:p14="http://schemas.microsoft.com/office/powerpoint/2010/main" val="8064940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33</a:t>
            </a:fld>
            <a:endParaRPr lang="en-US"/>
          </a:p>
        </p:txBody>
      </p:sp>
    </p:spTree>
    <p:extLst>
      <p:ext uri="{BB962C8B-B14F-4D97-AF65-F5344CB8AC3E}">
        <p14:creationId xmlns:p14="http://schemas.microsoft.com/office/powerpoint/2010/main" val="1171975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34</a:t>
            </a:fld>
            <a:endParaRPr lang="en-US"/>
          </a:p>
        </p:txBody>
      </p:sp>
    </p:spTree>
    <p:extLst>
      <p:ext uri="{BB962C8B-B14F-4D97-AF65-F5344CB8AC3E}">
        <p14:creationId xmlns:p14="http://schemas.microsoft.com/office/powerpoint/2010/main" val="28022420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36</a:t>
            </a:fld>
            <a:endParaRPr lang="en-US"/>
          </a:p>
        </p:txBody>
      </p:sp>
    </p:spTree>
    <p:extLst>
      <p:ext uri="{BB962C8B-B14F-4D97-AF65-F5344CB8AC3E}">
        <p14:creationId xmlns:p14="http://schemas.microsoft.com/office/powerpoint/2010/main" val="13819910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3972241" y="8829662"/>
            <a:ext cx="3038161" cy="4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815" tIns="45911" rIns="91815" bIns="45911" anchor="b"/>
          <a:lstStyle>
            <a:lvl1pPr defTabSz="919163" eaLnBrk="0" hangingPunct="0">
              <a:defRPr sz="1000" b="1">
                <a:solidFill>
                  <a:schemeClr val="tx1"/>
                </a:solidFill>
                <a:latin typeface="Arial" charset="0"/>
              </a:defRPr>
            </a:lvl1pPr>
            <a:lvl2pPr marL="742950" indent="-285750" defTabSz="919163" eaLnBrk="0" hangingPunct="0">
              <a:defRPr sz="1000" b="1">
                <a:solidFill>
                  <a:schemeClr val="tx1"/>
                </a:solidFill>
                <a:latin typeface="Arial" charset="0"/>
              </a:defRPr>
            </a:lvl2pPr>
            <a:lvl3pPr marL="1143000" indent="-228600" defTabSz="919163" eaLnBrk="0" hangingPunct="0">
              <a:defRPr sz="1000" b="1">
                <a:solidFill>
                  <a:schemeClr val="tx1"/>
                </a:solidFill>
                <a:latin typeface="Arial" charset="0"/>
              </a:defRPr>
            </a:lvl3pPr>
            <a:lvl4pPr marL="1600200" indent="-228600" defTabSz="919163" eaLnBrk="0" hangingPunct="0">
              <a:defRPr sz="1000" b="1">
                <a:solidFill>
                  <a:schemeClr val="tx1"/>
                </a:solidFill>
                <a:latin typeface="Arial" charset="0"/>
              </a:defRPr>
            </a:lvl4pPr>
            <a:lvl5pPr marL="2057400" indent="-228600" defTabSz="919163" eaLnBrk="0" hangingPunct="0">
              <a:defRPr sz="1000" b="1">
                <a:solidFill>
                  <a:schemeClr val="tx1"/>
                </a:solidFill>
                <a:latin typeface="Arial" charset="0"/>
              </a:defRPr>
            </a:lvl5pPr>
            <a:lvl6pPr marL="2514600" indent="-228600" defTabSz="919163" eaLnBrk="0" fontAlgn="base" hangingPunct="0">
              <a:spcBef>
                <a:spcPct val="0"/>
              </a:spcBef>
              <a:spcAft>
                <a:spcPct val="0"/>
              </a:spcAft>
              <a:defRPr sz="1000" b="1">
                <a:solidFill>
                  <a:schemeClr val="tx1"/>
                </a:solidFill>
                <a:latin typeface="Arial" charset="0"/>
              </a:defRPr>
            </a:lvl6pPr>
            <a:lvl7pPr marL="2971800" indent="-228600" defTabSz="919163" eaLnBrk="0" fontAlgn="base" hangingPunct="0">
              <a:spcBef>
                <a:spcPct val="0"/>
              </a:spcBef>
              <a:spcAft>
                <a:spcPct val="0"/>
              </a:spcAft>
              <a:defRPr sz="1000" b="1">
                <a:solidFill>
                  <a:schemeClr val="tx1"/>
                </a:solidFill>
                <a:latin typeface="Arial" charset="0"/>
              </a:defRPr>
            </a:lvl7pPr>
            <a:lvl8pPr marL="3429000" indent="-228600" defTabSz="919163" eaLnBrk="0" fontAlgn="base" hangingPunct="0">
              <a:spcBef>
                <a:spcPct val="0"/>
              </a:spcBef>
              <a:spcAft>
                <a:spcPct val="0"/>
              </a:spcAft>
              <a:defRPr sz="1000" b="1">
                <a:solidFill>
                  <a:schemeClr val="tx1"/>
                </a:solidFill>
                <a:latin typeface="Arial" charset="0"/>
              </a:defRPr>
            </a:lvl8pPr>
            <a:lvl9pPr marL="3886200" indent="-228600" defTabSz="919163" eaLnBrk="0" fontAlgn="base" hangingPunct="0">
              <a:spcBef>
                <a:spcPct val="0"/>
              </a:spcBef>
              <a:spcAft>
                <a:spcPct val="0"/>
              </a:spcAft>
              <a:defRPr sz="1000" b="1">
                <a:solidFill>
                  <a:schemeClr val="tx1"/>
                </a:solidFill>
                <a:latin typeface="Arial" charset="0"/>
              </a:defRPr>
            </a:lvl9pPr>
          </a:lstStyle>
          <a:p>
            <a:pPr algn="r"/>
            <a:fld id="{8E8C2D00-9182-4982-9211-315EF6C00FED}" type="slidenum">
              <a:rPr lang="en-US" sz="1200" b="0">
                <a:latin typeface="Times New Roman" pitchFamily="18" charset="0"/>
                <a:cs typeface="Arial" charset="0"/>
              </a:rPr>
              <a:pPr algn="r"/>
              <a:t>37</a:t>
            </a:fld>
            <a:endParaRPr lang="en-US" sz="1200" b="0">
              <a:latin typeface="Times New Roman" pitchFamily="18" charset="0"/>
              <a:cs typeface="Arial" charset="0"/>
            </a:endParaRPr>
          </a:p>
        </p:txBody>
      </p:sp>
      <p:sp>
        <p:nvSpPr>
          <p:cNvPr id="111619" name="Rectangle 2"/>
          <p:cNvSpPr>
            <a:spLocks noGrp="1" noRot="1" noChangeAspect="1" noChangeArrowheads="1" noTextEdit="1"/>
          </p:cNvSpPr>
          <p:nvPr>
            <p:ph type="sldImg"/>
          </p:nvPr>
        </p:nvSpPr>
        <p:spPr>
          <a:xfrm>
            <a:off x="1184275" y="693738"/>
            <a:ext cx="4648200" cy="3486150"/>
          </a:xfrm>
          <a:ln/>
        </p:spPr>
      </p:sp>
      <p:sp>
        <p:nvSpPr>
          <p:cNvPr id="111620" name="Rectangle 3"/>
          <p:cNvSpPr>
            <a:spLocks noGrp="1" noChangeArrowheads="1"/>
          </p:cNvSpPr>
          <p:nvPr>
            <p:ph type="body" idx="1"/>
          </p:nvPr>
        </p:nvSpPr>
        <p:spPr>
          <a:xfrm>
            <a:off x="932474" y="4416431"/>
            <a:ext cx="5145454" cy="418625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22" tIns="46314" rIns="92622" bIns="46314"/>
          <a:lstStyle/>
          <a:p>
            <a:endParaRPr lang="en-US" smtClean="0"/>
          </a:p>
        </p:txBody>
      </p:sp>
    </p:spTree>
    <p:extLst>
      <p:ext uri="{BB962C8B-B14F-4D97-AF65-F5344CB8AC3E}">
        <p14:creationId xmlns:p14="http://schemas.microsoft.com/office/powerpoint/2010/main" val="1356674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38</a:t>
            </a:fld>
            <a:endParaRPr lang="en-US"/>
          </a:p>
        </p:txBody>
      </p:sp>
    </p:spTree>
    <p:extLst>
      <p:ext uri="{BB962C8B-B14F-4D97-AF65-F5344CB8AC3E}">
        <p14:creationId xmlns:p14="http://schemas.microsoft.com/office/powerpoint/2010/main" val="32917137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39</a:t>
            </a:fld>
            <a:endParaRPr lang="en-US"/>
          </a:p>
        </p:txBody>
      </p:sp>
    </p:spTree>
    <p:extLst>
      <p:ext uri="{BB962C8B-B14F-4D97-AF65-F5344CB8AC3E}">
        <p14:creationId xmlns:p14="http://schemas.microsoft.com/office/powerpoint/2010/main" val="959771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40</a:t>
            </a:fld>
            <a:endParaRPr lang="en-US"/>
          </a:p>
        </p:txBody>
      </p:sp>
    </p:spTree>
    <p:extLst>
      <p:ext uri="{BB962C8B-B14F-4D97-AF65-F5344CB8AC3E}">
        <p14:creationId xmlns:p14="http://schemas.microsoft.com/office/powerpoint/2010/main" val="39438345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41</a:t>
            </a:fld>
            <a:endParaRPr lang="en-US"/>
          </a:p>
        </p:txBody>
      </p:sp>
    </p:spTree>
    <p:extLst>
      <p:ext uri="{BB962C8B-B14F-4D97-AF65-F5344CB8AC3E}">
        <p14:creationId xmlns:p14="http://schemas.microsoft.com/office/powerpoint/2010/main" val="18561558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42</a:t>
            </a:fld>
            <a:endParaRPr lang="en-US"/>
          </a:p>
        </p:txBody>
      </p:sp>
    </p:spTree>
    <p:extLst>
      <p:ext uri="{BB962C8B-B14F-4D97-AF65-F5344CB8AC3E}">
        <p14:creationId xmlns:p14="http://schemas.microsoft.com/office/powerpoint/2010/main" val="20488807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43</a:t>
            </a:fld>
            <a:endParaRPr lang="en-US"/>
          </a:p>
        </p:txBody>
      </p:sp>
    </p:spTree>
    <p:extLst>
      <p:ext uri="{BB962C8B-B14F-4D97-AF65-F5344CB8AC3E}">
        <p14:creationId xmlns:p14="http://schemas.microsoft.com/office/powerpoint/2010/main" val="29669978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44</a:t>
            </a:fld>
            <a:endParaRPr lang="en-US"/>
          </a:p>
        </p:txBody>
      </p:sp>
    </p:spTree>
    <p:extLst>
      <p:ext uri="{BB962C8B-B14F-4D97-AF65-F5344CB8AC3E}">
        <p14:creationId xmlns:p14="http://schemas.microsoft.com/office/powerpoint/2010/main" val="18601886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txBox="1">
            <a:spLocks noGrp="1" noChangeArrowheads="1"/>
          </p:cNvSpPr>
          <p:nvPr/>
        </p:nvSpPr>
        <p:spPr bwMode="auto">
          <a:xfrm>
            <a:off x="3971925" y="8828092"/>
            <a:ext cx="3038475" cy="468312"/>
          </a:xfrm>
          <a:prstGeom prst="rect">
            <a:avLst/>
          </a:prstGeom>
          <a:noFill/>
          <a:ln w="9525">
            <a:noFill/>
            <a:miter lim="800000"/>
            <a:headEnd/>
            <a:tailEnd/>
          </a:ln>
        </p:spPr>
        <p:txBody>
          <a:bodyPr lIns="91732" tIns="45872" rIns="91732" bIns="45872" anchor="b"/>
          <a:lstStyle/>
          <a:p>
            <a:pPr algn="r" eaLnBrk="0" fontAlgn="base" hangingPunct="0">
              <a:spcBef>
                <a:spcPct val="0"/>
              </a:spcBef>
              <a:spcAft>
                <a:spcPct val="0"/>
              </a:spcAft>
            </a:pPr>
            <a:fld id="{71A255D4-C845-4413-A322-C14AAE4741C2}" type="slidenum">
              <a:rPr lang="en-US" sz="1300">
                <a:solidFill>
                  <a:prstClr val="black"/>
                </a:solidFill>
                <a:latin typeface="Times New Roman" pitchFamily="18" charset="0"/>
                <a:cs typeface="Arial" charset="0"/>
              </a:rPr>
              <a:pPr algn="r" eaLnBrk="0" fontAlgn="base" hangingPunct="0">
                <a:spcBef>
                  <a:spcPct val="0"/>
                </a:spcBef>
                <a:spcAft>
                  <a:spcPct val="0"/>
                </a:spcAft>
              </a:pPr>
              <a:t>46</a:t>
            </a:fld>
            <a:endParaRPr lang="en-US" sz="1300">
              <a:solidFill>
                <a:prstClr val="black"/>
              </a:solidFill>
              <a:latin typeface="Times New Roman" pitchFamily="18" charset="0"/>
              <a:cs typeface="Arial" charset="0"/>
            </a:endParaRPr>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6329332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47</a:t>
            </a:fld>
            <a:endParaRPr lang="en-US"/>
          </a:p>
        </p:txBody>
      </p:sp>
    </p:spTree>
    <p:extLst>
      <p:ext uri="{BB962C8B-B14F-4D97-AF65-F5344CB8AC3E}">
        <p14:creationId xmlns:p14="http://schemas.microsoft.com/office/powerpoint/2010/main" val="14195960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48</a:t>
            </a:fld>
            <a:endParaRPr lang="en-US"/>
          </a:p>
        </p:txBody>
      </p:sp>
    </p:spTree>
    <p:extLst>
      <p:ext uri="{BB962C8B-B14F-4D97-AF65-F5344CB8AC3E}">
        <p14:creationId xmlns:p14="http://schemas.microsoft.com/office/powerpoint/2010/main" val="33295543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49</a:t>
            </a:fld>
            <a:endParaRPr lang="en-US"/>
          </a:p>
        </p:txBody>
      </p:sp>
    </p:spTree>
    <p:extLst>
      <p:ext uri="{BB962C8B-B14F-4D97-AF65-F5344CB8AC3E}">
        <p14:creationId xmlns:p14="http://schemas.microsoft.com/office/powerpoint/2010/main" val="18601886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50</a:t>
            </a:fld>
            <a:endParaRPr lang="en-US"/>
          </a:p>
        </p:txBody>
      </p:sp>
    </p:spTree>
    <p:extLst>
      <p:ext uri="{BB962C8B-B14F-4D97-AF65-F5344CB8AC3E}">
        <p14:creationId xmlns:p14="http://schemas.microsoft.com/office/powerpoint/2010/main" val="33295543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629D4B-007C-45D4-BC98-86D969BD646D}" type="slidenum">
              <a:rPr lang="en-US" smtClean="0"/>
              <a:t>51</a:t>
            </a:fld>
            <a:endParaRPr lang="en-US"/>
          </a:p>
        </p:txBody>
      </p:sp>
    </p:spTree>
    <p:extLst>
      <p:ext uri="{BB962C8B-B14F-4D97-AF65-F5344CB8AC3E}">
        <p14:creationId xmlns:p14="http://schemas.microsoft.com/office/powerpoint/2010/main" val="18601886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txBox="1">
            <a:spLocks noGrp="1" noChangeArrowheads="1"/>
          </p:cNvSpPr>
          <p:nvPr/>
        </p:nvSpPr>
        <p:spPr bwMode="auto">
          <a:xfrm>
            <a:off x="3971927" y="8828093"/>
            <a:ext cx="3038475" cy="468312"/>
          </a:xfrm>
          <a:prstGeom prst="rect">
            <a:avLst/>
          </a:prstGeom>
          <a:noFill/>
          <a:ln w="9525">
            <a:noFill/>
            <a:miter lim="800000"/>
            <a:headEnd/>
            <a:tailEnd/>
          </a:ln>
        </p:spPr>
        <p:txBody>
          <a:bodyPr lIns="92390" tIns="46193" rIns="92390" bIns="46193" anchor="b"/>
          <a:lstStyle/>
          <a:p>
            <a:pPr algn="r" fontAlgn="base">
              <a:spcBef>
                <a:spcPct val="0"/>
              </a:spcBef>
              <a:spcAft>
                <a:spcPct val="0"/>
              </a:spcAft>
            </a:pPr>
            <a:fld id="{6B900648-964D-4353-919C-159DD69D5FAB}" type="slidenum">
              <a:rPr lang="en-US" sz="1200">
                <a:solidFill>
                  <a:srgbClr val="000000"/>
                </a:solidFill>
                <a:latin typeface="Times New Roman" pitchFamily="18" charset="0"/>
                <a:cs typeface="Arial" charset="0"/>
              </a:rPr>
              <a:pPr algn="r" fontAlgn="base">
                <a:spcBef>
                  <a:spcPct val="0"/>
                </a:spcBef>
                <a:spcAft>
                  <a:spcPct val="0"/>
                </a:spcAft>
              </a:pPr>
              <a:t>53</a:t>
            </a:fld>
            <a:endParaRPr lang="en-US" sz="1200">
              <a:solidFill>
                <a:srgbClr val="000000"/>
              </a:solidFill>
              <a:latin typeface="Times New Roman" pitchFamily="18" charset="0"/>
              <a:cs typeface="Arial" charset="0"/>
            </a:endParaRPr>
          </a:p>
        </p:txBody>
      </p:sp>
      <p:sp>
        <p:nvSpPr>
          <p:cNvPr id="74754" name="Rectangle 2"/>
          <p:cNvSpPr>
            <a:spLocks noGrp="1" noRot="1" noChangeAspect="1" noChangeArrowheads="1" noTextEdit="1"/>
          </p:cNvSpPr>
          <p:nvPr>
            <p:ph type="sldImg"/>
          </p:nvPr>
        </p:nvSpPr>
        <p:spPr>
          <a:xfrm>
            <a:off x="1181100" y="692150"/>
            <a:ext cx="4651375" cy="3487738"/>
          </a:xfrm>
          <a:ln/>
        </p:spPr>
      </p:sp>
      <p:sp>
        <p:nvSpPr>
          <p:cNvPr id="74755" name="Rectangle 3"/>
          <p:cNvSpPr>
            <a:spLocks noGrp="1" noChangeArrowheads="1"/>
          </p:cNvSpPr>
          <p:nvPr>
            <p:ph type="body" idx="1"/>
          </p:nvPr>
        </p:nvSpPr>
        <p:spPr>
          <a:xfrm>
            <a:off x="935046" y="4416426"/>
            <a:ext cx="5140325" cy="4186238"/>
          </a:xfrm>
          <a:noFill/>
        </p:spPr>
        <p:txBody>
          <a:bodyPr lIns="92390" tIns="46193" rIns="92390" bIns="46193"/>
          <a:lstStyle/>
          <a:p>
            <a:pPr eaLnBrk="1" hangingPunct="1"/>
            <a:endParaRPr lang="en-US" smtClean="0">
              <a:latin typeface="Arial" charset="0"/>
            </a:endParaRPr>
          </a:p>
        </p:txBody>
      </p:sp>
    </p:spTree>
    <p:extLst>
      <p:ext uri="{BB962C8B-B14F-4D97-AF65-F5344CB8AC3E}">
        <p14:creationId xmlns:p14="http://schemas.microsoft.com/office/powerpoint/2010/main" val="6968935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971926" y="8828089"/>
            <a:ext cx="3038475"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11" tIns="46310" rIns="92611" bIns="46310" anchor="b"/>
          <a:lstStyle>
            <a:lvl1pPr defTabSz="925513" eaLnBrk="0" hangingPunct="0">
              <a:defRPr sz="1100">
                <a:solidFill>
                  <a:schemeClr val="tx1"/>
                </a:solidFill>
                <a:latin typeface="Arial" pitchFamily="34" charset="0"/>
                <a:cs typeface="Arial" pitchFamily="34" charset="0"/>
              </a:defRPr>
            </a:lvl1pPr>
            <a:lvl2pPr marL="742950" indent="-285750" defTabSz="925513" eaLnBrk="0" hangingPunct="0">
              <a:defRPr sz="1100">
                <a:solidFill>
                  <a:schemeClr val="tx1"/>
                </a:solidFill>
                <a:latin typeface="Arial" pitchFamily="34" charset="0"/>
                <a:cs typeface="Arial" pitchFamily="34" charset="0"/>
              </a:defRPr>
            </a:lvl2pPr>
            <a:lvl3pPr marL="1143000" indent="-228600" defTabSz="925513" eaLnBrk="0" hangingPunct="0">
              <a:defRPr sz="1100">
                <a:solidFill>
                  <a:schemeClr val="tx1"/>
                </a:solidFill>
                <a:latin typeface="Arial" pitchFamily="34" charset="0"/>
                <a:cs typeface="Arial" pitchFamily="34" charset="0"/>
              </a:defRPr>
            </a:lvl3pPr>
            <a:lvl4pPr marL="1600200" indent="-228600" defTabSz="925513" eaLnBrk="0" hangingPunct="0">
              <a:defRPr sz="1100">
                <a:solidFill>
                  <a:schemeClr val="tx1"/>
                </a:solidFill>
                <a:latin typeface="Arial" pitchFamily="34" charset="0"/>
                <a:cs typeface="Arial" pitchFamily="34" charset="0"/>
              </a:defRPr>
            </a:lvl4pPr>
            <a:lvl5pPr marL="2057400" indent="-228600" defTabSz="925513" eaLnBrk="0" hangingPunct="0">
              <a:defRPr sz="1100">
                <a:solidFill>
                  <a:schemeClr val="tx1"/>
                </a:solidFill>
                <a:latin typeface="Arial" pitchFamily="34" charset="0"/>
                <a:cs typeface="Arial" pitchFamily="34" charset="0"/>
              </a:defRPr>
            </a:lvl5pPr>
            <a:lvl6pPr marL="2514600" indent="-228600" defTabSz="925513"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defTabSz="925513"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defTabSz="925513"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defTabSz="925513" eaLnBrk="0" fontAlgn="base" hangingPunct="0">
              <a:spcBef>
                <a:spcPct val="0"/>
              </a:spcBef>
              <a:spcAft>
                <a:spcPct val="0"/>
              </a:spcAft>
              <a:defRPr sz="1100">
                <a:solidFill>
                  <a:schemeClr val="tx1"/>
                </a:solidFill>
                <a:latin typeface="Arial" pitchFamily="34" charset="0"/>
                <a:cs typeface="Arial" pitchFamily="34" charset="0"/>
              </a:defRPr>
            </a:lvl9pPr>
          </a:lstStyle>
          <a:p>
            <a:pPr algn="r" fontAlgn="base">
              <a:spcBef>
                <a:spcPct val="0"/>
              </a:spcBef>
              <a:spcAft>
                <a:spcPct val="0"/>
              </a:spcAft>
            </a:pPr>
            <a:fld id="{728BC3C5-09FD-4789-BEF1-57B7669EFD0B}" type="slidenum">
              <a:rPr lang="en-US" sz="1200">
                <a:solidFill>
                  <a:srgbClr val="000000"/>
                </a:solidFill>
                <a:latin typeface="Times New Roman" pitchFamily="18" charset="0"/>
              </a:rPr>
              <a:pPr algn="r" fontAlgn="base">
                <a:spcBef>
                  <a:spcPct val="0"/>
                </a:spcBef>
                <a:spcAft>
                  <a:spcPct val="0"/>
                </a:spcAft>
              </a:pPr>
              <a:t>56</a:t>
            </a:fld>
            <a:endParaRPr lang="en-US" sz="1200">
              <a:solidFill>
                <a:srgbClr val="000000"/>
              </a:solidFill>
              <a:latin typeface="Times New Roman" pitchFamily="18" charset="0"/>
            </a:endParaRPr>
          </a:p>
        </p:txBody>
      </p:sp>
      <p:sp>
        <p:nvSpPr>
          <p:cNvPr id="84995" name="Rectangle 2"/>
          <p:cNvSpPr>
            <a:spLocks noGrp="1" noRot="1" noChangeAspect="1" noChangeArrowheads="1" noTextEdit="1"/>
          </p:cNvSpPr>
          <p:nvPr>
            <p:ph type="sldImg"/>
          </p:nvPr>
        </p:nvSpPr>
        <p:spPr>
          <a:xfrm>
            <a:off x="1182688" y="693738"/>
            <a:ext cx="4648200" cy="3486150"/>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11" tIns="46310" rIns="92611" bIns="46310"/>
          <a:lstStyle/>
          <a:p>
            <a:pPr eaLnBrk="1" hangingPunct="1"/>
            <a:endParaRPr lang="en-US" smtClean="0"/>
          </a:p>
        </p:txBody>
      </p:sp>
    </p:spTree>
    <p:extLst>
      <p:ext uri="{BB962C8B-B14F-4D97-AF65-F5344CB8AC3E}">
        <p14:creationId xmlns:p14="http://schemas.microsoft.com/office/powerpoint/2010/main" val="40557907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1182688" y="693738"/>
            <a:ext cx="4648200" cy="3486150"/>
          </a:xfrm>
          <a:ln/>
        </p:spPr>
      </p:sp>
      <p:sp>
        <p:nvSpPr>
          <p:cNvPr id="86019" name="Rectangle 3"/>
          <p:cNvSpPr>
            <a:spLocks noGrp="1" noChangeArrowheads="1"/>
          </p:cNvSpPr>
          <p:nvPr>
            <p:ph type="body" idx="1"/>
          </p:nvPr>
        </p:nvSpPr>
        <p:spPr>
          <a:xfrm>
            <a:off x="930276" y="4416426"/>
            <a:ext cx="5149850" cy="4186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715" tIns="46367" rIns="92715" bIns="46367"/>
          <a:lstStyle/>
          <a:p>
            <a:endParaRPr lang="en-US" smtClean="0">
              <a:latin typeface="Arial" pitchFamily="34" charset="0"/>
            </a:endParaRPr>
          </a:p>
        </p:txBody>
      </p:sp>
    </p:spTree>
    <p:extLst>
      <p:ext uri="{BB962C8B-B14F-4D97-AF65-F5344CB8AC3E}">
        <p14:creationId xmlns:p14="http://schemas.microsoft.com/office/powerpoint/2010/main" val="42787498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182688" y="693738"/>
            <a:ext cx="4648200" cy="3486150"/>
          </a:xfrm>
          <a:ln/>
        </p:spPr>
      </p:sp>
      <p:sp>
        <p:nvSpPr>
          <p:cNvPr id="87043" name="Rectangle 3"/>
          <p:cNvSpPr>
            <a:spLocks noGrp="1" noChangeArrowheads="1"/>
          </p:cNvSpPr>
          <p:nvPr>
            <p:ph type="body" idx="1"/>
          </p:nvPr>
        </p:nvSpPr>
        <p:spPr>
          <a:xfrm>
            <a:off x="930276" y="4416426"/>
            <a:ext cx="5149850" cy="4186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715" tIns="46367" rIns="92715" bIns="46367"/>
          <a:lstStyle/>
          <a:p>
            <a:endParaRPr lang="en-US" smtClean="0">
              <a:latin typeface="Arial" pitchFamily="34" charset="0"/>
            </a:endParaRPr>
          </a:p>
        </p:txBody>
      </p:sp>
    </p:spTree>
    <p:extLst>
      <p:ext uri="{BB962C8B-B14F-4D97-AF65-F5344CB8AC3E}">
        <p14:creationId xmlns:p14="http://schemas.microsoft.com/office/powerpoint/2010/main" val="3570106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spcBef>
                <a:spcPct val="50000"/>
              </a:spcBef>
              <a:spcAft>
                <a:spcPct val="40000"/>
              </a:spcAft>
              <a:defRPr/>
            </a:lvl1pPr>
          </a:lstStyle>
          <a:p>
            <a:pPr>
              <a:defRPr/>
            </a:pPr>
            <a:r>
              <a:rPr lang="en-US"/>
              <a:t>Page </a:t>
            </a:r>
            <a:fld id="{E0B15AE8-AD7E-41F0-AB6E-BCBDF1380800}" type="slidenum">
              <a:rPr lang="en-US"/>
              <a:pPr>
                <a:defRPr/>
              </a:pPr>
              <a:t>‹#›</a:t>
            </a:fld>
            <a:endParaRPr lang="en-US"/>
          </a:p>
        </p:txBody>
      </p:sp>
    </p:spTree>
    <p:extLst>
      <p:ext uri="{BB962C8B-B14F-4D97-AF65-F5344CB8AC3E}">
        <p14:creationId xmlns:p14="http://schemas.microsoft.com/office/powerpoint/2010/main" val="6039188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spcBef>
                <a:spcPct val="50000"/>
              </a:spcBef>
              <a:spcAft>
                <a:spcPct val="40000"/>
              </a:spcAft>
              <a:defRPr/>
            </a:lvl1pPr>
          </a:lstStyle>
          <a:p>
            <a:pPr>
              <a:defRPr/>
            </a:pPr>
            <a:r>
              <a:rPr lang="en-US"/>
              <a:t>Page </a:t>
            </a:r>
            <a:fld id="{B64181DE-6831-4274-B094-6C315DFEFB96}" type="slidenum">
              <a:rPr lang="en-US"/>
              <a:pPr>
                <a:defRPr/>
              </a:pPr>
              <a:t>‹#›</a:t>
            </a:fld>
            <a:endParaRPr lang="en-US"/>
          </a:p>
        </p:txBody>
      </p:sp>
    </p:spTree>
    <p:extLst>
      <p:ext uri="{BB962C8B-B14F-4D97-AF65-F5344CB8AC3E}">
        <p14:creationId xmlns:p14="http://schemas.microsoft.com/office/powerpoint/2010/main" val="328966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spcBef>
                <a:spcPct val="50000"/>
              </a:spcBef>
              <a:spcAft>
                <a:spcPct val="40000"/>
              </a:spcAft>
              <a:defRPr/>
            </a:lvl1pPr>
          </a:lstStyle>
          <a:p>
            <a:pPr>
              <a:defRPr/>
            </a:pPr>
            <a:r>
              <a:rPr lang="en-US"/>
              <a:t>Page </a:t>
            </a:r>
            <a:fld id="{02F90F2A-4EA2-47BA-9498-26973D0B5238}" type="slidenum">
              <a:rPr lang="en-US"/>
              <a:pPr>
                <a:defRPr/>
              </a:pPr>
              <a:t>‹#›</a:t>
            </a:fld>
            <a:endParaRPr lang="en-US"/>
          </a:p>
        </p:txBody>
      </p:sp>
    </p:spTree>
    <p:extLst>
      <p:ext uri="{BB962C8B-B14F-4D97-AF65-F5344CB8AC3E}">
        <p14:creationId xmlns:p14="http://schemas.microsoft.com/office/powerpoint/2010/main" val="17620438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spcBef>
                <a:spcPct val="50000"/>
              </a:spcBef>
              <a:spcAft>
                <a:spcPct val="40000"/>
              </a:spcAft>
              <a:defRPr/>
            </a:lvl1pPr>
          </a:lstStyle>
          <a:p>
            <a:pPr>
              <a:defRPr/>
            </a:pPr>
            <a:r>
              <a:rPr lang="en-US"/>
              <a:t>Page </a:t>
            </a:r>
            <a:fld id="{70086C28-32B9-4518-8C84-32025C4E233F}" type="slidenum">
              <a:rPr lang="en-US"/>
              <a:pPr>
                <a:defRPr/>
              </a:pPr>
              <a:t>‹#›</a:t>
            </a:fld>
            <a:endParaRPr lang="en-US"/>
          </a:p>
        </p:txBody>
      </p:sp>
    </p:spTree>
    <p:extLst>
      <p:ext uri="{BB962C8B-B14F-4D97-AF65-F5344CB8AC3E}">
        <p14:creationId xmlns:p14="http://schemas.microsoft.com/office/powerpoint/2010/main" val="241732729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spcBef>
                <a:spcPct val="50000"/>
              </a:spcBef>
              <a:spcAft>
                <a:spcPct val="40000"/>
              </a:spcAft>
              <a:defRPr/>
            </a:lvl1pPr>
          </a:lstStyle>
          <a:p>
            <a:pPr>
              <a:defRPr/>
            </a:pPr>
            <a:r>
              <a:rPr lang="en-US"/>
              <a:t>Page </a:t>
            </a:r>
            <a:fld id="{6A1E1E76-12DA-44A3-A3BA-22F53CD5C0A4}" type="slidenum">
              <a:rPr lang="en-US"/>
              <a:pPr>
                <a:defRPr/>
              </a:pPr>
              <a:t>‹#›</a:t>
            </a:fld>
            <a:endParaRPr lang="en-US"/>
          </a:p>
        </p:txBody>
      </p:sp>
    </p:spTree>
    <p:extLst>
      <p:ext uri="{BB962C8B-B14F-4D97-AF65-F5344CB8AC3E}">
        <p14:creationId xmlns:p14="http://schemas.microsoft.com/office/powerpoint/2010/main" val="244043063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spcBef>
                <a:spcPct val="50000"/>
              </a:spcBef>
              <a:spcAft>
                <a:spcPct val="40000"/>
              </a:spcAft>
              <a:defRPr/>
            </a:lvl1pPr>
          </a:lstStyle>
          <a:p>
            <a:pPr>
              <a:defRPr/>
            </a:pPr>
            <a:r>
              <a:rPr lang="en-US"/>
              <a:t>Page </a:t>
            </a:r>
            <a:fld id="{76CF862C-D0BD-4756-AC74-3BEBE6E58C0E}" type="slidenum">
              <a:rPr lang="en-US"/>
              <a:pPr>
                <a:defRPr/>
              </a:pPr>
              <a:t>‹#›</a:t>
            </a:fld>
            <a:endParaRPr lang="en-US"/>
          </a:p>
        </p:txBody>
      </p:sp>
    </p:spTree>
    <p:extLst>
      <p:ext uri="{BB962C8B-B14F-4D97-AF65-F5344CB8AC3E}">
        <p14:creationId xmlns:p14="http://schemas.microsoft.com/office/powerpoint/2010/main" val="75707732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spcBef>
                <a:spcPct val="50000"/>
              </a:spcBef>
              <a:spcAft>
                <a:spcPct val="40000"/>
              </a:spcAft>
              <a:defRPr/>
            </a:lvl1pPr>
          </a:lstStyle>
          <a:p>
            <a:pPr>
              <a:defRPr/>
            </a:pPr>
            <a:r>
              <a:rPr lang="en-US"/>
              <a:t>Page </a:t>
            </a:r>
            <a:fld id="{ADDF153D-CB6E-49C0-8E44-7E5541576697}" type="slidenum">
              <a:rPr lang="en-US"/>
              <a:pPr>
                <a:defRPr/>
              </a:pPr>
              <a:t>‹#›</a:t>
            </a:fld>
            <a:endParaRPr lang="en-US"/>
          </a:p>
        </p:txBody>
      </p:sp>
    </p:spTree>
    <p:extLst>
      <p:ext uri="{BB962C8B-B14F-4D97-AF65-F5344CB8AC3E}">
        <p14:creationId xmlns:p14="http://schemas.microsoft.com/office/powerpoint/2010/main" val="204865806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spcBef>
                <a:spcPct val="50000"/>
              </a:spcBef>
              <a:spcAft>
                <a:spcPct val="40000"/>
              </a:spcAft>
              <a:defRPr/>
            </a:lvl1pPr>
          </a:lstStyle>
          <a:p>
            <a:pPr>
              <a:defRPr/>
            </a:pPr>
            <a:r>
              <a:rPr lang="en-US"/>
              <a:t>Page </a:t>
            </a:r>
            <a:fld id="{276B6993-66B3-4437-9E1C-2C636FACBFE7}" type="slidenum">
              <a:rPr lang="en-US"/>
              <a:pPr>
                <a:defRPr/>
              </a:pPr>
              <a:t>‹#›</a:t>
            </a:fld>
            <a:endParaRPr lang="en-US"/>
          </a:p>
        </p:txBody>
      </p:sp>
    </p:spTree>
    <p:extLst>
      <p:ext uri="{BB962C8B-B14F-4D97-AF65-F5344CB8AC3E}">
        <p14:creationId xmlns:p14="http://schemas.microsoft.com/office/powerpoint/2010/main" val="364212358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spcBef>
                <a:spcPct val="50000"/>
              </a:spcBef>
              <a:spcAft>
                <a:spcPct val="40000"/>
              </a:spcAft>
              <a:defRPr/>
            </a:lvl1pPr>
          </a:lstStyle>
          <a:p>
            <a:pPr>
              <a:defRPr/>
            </a:pPr>
            <a:r>
              <a:rPr lang="en-US"/>
              <a:t>Page </a:t>
            </a:r>
            <a:fld id="{93F94048-62FD-417C-BA36-A84D5E239A5F}" type="slidenum">
              <a:rPr lang="en-US"/>
              <a:pPr>
                <a:defRPr/>
              </a:pPr>
              <a:t>‹#›</a:t>
            </a:fld>
            <a:endParaRPr lang="en-US"/>
          </a:p>
        </p:txBody>
      </p:sp>
    </p:spTree>
    <p:extLst>
      <p:ext uri="{BB962C8B-B14F-4D97-AF65-F5344CB8AC3E}">
        <p14:creationId xmlns:p14="http://schemas.microsoft.com/office/powerpoint/2010/main" val="298101584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spcBef>
                <a:spcPct val="50000"/>
              </a:spcBef>
              <a:spcAft>
                <a:spcPct val="40000"/>
              </a:spcAft>
              <a:defRPr/>
            </a:lvl1pPr>
          </a:lstStyle>
          <a:p>
            <a:pPr>
              <a:defRPr/>
            </a:pPr>
            <a:r>
              <a:rPr lang="en-US"/>
              <a:t>Page </a:t>
            </a:r>
            <a:fld id="{1B0A11CA-E8C0-47F3-B1E9-5D8F448215FE}" type="slidenum">
              <a:rPr lang="en-US"/>
              <a:pPr>
                <a:defRPr/>
              </a:pPr>
              <a:t>‹#›</a:t>
            </a:fld>
            <a:endParaRPr lang="en-US"/>
          </a:p>
        </p:txBody>
      </p:sp>
    </p:spTree>
    <p:extLst>
      <p:ext uri="{BB962C8B-B14F-4D97-AF65-F5344CB8AC3E}">
        <p14:creationId xmlns:p14="http://schemas.microsoft.com/office/powerpoint/2010/main" val="374771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2888" y="549275"/>
            <a:ext cx="2093912" cy="5576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9563" y="549275"/>
            <a:ext cx="6130925" cy="557688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spcBef>
                <a:spcPct val="50000"/>
              </a:spcBef>
              <a:spcAft>
                <a:spcPct val="40000"/>
              </a:spcAft>
              <a:defRPr/>
            </a:lvl1pPr>
          </a:lstStyle>
          <a:p>
            <a:pPr>
              <a:defRPr/>
            </a:pPr>
            <a:r>
              <a:rPr lang="en-US"/>
              <a:t>Page </a:t>
            </a:r>
            <a:fld id="{42D65EF9-AB3B-4B7D-B0FF-6B056BEE27BF}" type="slidenum">
              <a:rPr lang="en-US"/>
              <a:pPr>
                <a:defRPr/>
              </a:pPr>
              <a:t>‹#›</a:t>
            </a:fld>
            <a:endParaRPr lang="en-US"/>
          </a:p>
        </p:txBody>
      </p:sp>
    </p:spTree>
    <p:extLst>
      <p:ext uri="{BB962C8B-B14F-4D97-AF65-F5344CB8AC3E}">
        <p14:creationId xmlns:p14="http://schemas.microsoft.com/office/powerpoint/2010/main" val="237251279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9563" y="549275"/>
            <a:ext cx="6470650" cy="762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endParaRPr lang="en-US" noProof="0" smtClean="0"/>
          </a:p>
        </p:txBody>
      </p:sp>
      <p:sp>
        <p:nvSpPr>
          <p:cNvPr id="4" name="Slide Number Placeholder 3"/>
          <p:cNvSpPr>
            <a:spLocks noGrp="1"/>
          </p:cNvSpPr>
          <p:nvPr>
            <p:ph type="sldNum" sz="quarter" idx="10"/>
          </p:nvPr>
        </p:nvSpPr>
        <p:spPr/>
        <p:txBody>
          <a:bodyPr/>
          <a:lstStyle>
            <a:lvl1pPr>
              <a:spcBef>
                <a:spcPct val="50000"/>
              </a:spcBef>
              <a:spcAft>
                <a:spcPct val="40000"/>
              </a:spcAft>
              <a:defRPr/>
            </a:lvl1pPr>
          </a:lstStyle>
          <a:p>
            <a:pPr>
              <a:defRPr/>
            </a:pPr>
            <a:r>
              <a:rPr lang="en-US"/>
              <a:t>Page </a:t>
            </a:r>
            <a:fld id="{59DE330D-EDEB-45F2-893D-79FF20964BB3}" type="slidenum">
              <a:rPr lang="en-US"/>
              <a:pPr>
                <a:defRPr/>
              </a:pPr>
              <a:t>‹#›</a:t>
            </a:fld>
            <a:endParaRPr lang="en-US"/>
          </a:p>
        </p:txBody>
      </p:sp>
    </p:spTree>
    <p:extLst>
      <p:ext uri="{BB962C8B-B14F-4D97-AF65-F5344CB8AC3E}">
        <p14:creationId xmlns:p14="http://schemas.microsoft.com/office/powerpoint/2010/main" val="29415167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71819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sldNum" sz="quarter" idx="10"/>
          </p:nvPr>
        </p:nvSpPr>
        <p:spPr>
          <a:ln/>
        </p:spPr>
        <p:txBody>
          <a:bodyPr/>
          <a:lstStyle>
            <a:lvl1pPr>
              <a:defRPr/>
            </a:lvl1pPr>
          </a:lstStyle>
          <a:p>
            <a:pPr>
              <a:defRPr/>
            </a:pPr>
            <a:r>
              <a:rPr lang="en-US">
                <a:solidFill>
                  <a:prstClr val="black"/>
                </a:solidFill>
              </a:rPr>
              <a:t>Page </a:t>
            </a:r>
            <a:fld id="{ADD9FBAE-B1F2-4BB8-8D7E-D111BA7DD8BB}"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447994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352826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sldNum" sz="quarter" idx="10"/>
          </p:nvPr>
        </p:nvSpPr>
        <p:spPr>
          <a:xfrm>
            <a:off x="6905625" y="6438900"/>
            <a:ext cx="1946275" cy="304800"/>
          </a:xfrm>
          <a:prstGeom prst="rect">
            <a:avLst/>
          </a:prstGeom>
        </p:spPr>
        <p:txBody>
          <a:bodyPr/>
          <a:lstStyle>
            <a:lvl1pPr>
              <a:defRPr/>
            </a:lvl1pPr>
          </a:lstStyle>
          <a:p>
            <a:pPr fontAlgn="base">
              <a:spcBef>
                <a:spcPct val="0"/>
              </a:spcBef>
              <a:spcAft>
                <a:spcPct val="0"/>
              </a:spcAft>
              <a:defRPr/>
            </a:pPr>
            <a:r>
              <a:rPr lang="en-US" b="1">
                <a:solidFill>
                  <a:prstClr val="black"/>
                </a:solidFill>
              </a:rPr>
              <a:t>Page </a:t>
            </a:r>
            <a:fld id="{C50F08D2-40E4-40F2-9A29-9DB6C07672A5}" type="slidenum">
              <a:rPr lang="en-US" b="1">
                <a:solidFill>
                  <a:prstClr val="black"/>
                </a:solidFill>
              </a:rPr>
              <a:pPr fontAlgn="base">
                <a:spcBef>
                  <a:spcPct val="0"/>
                </a:spcBef>
                <a:spcAft>
                  <a:spcPct val="0"/>
                </a:spcAft>
                <a:defRPr/>
              </a:pPr>
              <a:t>‹#›</a:t>
            </a:fld>
            <a:endParaRPr lang="en-US" b="1">
              <a:solidFill>
                <a:prstClr val="black"/>
              </a:solidFill>
            </a:endParaRPr>
          </a:p>
        </p:txBody>
      </p:sp>
    </p:spTree>
    <p:extLst>
      <p:ext uri="{BB962C8B-B14F-4D97-AF65-F5344CB8AC3E}">
        <p14:creationId xmlns:p14="http://schemas.microsoft.com/office/powerpoint/2010/main" val="17900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a:xfrm>
            <a:off x="6992938" y="6499225"/>
            <a:ext cx="1946275" cy="304800"/>
          </a:xfrm>
          <a:prstGeom prst="rect">
            <a:avLst/>
          </a:prstGeom>
        </p:spPr>
        <p:txBody>
          <a:bodyPr/>
          <a:lstStyle>
            <a:lvl1pPr>
              <a:spcBef>
                <a:spcPct val="50000"/>
              </a:spcBef>
              <a:spcAft>
                <a:spcPct val="40000"/>
              </a:spcAft>
              <a:defRPr/>
            </a:lvl1pPr>
          </a:lstStyle>
          <a:p>
            <a:pPr fontAlgn="base">
              <a:defRPr/>
            </a:pPr>
            <a:r>
              <a:rPr lang="en-US" b="1">
                <a:solidFill>
                  <a:prstClr val="black"/>
                </a:solidFill>
              </a:rPr>
              <a:t>Page </a:t>
            </a:r>
            <a:fld id="{B64181DE-6831-4274-B094-6C315DFEFB96}" type="slidenum">
              <a:rPr lang="en-US" b="1">
                <a:solidFill>
                  <a:prstClr val="black"/>
                </a:solidFill>
              </a:rPr>
              <a:pPr fontAlgn="base">
                <a:defRPr/>
              </a:pPr>
              <a:t>‹#›</a:t>
            </a:fld>
            <a:endParaRPr lang="en-US" b="1">
              <a:solidFill>
                <a:prstClr val="black"/>
              </a:solidFill>
            </a:endParaRPr>
          </a:p>
        </p:txBody>
      </p:sp>
    </p:spTree>
    <p:extLst>
      <p:ext uri="{BB962C8B-B14F-4D97-AF65-F5344CB8AC3E}">
        <p14:creationId xmlns:p14="http://schemas.microsoft.com/office/powerpoint/2010/main" val="84368778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sldNum" sz="quarter" idx="10"/>
          </p:nvPr>
        </p:nvSpPr>
        <p:spPr>
          <a:ln/>
        </p:spPr>
        <p:txBody>
          <a:bodyPr/>
          <a:lstStyle>
            <a:lvl1pPr>
              <a:defRPr/>
            </a:lvl1pPr>
          </a:lstStyle>
          <a:p>
            <a:pPr>
              <a:defRPr/>
            </a:pPr>
            <a:r>
              <a:rPr lang="en-US">
                <a:solidFill>
                  <a:prstClr val="black"/>
                </a:solidFill>
              </a:rPr>
              <a:t>Page </a:t>
            </a:r>
            <a:fld id="{ADD9FBAE-B1F2-4BB8-8D7E-D111BA7DD8BB}"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0442847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sldNum" sz="quarter" idx="10"/>
          </p:nvPr>
        </p:nvSpPr>
        <p:spPr>
          <a:ln/>
        </p:spPr>
        <p:txBody>
          <a:bodyPr/>
          <a:lstStyle>
            <a:lvl1pPr>
              <a:defRPr/>
            </a:lvl1pPr>
          </a:lstStyle>
          <a:p>
            <a:pPr>
              <a:defRPr/>
            </a:pPr>
            <a:r>
              <a:rPr lang="en-US">
                <a:solidFill>
                  <a:prstClr val="black"/>
                </a:solidFill>
              </a:rPr>
              <a:t>Page </a:t>
            </a:r>
            <a:fld id="{0622FF57-E605-4D13-83A6-611DAE2B8DDA}"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3564986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878716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sldNum" sz="quarter" idx="10"/>
          </p:nvPr>
        </p:nvSpPr>
        <p:spPr>
          <a:xfrm>
            <a:off x="6905625" y="6438900"/>
            <a:ext cx="1946275" cy="304800"/>
          </a:xfrm>
          <a:prstGeom prst="rect">
            <a:avLst/>
          </a:prstGeom>
        </p:spPr>
        <p:txBody>
          <a:bodyPr/>
          <a:lstStyle>
            <a:lvl1pPr>
              <a:defRPr/>
            </a:lvl1pPr>
          </a:lstStyle>
          <a:p>
            <a:pPr fontAlgn="base">
              <a:spcBef>
                <a:spcPct val="0"/>
              </a:spcBef>
              <a:spcAft>
                <a:spcPct val="0"/>
              </a:spcAft>
              <a:defRPr/>
            </a:pPr>
            <a:r>
              <a:rPr lang="en-US" b="1">
                <a:solidFill>
                  <a:prstClr val="black"/>
                </a:solidFill>
              </a:rPr>
              <a:t>Page </a:t>
            </a:r>
            <a:fld id="{C50F08D2-40E4-40F2-9A29-9DB6C07672A5}" type="slidenum">
              <a:rPr lang="en-US" b="1">
                <a:solidFill>
                  <a:prstClr val="black"/>
                </a:solidFill>
              </a:rPr>
              <a:pPr fontAlgn="base">
                <a:spcBef>
                  <a:spcPct val="0"/>
                </a:spcBef>
                <a:spcAft>
                  <a:spcPct val="0"/>
                </a:spcAft>
                <a:defRPr/>
              </a:pPr>
              <a:t>‹#›</a:t>
            </a:fld>
            <a:endParaRPr lang="en-US" b="1">
              <a:solidFill>
                <a:prstClr val="black"/>
              </a:solidFill>
            </a:endParaRPr>
          </a:p>
        </p:txBody>
      </p:sp>
    </p:spTree>
    <p:extLst>
      <p:ext uri="{BB962C8B-B14F-4D97-AF65-F5344CB8AC3E}">
        <p14:creationId xmlns:p14="http://schemas.microsoft.com/office/powerpoint/2010/main" val="31599483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296784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7614853"/>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123414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sldNum" sz="quarter" idx="10"/>
          </p:nvPr>
        </p:nvSpPr>
        <p:spPr>
          <a:xfrm>
            <a:off x="6905625" y="6438900"/>
            <a:ext cx="1946275" cy="304800"/>
          </a:xfrm>
          <a:prstGeom prst="rect">
            <a:avLst/>
          </a:prstGeom>
        </p:spPr>
        <p:txBody>
          <a:bodyPr/>
          <a:lstStyle>
            <a:lvl1pPr>
              <a:defRPr/>
            </a:lvl1pPr>
          </a:lstStyle>
          <a:p>
            <a:pPr fontAlgn="base">
              <a:spcBef>
                <a:spcPct val="0"/>
              </a:spcBef>
              <a:spcAft>
                <a:spcPct val="0"/>
              </a:spcAft>
              <a:defRPr/>
            </a:pPr>
            <a:r>
              <a:rPr lang="en-US" b="1">
                <a:solidFill>
                  <a:prstClr val="black"/>
                </a:solidFill>
              </a:rPr>
              <a:t>Page </a:t>
            </a:r>
            <a:fld id="{C50F08D2-40E4-40F2-9A29-9DB6C07672A5}" type="slidenum">
              <a:rPr lang="en-US" b="1">
                <a:solidFill>
                  <a:prstClr val="black"/>
                </a:solidFill>
              </a:rPr>
              <a:pPr fontAlgn="base">
                <a:spcBef>
                  <a:spcPct val="0"/>
                </a:spcBef>
                <a:spcAft>
                  <a:spcPct val="0"/>
                </a:spcAft>
                <a:defRPr/>
              </a:pPr>
              <a:t>‹#›</a:t>
            </a:fld>
            <a:endParaRPr lang="en-US" b="1">
              <a:solidFill>
                <a:prstClr val="black"/>
              </a:solidFill>
            </a:endParaRPr>
          </a:p>
        </p:txBody>
      </p:sp>
    </p:spTree>
    <p:extLst>
      <p:ext uri="{BB962C8B-B14F-4D97-AF65-F5344CB8AC3E}">
        <p14:creationId xmlns:p14="http://schemas.microsoft.com/office/powerpoint/2010/main" val="227774351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a:xfrm>
            <a:off x="6992938" y="6499225"/>
            <a:ext cx="1946275" cy="304800"/>
          </a:xfrm>
          <a:prstGeom prst="rect">
            <a:avLst/>
          </a:prstGeom>
        </p:spPr>
        <p:txBody>
          <a:bodyPr/>
          <a:lstStyle>
            <a:lvl1pPr>
              <a:spcBef>
                <a:spcPct val="50000"/>
              </a:spcBef>
              <a:spcAft>
                <a:spcPct val="40000"/>
              </a:spcAft>
              <a:defRPr/>
            </a:lvl1pPr>
          </a:lstStyle>
          <a:p>
            <a:pPr fontAlgn="base">
              <a:defRPr/>
            </a:pPr>
            <a:r>
              <a:rPr lang="en-US" b="1">
                <a:solidFill>
                  <a:prstClr val="black"/>
                </a:solidFill>
              </a:rPr>
              <a:t>Page </a:t>
            </a:r>
            <a:fld id="{B64181DE-6831-4274-B094-6C315DFEFB96}" type="slidenum">
              <a:rPr lang="en-US" b="1">
                <a:solidFill>
                  <a:prstClr val="black"/>
                </a:solidFill>
              </a:rPr>
              <a:pPr fontAlgn="base">
                <a:defRPr/>
              </a:pPr>
              <a:t>‹#›</a:t>
            </a:fld>
            <a:endParaRPr lang="en-US" b="1">
              <a:solidFill>
                <a:prstClr val="black"/>
              </a:solidFill>
            </a:endParaRPr>
          </a:p>
        </p:txBody>
      </p:sp>
    </p:spTree>
    <p:extLst>
      <p:ext uri="{BB962C8B-B14F-4D97-AF65-F5344CB8AC3E}">
        <p14:creationId xmlns:p14="http://schemas.microsoft.com/office/powerpoint/2010/main" val="340793244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sldNum" sz="quarter" idx="10"/>
          </p:nvPr>
        </p:nvSpPr>
        <p:spPr>
          <a:ln/>
        </p:spPr>
        <p:txBody>
          <a:bodyPr/>
          <a:lstStyle>
            <a:lvl1pPr>
              <a:defRPr/>
            </a:lvl1pPr>
          </a:lstStyle>
          <a:p>
            <a:pPr>
              <a:defRPr/>
            </a:pPr>
            <a:r>
              <a:rPr lang="en-US">
                <a:solidFill>
                  <a:prstClr val="black"/>
                </a:solidFill>
              </a:rPr>
              <a:t>Page </a:t>
            </a:r>
            <a:fld id="{ADD9FBAE-B1F2-4BB8-8D7E-D111BA7DD8BB}"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418605628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sldNum" sz="quarter" idx="10"/>
          </p:nvPr>
        </p:nvSpPr>
        <p:spPr>
          <a:ln/>
        </p:spPr>
        <p:txBody>
          <a:bodyPr/>
          <a:lstStyle>
            <a:lvl1pPr>
              <a:defRPr/>
            </a:lvl1pPr>
          </a:lstStyle>
          <a:p>
            <a:pPr>
              <a:defRPr/>
            </a:pPr>
            <a:r>
              <a:rPr lang="en-US">
                <a:solidFill>
                  <a:prstClr val="black"/>
                </a:solidFill>
              </a:rPr>
              <a:t>Page </a:t>
            </a:r>
            <a:fld id="{0622FF57-E605-4D13-83A6-611DAE2B8DDA}"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42688539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8731813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sldNum" sz="quarter" idx="10"/>
          </p:nvPr>
        </p:nvSpPr>
        <p:spPr>
          <a:xfrm>
            <a:off x="6905625" y="6438900"/>
            <a:ext cx="1946275" cy="304800"/>
          </a:xfrm>
          <a:prstGeom prst="rect">
            <a:avLst/>
          </a:prstGeom>
        </p:spPr>
        <p:txBody>
          <a:bodyPr/>
          <a:lstStyle>
            <a:lvl1pPr>
              <a:defRPr/>
            </a:lvl1pPr>
          </a:lstStyle>
          <a:p>
            <a:pPr fontAlgn="base">
              <a:spcBef>
                <a:spcPct val="0"/>
              </a:spcBef>
              <a:spcAft>
                <a:spcPct val="0"/>
              </a:spcAft>
              <a:defRPr/>
            </a:pPr>
            <a:r>
              <a:rPr lang="en-US" b="1">
                <a:solidFill>
                  <a:prstClr val="black"/>
                </a:solidFill>
              </a:rPr>
              <a:t>Page </a:t>
            </a:r>
            <a:fld id="{C50F08D2-40E4-40F2-9A29-9DB6C07672A5}" type="slidenum">
              <a:rPr lang="en-US" b="1">
                <a:solidFill>
                  <a:prstClr val="black"/>
                </a:solidFill>
              </a:rPr>
              <a:pPr fontAlgn="base">
                <a:spcBef>
                  <a:spcPct val="0"/>
                </a:spcBef>
                <a:spcAft>
                  <a:spcPct val="0"/>
                </a:spcAft>
                <a:defRPr/>
              </a:pPr>
              <a:t>‹#›</a:t>
            </a:fld>
            <a:endParaRPr lang="en-US" b="1">
              <a:solidFill>
                <a:prstClr val="black"/>
              </a:solidFill>
            </a:endParaRPr>
          </a:p>
        </p:txBody>
      </p:sp>
    </p:spTree>
    <p:extLst>
      <p:ext uri="{BB962C8B-B14F-4D97-AF65-F5344CB8AC3E}">
        <p14:creationId xmlns:p14="http://schemas.microsoft.com/office/powerpoint/2010/main" val="4284083112"/>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a:xfrm>
            <a:off x="6992938" y="6499225"/>
            <a:ext cx="1946275" cy="304800"/>
          </a:xfrm>
          <a:prstGeom prst="rect">
            <a:avLst/>
          </a:prstGeom>
        </p:spPr>
        <p:txBody>
          <a:bodyPr/>
          <a:lstStyle>
            <a:lvl1pPr>
              <a:spcBef>
                <a:spcPct val="50000"/>
              </a:spcBef>
              <a:spcAft>
                <a:spcPct val="40000"/>
              </a:spcAft>
              <a:defRPr/>
            </a:lvl1pPr>
          </a:lstStyle>
          <a:p>
            <a:pPr fontAlgn="base">
              <a:defRPr/>
            </a:pPr>
            <a:r>
              <a:rPr lang="en-US" b="1">
                <a:solidFill>
                  <a:prstClr val="black"/>
                </a:solidFill>
              </a:rPr>
              <a:t>Page </a:t>
            </a:r>
            <a:fld id="{B64181DE-6831-4274-B094-6C315DFEFB96}" type="slidenum">
              <a:rPr lang="en-US" b="1">
                <a:solidFill>
                  <a:prstClr val="black"/>
                </a:solidFill>
              </a:rPr>
              <a:pPr fontAlgn="base">
                <a:defRPr/>
              </a:pPr>
              <a:t>‹#›</a:t>
            </a:fld>
            <a:endParaRPr lang="en-US" b="1">
              <a:solidFill>
                <a:prstClr val="black"/>
              </a:solidFill>
            </a:endParaRPr>
          </a:p>
        </p:txBody>
      </p:sp>
    </p:spTree>
    <p:extLst>
      <p:ext uri="{BB962C8B-B14F-4D97-AF65-F5344CB8AC3E}">
        <p14:creationId xmlns:p14="http://schemas.microsoft.com/office/powerpoint/2010/main" val="133155192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sldNum" sz="quarter" idx="10"/>
          </p:nvPr>
        </p:nvSpPr>
        <p:spPr>
          <a:ln/>
        </p:spPr>
        <p:txBody>
          <a:bodyPr/>
          <a:lstStyle>
            <a:lvl1pPr>
              <a:defRPr/>
            </a:lvl1pPr>
          </a:lstStyle>
          <a:p>
            <a:pPr>
              <a:defRPr/>
            </a:pPr>
            <a:r>
              <a:rPr lang="en-US">
                <a:solidFill>
                  <a:prstClr val="black"/>
                </a:solidFill>
              </a:rPr>
              <a:t>Page </a:t>
            </a:r>
            <a:fld id="{ADD9FBAE-B1F2-4BB8-8D7E-D111BA7DD8BB}"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729702576"/>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6606851"/>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sldNum" sz="quarter" idx="10"/>
          </p:nvPr>
        </p:nvSpPr>
        <p:spPr>
          <a:xfrm>
            <a:off x="6905625" y="6438900"/>
            <a:ext cx="1946275" cy="304800"/>
          </a:xfrm>
          <a:prstGeom prst="rect">
            <a:avLst/>
          </a:prstGeom>
        </p:spPr>
        <p:txBody>
          <a:bodyPr/>
          <a:lstStyle>
            <a:lvl1pPr>
              <a:defRPr/>
            </a:lvl1pPr>
          </a:lstStyle>
          <a:p>
            <a:pPr fontAlgn="base">
              <a:spcBef>
                <a:spcPct val="0"/>
              </a:spcBef>
              <a:spcAft>
                <a:spcPct val="0"/>
              </a:spcAft>
              <a:defRPr/>
            </a:pPr>
            <a:r>
              <a:rPr lang="en-US" b="1">
                <a:solidFill>
                  <a:prstClr val="black"/>
                </a:solidFill>
              </a:rPr>
              <a:t>Page </a:t>
            </a:r>
            <a:fld id="{C50F08D2-40E4-40F2-9A29-9DB6C07672A5}" type="slidenum">
              <a:rPr lang="en-US" b="1">
                <a:solidFill>
                  <a:prstClr val="black"/>
                </a:solidFill>
              </a:rPr>
              <a:pPr fontAlgn="base">
                <a:spcBef>
                  <a:spcPct val="0"/>
                </a:spcBef>
                <a:spcAft>
                  <a:spcPct val="0"/>
                </a:spcAft>
                <a:defRPr/>
              </a:pPr>
              <a:t>‹#›</a:t>
            </a:fld>
            <a:endParaRPr lang="en-US" b="1">
              <a:solidFill>
                <a:prstClr val="black"/>
              </a:solidFill>
            </a:endParaRPr>
          </a:p>
        </p:txBody>
      </p:sp>
    </p:spTree>
    <p:extLst>
      <p:ext uri="{BB962C8B-B14F-4D97-AF65-F5344CB8AC3E}">
        <p14:creationId xmlns:p14="http://schemas.microsoft.com/office/powerpoint/2010/main" val="161862937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a:xfrm>
            <a:off x="6992938" y="6499225"/>
            <a:ext cx="1946275" cy="304800"/>
          </a:xfrm>
          <a:prstGeom prst="rect">
            <a:avLst/>
          </a:prstGeom>
        </p:spPr>
        <p:txBody>
          <a:bodyPr/>
          <a:lstStyle>
            <a:lvl1pPr>
              <a:spcBef>
                <a:spcPct val="50000"/>
              </a:spcBef>
              <a:spcAft>
                <a:spcPct val="40000"/>
              </a:spcAft>
              <a:defRPr/>
            </a:lvl1pPr>
          </a:lstStyle>
          <a:p>
            <a:pPr fontAlgn="base">
              <a:defRPr/>
            </a:pPr>
            <a:r>
              <a:rPr lang="en-US" b="1">
                <a:solidFill>
                  <a:prstClr val="black"/>
                </a:solidFill>
              </a:rPr>
              <a:t>Page </a:t>
            </a:r>
            <a:fld id="{B64181DE-6831-4274-B094-6C315DFEFB96}" type="slidenum">
              <a:rPr lang="en-US" b="1">
                <a:solidFill>
                  <a:prstClr val="black"/>
                </a:solidFill>
              </a:rPr>
              <a:pPr fontAlgn="base">
                <a:defRPr/>
              </a:pPr>
              <a:t>‹#›</a:t>
            </a:fld>
            <a:endParaRPr lang="en-US" b="1">
              <a:solidFill>
                <a:prstClr val="black"/>
              </a:solidFill>
            </a:endParaRPr>
          </a:p>
        </p:txBody>
      </p:sp>
    </p:spTree>
    <p:extLst>
      <p:ext uri="{BB962C8B-B14F-4D97-AF65-F5344CB8AC3E}">
        <p14:creationId xmlns:p14="http://schemas.microsoft.com/office/powerpoint/2010/main" val="3516000577"/>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656068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8.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9.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22.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2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27.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28.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32.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sldNum" sz="quarter" idx="4"/>
          </p:nvPr>
        </p:nvSpPr>
        <p:spPr bwMode="auto">
          <a:xfrm>
            <a:off x="6992938" y="6499225"/>
            <a:ext cx="1946275" cy="3048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spcAft>
                <a:spcPct val="0"/>
              </a:spcAft>
              <a:defRPr sz="1000" b="0">
                <a:solidFill>
                  <a:srgbClr val="000000"/>
                </a:solidFill>
                <a:latin typeface="Arial" charset="0"/>
              </a:defRPr>
            </a:lvl1pPr>
          </a:lstStyle>
          <a:p>
            <a:pPr fontAlgn="base">
              <a:defRPr/>
            </a:pPr>
            <a:r>
              <a:rPr lang="en-US"/>
              <a:t>Page </a:t>
            </a:r>
            <a:fld id="{3E4925A8-5F74-4579-A56B-FACD78D3AD8F}" type="slidenum">
              <a:rPr lang="en-US"/>
              <a:pPr fontAlgn="base">
                <a:defRPr/>
              </a:pPr>
              <a:t>‹#›</a:t>
            </a:fld>
            <a:endParaRPr lang="en-US"/>
          </a:p>
        </p:txBody>
      </p:sp>
      <p:sp>
        <p:nvSpPr>
          <p:cNvPr id="20483" name="Rectangle 3"/>
          <p:cNvSpPr>
            <a:spLocks noGrp="1" noChangeArrowheads="1"/>
          </p:cNvSpPr>
          <p:nvPr>
            <p:ph type="title"/>
          </p:nvPr>
        </p:nvSpPr>
        <p:spPr bwMode="auto">
          <a:xfrm>
            <a:off x="309563" y="549275"/>
            <a:ext cx="64706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4756" name="Rectangle 4"/>
          <p:cNvSpPr>
            <a:spLocks noChangeArrowheads="1"/>
          </p:cNvSpPr>
          <p:nvPr/>
        </p:nvSpPr>
        <p:spPr bwMode="auto">
          <a:xfrm flipV="1">
            <a:off x="193675" y="509588"/>
            <a:ext cx="7678738" cy="39687"/>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fontAlgn="base">
              <a:spcBef>
                <a:spcPct val="0"/>
              </a:spcBef>
              <a:spcAft>
                <a:spcPct val="0"/>
              </a:spcAft>
              <a:defRPr/>
            </a:pPr>
            <a:endParaRPr lang="en-US" b="1">
              <a:solidFill>
                <a:srgbClr val="000000"/>
              </a:solidFill>
            </a:endParaRPr>
          </a:p>
        </p:txBody>
      </p:sp>
      <p:sp>
        <p:nvSpPr>
          <p:cNvPr id="74757" name="Rectangle 5"/>
          <p:cNvSpPr>
            <a:spLocks noChangeArrowheads="1"/>
          </p:cNvSpPr>
          <p:nvPr/>
        </p:nvSpPr>
        <p:spPr bwMode="auto">
          <a:xfrm flipV="1">
            <a:off x="193675" y="509588"/>
            <a:ext cx="36513" cy="54483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fontAlgn="base">
              <a:spcBef>
                <a:spcPct val="0"/>
              </a:spcBef>
              <a:spcAft>
                <a:spcPct val="0"/>
              </a:spcAft>
              <a:defRPr/>
            </a:pPr>
            <a:endParaRPr lang="en-US" b="1">
              <a:solidFill>
                <a:srgbClr val="000000"/>
              </a:solidFill>
            </a:endParaRPr>
          </a:p>
        </p:txBody>
      </p:sp>
      <p:sp>
        <p:nvSpPr>
          <p:cNvPr id="74758" name="Rectangle 6"/>
          <p:cNvSpPr>
            <a:spLocks noChangeArrowheads="1"/>
          </p:cNvSpPr>
          <p:nvPr/>
        </p:nvSpPr>
        <p:spPr bwMode="auto">
          <a:xfrm flipV="1">
            <a:off x="8988425" y="1106488"/>
            <a:ext cx="36513" cy="5375275"/>
          </a:xfrm>
          <a:prstGeom prst="rect">
            <a:avLst/>
          </a:prstGeom>
          <a:gradFill rotWithShape="1">
            <a:gsLst>
              <a:gs pos="0">
                <a:schemeClr val="tx1"/>
              </a:gs>
              <a:gs pos="100000">
                <a:schemeClr val="tx1">
                  <a:gamma/>
                  <a:tint val="30196"/>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b="1">
              <a:solidFill>
                <a:srgbClr val="000000"/>
              </a:solidFill>
            </a:endParaRPr>
          </a:p>
        </p:txBody>
      </p:sp>
      <p:sp>
        <p:nvSpPr>
          <p:cNvPr id="74759" name="Rectangle 7"/>
          <p:cNvSpPr>
            <a:spLocks noChangeArrowheads="1"/>
          </p:cNvSpPr>
          <p:nvPr/>
        </p:nvSpPr>
        <p:spPr bwMode="auto">
          <a:xfrm flipV="1">
            <a:off x="1530350" y="6462713"/>
            <a:ext cx="7496175"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fontAlgn="base">
              <a:spcBef>
                <a:spcPct val="0"/>
              </a:spcBef>
              <a:spcAft>
                <a:spcPct val="0"/>
              </a:spcAft>
              <a:defRPr/>
            </a:pPr>
            <a:endParaRPr lang="en-US" b="1">
              <a:solidFill>
                <a:srgbClr val="000000"/>
              </a:solidFill>
            </a:endParaRPr>
          </a:p>
        </p:txBody>
      </p:sp>
      <p:sp>
        <p:nvSpPr>
          <p:cNvPr id="20489" name="Rectangle 2"/>
          <p:cNvSpPr>
            <a:spLocks noChangeArrowheads="1"/>
          </p:cNvSpPr>
          <p:nvPr/>
        </p:nvSpPr>
        <p:spPr bwMode="auto">
          <a:xfrm>
            <a:off x="6992938" y="6499225"/>
            <a:ext cx="1946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lgn="r" eaLnBrk="0" fontAlgn="base" hangingPunct="0">
              <a:spcBef>
                <a:spcPct val="0"/>
              </a:spcBef>
              <a:spcAft>
                <a:spcPct val="0"/>
              </a:spcAft>
            </a:pPr>
            <a:r>
              <a:rPr lang="en-US" sz="1000">
                <a:solidFill>
                  <a:srgbClr val="000000"/>
                </a:solidFill>
              </a:rPr>
              <a:t>Page </a:t>
            </a:r>
            <a:fld id="{3C63AC6B-A97B-468C-9CF5-01E3BD0AE6AD}" type="slidenum">
              <a:rPr lang="en-US" sz="1000">
                <a:solidFill>
                  <a:srgbClr val="000000"/>
                </a:solidFill>
              </a:rPr>
              <a:pPr algn="r" eaLnBrk="0" fontAlgn="base" hangingPunct="0">
                <a:spcBef>
                  <a:spcPct val="0"/>
                </a:spcBef>
                <a:spcAft>
                  <a:spcPct val="0"/>
                </a:spcAft>
              </a:pPr>
              <a:t>‹#›</a:t>
            </a:fld>
            <a:endParaRPr lang="en-US" sz="1000">
              <a:solidFill>
                <a:srgbClr val="000000"/>
              </a:solidFill>
            </a:endParaRPr>
          </a:p>
        </p:txBody>
      </p:sp>
    </p:spTree>
    <p:extLst>
      <p:ext uri="{BB962C8B-B14F-4D97-AF65-F5344CB8AC3E}">
        <p14:creationId xmlns:p14="http://schemas.microsoft.com/office/powerpoint/2010/main" val="3581283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990000"/>
          </a:solidFill>
          <a:latin typeface="+mj-lt"/>
          <a:ea typeface="+mj-ea"/>
          <a:cs typeface="+mj-cs"/>
        </a:defRPr>
      </a:lvl1pPr>
      <a:lvl2pPr algn="l" rtl="0" eaLnBrk="0" fontAlgn="base" hangingPunct="0">
        <a:spcBef>
          <a:spcPct val="0"/>
        </a:spcBef>
        <a:spcAft>
          <a:spcPct val="0"/>
        </a:spcAft>
        <a:defRPr sz="2000" b="1">
          <a:solidFill>
            <a:srgbClr val="990000"/>
          </a:solidFill>
          <a:latin typeface="Arial" charset="0"/>
        </a:defRPr>
      </a:lvl2pPr>
      <a:lvl3pPr algn="l" rtl="0" eaLnBrk="0" fontAlgn="base" hangingPunct="0">
        <a:spcBef>
          <a:spcPct val="0"/>
        </a:spcBef>
        <a:spcAft>
          <a:spcPct val="0"/>
        </a:spcAft>
        <a:defRPr sz="2000" b="1">
          <a:solidFill>
            <a:srgbClr val="990000"/>
          </a:solidFill>
          <a:latin typeface="Arial" charset="0"/>
        </a:defRPr>
      </a:lvl3pPr>
      <a:lvl4pPr algn="l" rtl="0" eaLnBrk="0" fontAlgn="base" hangingPunct="0">
        <a:spcBef>
          <a:spcPct val="0"/>
        </a:spcBef>
        <a:spcAft>
          <a:spcPct val="0"/>
        </a:spcAft>
        <a:defRPr sz="2000" b="1">
          <a:solidFill>
            <a:srgbClr val="990000"/>
          </a:solidFill>
          <a:latin typeface="Arial" charset="0"/>
        </a:defRPr>
      </a:lvl4pPr>
      <a:lvl5pPr algn="l" rtl="0" eaLnBrk="0" fontAlgn="base" hangingPunct="0">
        <a:spcBef>
          <a:spcPct val="0"/>
        </a:spcBef>
        <a:spcAft>
          <a:spcPct val="0"/>
        </a:spcAft>
        <a:defRPr sz="2000" b="1">
          <a:solidFill>
            <a:srgbClr val="990000"/>
          </a:solidFill>
          <a:latin typeface="Arial" charset="0"/>
        </a:defRPr>
      </a:lvl5pPr>
      <a:lvl6pPr marL="457200" algn="l" rtl="0" eaLnBrk="0" fontAlgn="base" hangingPunct="0">
        <a:spcBef>
          <a:spcPct val="0"/>
        </a:spcBef>
        <a:spcAft>
          <a:spcPct val="0"/>
        </a:spcAft>
        <a:defRPr sz="2000" b="1">
          <a:solidFill>
            <a:srgbClr val="990000"/>
          </a:solidFill>
          <a:latin typeface="Arial" charset="0"/>
        </a:defRPr>
      </a:lvl6pPr>
      <a:lvl7pPr marL="914400" algn="l" rtl="0" eaLnBrk="0" fontAlgn="base" hangingPunct="0">
        <a:spcBef>
          <a:spcPct val="0"/>
        </a:spcBef>
        <a:spcAft>
          <a:spcPct val="0"/>
        </a:spcAft>
        <a:defRPr sz="2000" b="1">
          <a:solidFill>
            <a:srgbClr val="990000"/>
          </a:solidFill>
          <a:latin typeface="Arial" charset="0"/>
        </a:defRPr>
      </a:lvl7pPr>
      <a:lvl8pPr marL="1371600" algn="l" rtl="0" eaLnBrk="0" fontAlgn="base" hangingPunct="0">
        <a:spcBef>
          <a:spcPct val="0"/>
        </a:spcBef>
        <a:spcAft>
          <a:spcPct val="0"/>
        </a:spcAft>
        <a:defRPr sz="2000" b="1">
          <a:solidFill>
            <a:srgbClr val="990000"/>
          </a:solidFill>
          <a:latin typeface="Arial" charset="0"/>
        </a:defRPr>
      </a:lvl8pPr>
      <a:lvl9pPr marL="1828800" algn="l" rtl="0" eaLnBrk="0" fontAlgn="base" hangingPunct="0">
        <a:spcBef>
          <a:spcPct val="0"/>
        </a:spcBef>
        <a:spcAft>
          <a:spcPct val="0"/>
        </a:spcAft>
        <a:defRPr sz="2000" b="1">
          <a:solidFill>
            <a:srgbClr val="990000"/>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Rectangle 4"/>
          <p:cNvSpPr>
            <a:spLocks noChangeArrowheads="1"/>
          </p:cNvSpPr>
          <p:nvPr/>
        </p:nvSpPr>
        <p:spPr bwMode="auto">
          <a:xfrm flipV="1">
            <a:off x="1538288" y="6196013"/>
            <a:ext cx="7380287" cy="36512"/>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cs typeface="Arial" charset="0"/>
            </a:endParaRPr>
          </a:p>
        </p:txBody>
      </p:sp>
    </p:spTree>
    <p:extLst>
      <p:ext uri="{BB962C8B-B14F-4D97-AF65-F5344CB8AC3E}">
        <p14:creationId xmlns:p14="http://schemas.microsoft.com/office/powerpoint/2010/main" val="1957538673"/>
      </p:ext>
    </p:extLst>
  </p:cSld>
  <p:clrMap bg1="lt1" tx1="dk1" bg2="lt2" tx2="dk2" accent1="accent1" accent2="accent2" accent3="accent3" accent4="accent4" accent5="accent5" accent6="accent6" hlink="hlink" folHlink="folHlink"/>
  <p:sldLayoutIdLst>
    <p:sldLayoutId id="2147483674" r:id="rId1"/>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990000"/>
          </a:solidFill>
          <a:latin typeface="+mj-lt"/>
          <a:ea typeface="+mj-ea"/>
          <a:cs typeface="+mj-cs"/>
        </a:defRPr>
      </a:lvl1pPr>
      <a:lvl2pPr algn="l" rtl="0" eaLnBrk="0" fontAlgn="base" hangingPunct="0">
        <a:spcBef>
          <a:spcPct val="0"/>
        </a:spcBef>
        <a:spcAft>
          <a:spcPct val="0"/>
        </a:spcAft>
        <a:defRPr sz="2000" b="1">
          <a:solidFill>
            <a:srgbClr val="990000"/>
          </a:solidFill>
          <a:latin typeface="Arial" charset="0"/>
        </a:defRPr>
      </a:lvl2pPr>
      <a:lvl3pPr algn="l" rtl="0" eaLnBrk="0" fontAlgn="base" hangingPunct="0">
        <a:spcBef>
          <a:spcPct val="0"/>
        </a:spcBef>
        <a:spcAft>
          <a:spcPct val="0"/>
        </a:spcAft>
        <a:defRPr sz="2000" b="1">
          <a:solidFill>
            <a:srgbClr val="990000"/>
          </a:solidFill>
          <a:latin typeface="Arial" charset="0"/>
        </a:defRPr>
      </a:lvl3pPr>
      <a:lvl4pPr algn="l" rtl="0" eaLnBrk="0" fontAlgn="base" hangingPunct="0">
        <a:spcBef>
          <a:spcPct val="0"/>
        </a:spcBef>
        <a:spcAft>
          <a:spcPct val="0"/>
        </a:spcAft>
        <a:defRPr sz="2000" b="1">
          <a:solidFill>
            <a:srgbClr val="990000"/>
          </a:solidFill>
          <a:latin typeface="Arial" charset="0"/>
        </a:defRPr>
      </a:lvl4pPr>
      <a:lvl5pPr algn="l" rtl="0" eaLnBrk="0" fontAlgn="base" hangingPunct="0">
        <a:spcBef>
          <a:spcPct val="0"/>
        </a:spcBef>
        <a:spcAft>
          <a:spcPct val="0"/>
        </a:spcAft>
        <a:defRPr sz="2000" b="1">
          <a:solidFill>
            <a:srgbClr val="990000"/>
          </a:solidFill>
          <a:latin typeface="Arial" charset="0"/>
        </a:defRPr>
      </a:lvl5pPr>
      <a:lvl6pPr marL="457200" algn="l" rtl="0" fontAlgn="base">
        <a:spcBef>
          <a:spcPct val="0"/>
        </a:spcBef>
        <a:spcAft>
          <a:spcPct val="0"/>
        </a:spcAft>
        <a:defRPr sz="2000" b="1">
          <a:solidFill>
            <a:srgbClr val="990000"/>
          </a:solidFill>
          <a:latin typeface="Arial" charset="0"/>
        </a:defRPr>
      </a:lvl6pPr>
      <a:lvl7pPr marL="914400" algn="l" rtl="0" fontAlgn="base">
        <a:spcBef>
          <a:spcPct val="0"/>
        </a:spcBef>
        <a:spcAft>
          <a:spcPct val="0"/>
        </a:spcAft>
        <a:defRPr sz="2000" b="1">
          <a:solidFill>
            <a:srgbClr val="990000"/>
          </a:solidFill>
          <a:latin typeface="Arial" charset="0"/>
        </a:defRPr>
      </a:lvl7pPr>
      <a:lvl8pPr marL="1371600" algn="l" rtl="0" fontAlgn="base">
        <a:spcBef>
          <a:spcPct val="0"/>
        </a:spcBef>
        <a:spcAft>
          <a:spcPct val="0"/>
        </a:spcAft>
        <a:defRPr sz="2000" b="1">
          <a:solidFill>
            <a:srgbClr val="990000"/>
          </a:solidFill>
          <a:latin typeface="Arial" charset="0"/>
        </a:defRPr>
      </a:lvl8pPr>
      <a:lvl9pPr marL="1828800" algn="l" rtl="0" fontAlgn="base">
        <a:spcBef>
          <a:spcPct val="0"/>
        </a:spcBef>
        <a:spcAft>
          <a:spcPct val="0"/>
        </a:spcAft>
        <a:defRPr sz="2000" b="1">
          <a:solidFill>
            <a:srgbClr val="990000"/>
          </a:solidFill>
          <a:latin typeface="Arial" charset="0"/>
        </a:defRPr>
      </a:lvl9pPr>
    </p:titleStyle>
    <p:bodyStyle>
      <a:lvl1pPr marL="342900" indent="-342900" algn="l" rtl="0" eaLnBrk="0" fontAlgn="base" hangingPunct="0">
        <a:spcBef>
          <a:spcPct val="0"/>
        </a:spcBef>
        <a:spcAft>
          <a:spcPct val="40000"/>
        </a:spcAft>
        <a:defRPr sz="1300" b="1">
          <a:solidFill>
            <a:srgbClr val="000000"/>
          </a:solidFill>
          <a:latin typeface="+mn-lt"/>
          <a:ea typeface="+mn-ea"/>
          <a:cs typeface="+mn-cs"/>
        </a:defRPr>
      </a:lvl1pPr>
      <a:lvl2pPr marL="285750" indent="-284163" algn="l" rtl="0" eaLnBrk="0" fontAlgn="base" hangingPunct="0">
        <a:spcBef>
          <a:spcPct val="40000"/>
        </a:spcBef>
        <a:spcAft>
          <a:spcPct val="40000"/>
        </a:spcAft>
        <a:buClr>
          <a:srgbClr val="990000"/>
        </a:buClr>
        <a:buFont typeface="Wingdings" pitchFamily="2" charset="2"/>
        <a:buChar char="Ø"/>
        <a:defRPr sz="1200">
          <a:solidFill>
            <a:schemeClr val="tx1"/>
          </a:solidFill>
          <a:latin typeface="+mn-lt"/>
        </a:defRPr>
      </a:lvl2pPr>
      <a:lvl3pPr marL="571500" indent="-284163" algn="l" rtl="0" eaLnBrk="0" fontAlgn="base" hangingPunct="0">
        <a:spcBef>
          <a:spcPct val="40000"/>
        </a:spcBef>
        <a:spcAft>
          <a:spcPct val="40000"/>
        </a:spcAft>
        <a:buClr>
          <a:srgbClr val="990000"/>
        </a:buClr>
        <a:buFont typeface="Wingdings" pitchFamily="2" charset="2"/>
        <a:buChar char="w"/>
        <a:defRPr sz="1200">
          <a:solidFill>
            <a:schemeClr val="tx1"/>
          </a:solidFill>
          <a:latin typeface="+mn-lt"/>
        </a:defRPr>
      </a:lvl3pPr>
      <a:lvl4pPr marL="857250" indent="-284163" algn="l" rtl="0" eaLnBrk="0" fontAlgn="base" hangingPunct="0">
        <a:spcBef>
          <a:spcPct val="40000"/>
        </a:spcBef>
        <a:spcAft>
          <a:spcPct val="40000"/>
        </a:spcAft>
        <a:buClr>
          <a:srgbClr val="990000"/>
        </a:buClr>
        <a:buFont typeface="Arial" charset="0"/>
        <a:buChar char="•"/>
        <a:defRPr sz="1200">
          <a:solidFill>
            <a:schemeClr val="tx1"/>
          </a:solidFill>
          <a:latin typeface="+mn-lt"/>
        </a:defRPr>
      </a:lvl4pPr>
      <a:lvl5pPr marL="1136650" indent="-277813" algn="l" rtl="0" eaLnBrk="0" fontAlgn="base" hangingPunct="0">
        <a:spcBef>
          <a:spcPct val="40000"/>
        </a:spcBef>
        <a:spcAft>
          <a:spcPct val="40000"/>
        </a:spcAft>
        <a:buClr>
          <a:srgbClr val="990000"/>
        </a:buClr>
        <a:buFont typeface="Times New Roman" pitchFamily="18" charset="0"/>
        <a:buChar char="»"/>
        <a:defRPr sz="1200">
          <a:solidFill>
            <a:schemeClr val="tx1"/>
          </a:solidFill>
          <a:latin typeface="+mn-lt"/>
        </a:defRPr>
      </a:lvl5pPr>
      <a:lvl6pPr marL="15938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6pPr>
      <a:lvl7pPr marL="20510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7pPr>
      <a:lvl8pPr marL="25082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8pPr>
      <a:lvl9pPr marL="29654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311150" y="533400"/>
            <a:ext cx="647065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1524000" y="1447800"/>
            <a:ext cx="7391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401156" name="Rectangle 4"/>
          <p:cNvSpPr>
            <a:spLocks noChangeArrowheads="1"/>
          </p:cNvSpPr>
          <p:nvPr/>
        </p:nvSpPr>
        <p:spPr bwMode="auto">
          <a:xfrm>
            <a:off x="215900" y="1371600"/>
            <a:ext cx="1143000" cy="4592638"/>
          </a:xfrm>
          <a:prstGeom prst="rect">
            <a:avLst/>
          </a:prstGeom>
          <a:gradFill rotWithShape="1">
            <a:gsLst>
              <a:gs pos="0">
                <a:srgbClr val="EAEAEA"/>
              </a:gs>
              <a:gs pos="50000">
                <a:srgbClr val="EAEAEA">
                  <a:gamma/>
                  <a:shade val="46275"/>
                  <a:invGamma/>
                </a:srgbClr>
              </a:gs>
              <a:gs pos="100000">
                <a:srgbClr val="EAEAEA"/>
              </a:gs>
            </a:gsLst>
            <a:lin ang="5400000" scaled="1"/>
          </a:gradFill>
          <a:ln w="9525">
            <a:noFill/>
            <a:miter lim="800000"/>
            <a:headEnd/>
            <a:tailEnd/>
          </a:ln>
          <a:effectLst/>
        </p:spPr>
        <p:txBody>
          <a:bodyPr wrap="none" anchor="ctr"/>
          <a:lstStyle/>
          <a:p>
            <a:pPr algn="ctr" eaLnBrk="0" fontAlgn="base" hangingPunct="0">
              <a:spcBef>
                <a:spcPct val="0"/>
              </a:spcBef>
              <a:spcAft>
                <a:spcPct val="40000"/>
              </a:spcAft>
              <a:defRPr/>
            </a:pPr>
            <a:endParaRPr lang="en-US" sz="1100" b="1">
              <a:solidFill>
                <a:prstClr val="black"/>
              </a:solidFill>
            </a:endParaRPr>
          </a:p>
        </p:txBody>
      </p:sp>
      <p:sp>
        <p:nvSpPr>
          <p:cNvPr id="4401158" name="Text Box 6"/>
          <p:cNvSpPr txBox="1">
            <a:spLocks noChangeArrowheads="1"/>
          </p:cNvSpPr>
          <p:nvPr/>
        </p:nvSpPr>
        <p:spPr bwMode="auto">
          <a:xfrm>
            <a:off x="228600" y="1447800"/>
            <a:ext cx="1066800" cy="5181600"/>
          </a:xfrm>
          <a:prstGeom prst="rect">
            <a:avLst/>
          </a:prstGeom>
          <a:noFill/>
          <a:ln w="9525" algn="ctr">
            <a:noFill/>
            <a:miter lim="800000"/>
            <a:headEnd/>
            <a:tailEnd/>
          </a:ln>
          <a:effectLst/>
        </p:spPr>
        <p:txBody>
          <a:bodyPr/>
          <a:lstStyle/>
          <a:p>
            <a:pPr eaLnBrk="0" fontAlgn="base" hangingPunct="0">
              <a:spcBef>
                <a:spcPct val="50000"/>
              </a:spcBef>
              <a:spcAft>
                <a:spcPct val="40000"/>
              </a:spcAft>
              <a:defRPr/>
            </a:pPr>
            <a:endParaRPr lang="en-US" sz="1100" b="1" i="1">
              <a:solidFill>
                <a:prstClr val="black"/>
              </a:solidFill>
            </a:endParaRPr>
          </a:p>
        </p:txBody>
      </p:sp>
      <p:sp>
        <p:nvSpPr>
          <p:cNvPr id="4401159" name="Rectangle 7"/>
          <p:cNvSpPr>
            <a:spLocks noChangeArrowheads="1"/>
          </p:cNvSpPr>
          <p:nvPr/>
        </p:nvSpPr>
        <p:spPr bwMode="auto">
          <a:xfrm flipV="1">
            <a:off x="8988425" y="1106488"/>
            <a:ext cx="36513" cy="5375275"/>
          </a:xfrm>
          <a:prstGeom prst="rect">
            <a:avLst/>
          </a:prstGeom>
          <a:gradFill rotWithShape="1">
            <a:gsLst>
              <a:gs pos="0">
                <a:schemeClr val="tx1"/>
              </a:gs>
              <a:gs pos="100000">
                <a:schemeClr val="tx1">
                  <a:gamma/>
                  <a:tint val="30196"/>
                  <a:invGamma/>
                </a:schemeClr>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0" name="Rectangle 8"/>
          <p:cNvSpPr>
            <a:spLocks noChangeArrowheads="1"/>
          </p:cNvSpPr>
          <p:nvPr/>
        </p:nvSpPr>
        <p:spPr bwMode="auto">
          <a:xfrm flipV="1">
            <a:off x="1530350" y="6462713"/>
            <a:ext cx="7496175"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1" name="Rectangle 9"/>
          <p:cNvSpPr>
            <a:spLocks noChangeArrowheads="1"/>
          </p:cNvSpPr>
          <p:nvPr/>
        </p:nvSpPr>
        <p:spPr bwMode="auto">
          <a:xfrm flipV="1">
            <a:off x="193675" y="509588"/>
            <a:ext cx="7678738" cy="36512"/>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2" name="Rectangle 10"/>
          <p:cNvSpPr>
            <a:spLocks noChangeArrowheads="1"/>
          </p:cNvSpPr>
          <p:nvPr/>
        </p:nvSpPr>
        <p:spPr bwMode="auto">
          <a:xfrm flipV="1">
            <a:off x="193675" y="509588"/>
            <a:ext cx="36513" cy="54483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3" name="Rectangle 11"/>
          <p:cNvSpPr>
            <a:spLocks noChangeArrowheads="1"/>
          </p:cNvSpPr>
          <p:nvPr/>
        </p:nvSpPr>
        <p:spPr bwMode="auto">
          <a:xfrm flipV="1">
            <a:off x="193675" y="5926138"/>
            <a:ext cx="1160463"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4" name="Rectangle 12"/>
          <p:cNvSpPr>
            <a:spLocks noChangeArrowheads="1"/>
          </p:cNvSpPr>
          <p:nvPr/>
        </p:nvSpPr>
        <p:spPr bwMode="auto">
          <a:xfrm>
            <a:off x="1346200" y="1366838"/>
            <a:ext cx="36513" cy="45974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5" name="Rectangle 13"/>
          <p:cNvSpPr>
            <a:spLocks noChangeArrowheads="1"/>
          </p:cNvSpPr>
          <p:nvPr/>
        </p:nvSpPr>
        <p:spPr bwMode="auto">
          <a:xfrm flipV="1">
            <a:off x="193675" y="1357313"/>
            <a:ext cx="1189038" cy="36512"/>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3162114" name="Rectangle 2"/>
          <p:cNvSpPr>
            <a:spLocks noGrp="1" noChangeArrowheads="1"/>
          </p:cNvSpPr>
          <p:nvPr>
            <p:ph type="sldNum" sz="quarter" idx="4"/>
          </p:nvPr>
        </p:nvSpPr>
        <p:spPr bwMode="auto">
          <a:xfrm>
            <a:off x="6905625" y="6500813"/>
            <a:ext cx="1946275" cy="3048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spcAft>
                <a:spcPct val="0"/>
              </a:spcAft>
              <a:defRPr sz="1000" b="0"/>
            </a:lvl1pPr>
          </a:lstStyle>
          <a:p>
            <a:pPr fontAlgn="base">
              <a:defRPr/>
            </a:pPr>
            <a:r>
              <a:rPr lang="en-US">
                <a:solidFill>
                  <a:prstClr val="black"/>
                </a:solidFill>
              </a:rPr>
              <a:t>Page </a:t>
            </a:r>
            <a:fld id="{0C0618E4-EA0F-4E15-BE36-60BA54258FC9}" type="slidenum">
              <a:rPr lang="en-US">
                <a:solidFill>
                  <a:prstClr val="black"/>
                </a:solidFill>
              </a:rPr>
              <a:pPr fontAlgn="base">
                <a:defRPr/>
              </a:pPr>
              <a:t>‹#›</a:t>
            </a:fld>
            <a:endParaRPr lang="en-US">
              <a:solidFill>
                <a:prstClr val="black"/>
              </a:solidFill>
            </a:endParaRPr>
          </a:p>
        </p:txBody>
      </p:sp>
    </p:spTree>
    <p:extLst>
      <p:ext uri="{BB962C8B-B14F-4D97-AF65-F5344CB8AC3E}">
        <p14:creationId xmlns:p14="http://schemas.microsoft.com/office/powerpoint/2010/main" val="2802515960"/>
      </p:ext>
    </p:extLst>
  </p:cSld>
  <p:clrMap bg1="lt1" tx1="dk1" bg2="lt2" tx2="dk2" accent1="accent1" accent2="accent2" accent3="accent3" accent4="accent4" accent5="accent5" accent6="accent6" hlink="hlink" folHlink="folHlink"/>
  <p:sldLayoutIdLst>
    <p:sldLayoutId id="2147483676" r:id="rId1"/>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990000"/>
          </a:solidFill>
          <a:latin typeface="+mj-lt"/>
          <a:ea typeface="+mj-ea"/>
          <a:cs typeface="+mj-cs"/>
        </a:defRPr>
      </a:lvl1pPr>
      <a:lvl2pPr algn="l" rtl="0" eaLnBrk="0" fontAlgn="base" hangingPunct="0">
        <a:spcBef>
          <a:spcPct val="0"/>
        </a:spcBef>
        <a:spcAft>
          <a:spcPct val="0"/>
        </a:spcAft>
        <a:defRPr sz="2000" b="1">
          <a:solidFill>
            <a:srgbClr val="990000"/>
          </a:solidFill>
          <a:latin typeface="Arial" charset="0"/>
        </a:defRPr>
      </a:lvl2pPr>
      <a:lvl3pPr algn="l" rtl="0" eaLnBrk="0" fontAlgn="base" hangingPunct="0">
        <a:spcBef>
          <a:spcPct val="0"/>
        </a:spcBef>
        <a:spcAft>
          <a:spcPct val="0"/>
        </a:spcAft>
        <a:defRPr sz="2000" b="1">
          <a:solidFill>
            <a:srgbClr val="990000"/>
          </a:solidFill>
          <a:latin typeface="Arial" charset="0"/>
        </a:defRPr>
      </a:lvl3pPr>
      <a:lvl4pPr algn="l" rtl="0" eaLnBrk="0" fontAlgn="base" hangingPunct="0">
        <a:spcBef>
          <a:spcPct val="0"/>
        </a:spcBef>
        <a:spcAft>
          <a:spcPct val="0"/>
        </a:spcAft>
        <a:defRPr sz="2000" b="1">
          <a:solidFill>
            <a:srgbClr val="990000"/>
          </a:solidFill>
          <a:latin typeface="Arial" charset="0"/>
        </a:defRPr>
      </a:lvl4pPr>
      <a:lvl5pPr algn="l" rtl="0" eaLnBrk="0" fontAlgn="base" hangingPunct="0">
        <a:spcBef>
          <a:spcPct val="0"/>
        </a:spcBef>
        <a:spcAft>
          <a:spcPct val="0"/>
        </a:spcAft>
        <a:defRPr sz="2000" b="1">
          <a:solidFill>
            <a:srgbClr val="990000"/>
          </a:solidFill>
          <a:latin typeface="Arial" charset="0"/>
        </a:defRPr>
      </a:lvl5pPr>
      <a:lvl6pPr marL="457200" algn="l" rtl="0" fontAlgn="base">
        <a:spcBef>
          <a:spcPct val="0"/>
        </a:spcBef>
        <a:spcAft>
          <a:spcPct val="0"/>
        </a:spcAft>
        <a:defRPr sz="2000" b="1">
          <a:solidFill>
            <a:srgbClr val="990000"/>
          </a:solidFill>
          <a:latin typeface="Arial" charset="0"/>
        </a:defRPr>
      </a:lvl6pPr>
      <a:lvl7pPr marL="914400" algn="l" rtl="0" fontAlgn="base">
        <a:spcBef>
          <a:spcPct val="0"/>
        </a:spcBef>
        <a:spcAft>
          <a:spcPct val="0"/>
        </a:spcAft>
        <a:defRPr sz="2000" b="1">
          <a:solidFill>
            <a:srgbClr val="990000"/>
          </a:solidFill>
          <a:latin typeface="Arial" charset="0"/>
        </a:defRPr>
      </a:lvl7pPr>
      <a:lvl8pPr marL="1371600" algn="l" rtl="0" fontAlgn="base">
        <a:spcBef>
          <a:spcPct val="0"/>
        </a:spcBef>
        <a:spcAft>
          <a:spcPct val="0"/>
        </a:spcAft>
        <a:defRPr sz="2000" b="1">
          <a:solidFill>
            <a:srgbClr val="990000"/>
          </a:solidFill>
          <a:latin typeface="Arial" charset="0"/>
        </a:defRPr>
      </a:lvl8pPr>
      <a:lvl9pPr marL="1828800" algn="l" rtl="0" fontAlgn="base">
        <a:spcBef>
          <a:spcPct val="0"/>
        </a:spcBef>
        <a:spcAft>
          <a:spcPct val="0"/>
        </a:spcAft>
        <a:defRPr sz="2000" b="1">
          <a:solidFill>
            <a:srgbClr val="990000"/>
          </a:solidFill>
          <a:latin typeface="Arial" charset="0"/>
        </a:defRPr>
      </a:lvl9pPr>
    </p:titleStyle>
    <p:bodyStyle>
      <a:lvl1pPr marL="342900" indent="-342900" algn="l" rtl="0" eaLnBrk="0" fontAlgn="base" hangingPunct="0">
        <a:spcBef>
          <a:spcPct val="0"/>
        </a:spcBef>
        <a:spcAft>
          <a:spcPct val="40000"/>
        </a:spcAft>
        <a:defRPr sz="1300" b="1">
          <a:solidFill>
            <a:srgbClr val="000000"/>
          </a:solidFill>
          <a:latin typeface="+mn-lt"/>
          <a:ea typeface="+mn-ea"/>
          <a:cs typeface="+mn-cs"/>
        </a:defRPr>
      </a:lvl1pPr>
      <a:lvl2pPr marL="285750" indent="-284163" algn="l" rtl="0" eaLnBrk="0" fontAlgn="base" hangingPunct="0">
        <a:spcBef>
          <a:spcPct val="40000"/>
        </a:spcBef>
        <a:spcAft>
          <a:spcPct val="40000"/>
        </a:spcAft>
        <a:buClr>
          <a:srgbClr val="990000"/>
        </a:buClr>
        <a:buFont typeface="Wingdings" pitchFamily="2" charset="2"/>
        <a:buChar char="Ø"/>
        <a:defRPr sz="1200">
          <a:solidFill>
            <a:schemeClr val="tx1"/>
          </a:solidFill>
          <a:latin typeface="+mn-lt"/>
        </a:defRPr>
      </a:lvl2pPr>
      <a:lvl3pPr marL="571500" indent="-284163" algn="l" rtl="0" eaLnBrk="0" fontAlgn="base" hangingPunct="0">
        <a:spcBef>
          <a:spcPct val="40000"/>
        </a:spcBef>
        <a:spcAft>
          <a:spcPct val="40000"/>
        </a:spcAft>
        <a:buClr>
          <a:srgbClr val="990000"/>
        </a:buClr>
        <a:buFont typeface="Wingdings" pitchFamily="2" charset="2"/>
        <a:buChar char="w"/>
        <a:defRPr sz="1200">
          <a:solidFill>
            <a:schemeClr val="tx1"/>
          </a:solidFill>
          <a:latin typeface="+mn-lt"/>
        </a:defRPr>
      </a:lvl3pPr>
      <a:lvl4pPr marL="857250" indent="-284163" algn="l" rtl="0" eaLnBrk="0" fontAlgn="base" hangingPunct="0">
        <a:spcBef>
          <a:spcPct val="40000"/>
        </a:spcBef>
        <a:spcAft>
          <a:spcPct val="40000"/>
        </a:spcAft>
        <a:buClr>
          <a:srgbClr val="990000"/>
        </a:buClr>
        <a:buFont typeface="Arial" charset="0"/>
        <a:buChar char="•"/>
        <a:defRPr sz="1200">
          <a:solidFill>
            <a:schemeClr val="tx1"/>
          </a:solidFill>
          <a:latin typeface="+mn-lt"/>
        </a:defRPr>
      </a:lvl4pPr>
      <a:lvl5pPr marL="1136650" indent="-277813" algn="l" rtl="0" eaLnBrk="0" fontAlgn="base" hangingPunct="0">
        <a:spcBef>
          <a:spcPct val="40000"/>
        </a:spcBef>
        <a:spcAft>
          <a:spcPct val="40000"/>
        </a:spcAft>
        <a:buClr>
          <a:srgbClr val="990000"/>
        </a:buClr>
        <a:buFont typeface="Times New Roman" pitchFamily="18" charset="0"/>
        <a:buChar char="»"/>
        <a:defRPr sz="1200">
          <a:solidFill>
            <a:schemeClr val="tx1"/>
          </a:solidFill>
          <a:latin typeface="+mn-lt"/>
        </a:defRPr>
      </a:lvl5pPr>
      <a:lvl6pPr marL="15938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6pPr>
      <a:lvl7pPr marL="20510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7pPr>
      <a:lvl8pPr marL="25082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8pPr>
      <a:lvl9pPr marL="29654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bwMode="auto">
          <a:xfrm>
            <a:off x="309563" y="549275"/>
            <a:ext cx="64706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162116" name="Rectangle 4"/>
          <p:cNvSpPr>
            <a:spLocks noChangeArrowheads="1"/>
          </p:cNvSpPr>
          <p:nvPr/>
        </p:nvSpPr>
        <p:spPr bwMode="auto">
          <a:xfrm flipV="1">
            <a:off x="193675" y="509588"/>
            <a:ext cx="7678738" cy="39687"/>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3162117" name="Rectangle 5"/>
          <p:cNvSpPr>
            <a:spLocks noChangeArrowheads="1"/>
          </p:cNvSpPr>
          <p:nvPr/>
        </p:nvSpPr>
        <p:spPr bwMode="auto">
          <a:xfrm flipV="1">
            <a:off x="193675" y="509588"/>
            <a:ext cx="36513" cy="54483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3162118" name="Rectangle 6"/>
          <p:cNvSpPr>
            <a:spLocks noChangeArrowheads="1"/>
          </p:cNvSpPr>
          <p:nvPr/>
        </p:nvSpPr>
        <p:spPr bwMode="auto">
          <a:xfrm flipV="1">
            <a:off x="8988425" y="1106488"/>
            <a:ext cx="36513" cy="5375275"/>
          </a:xfrm>
          <a:prstGeom prst="rect">
            <a:avLst/>
          </a:prstGeom>
          <a:gradFill rotWithShape="1">
            <a:gsLst>
              <a:gs pos="0">
                <a:schemeClr val="tx1"/>
              </a:gs>
              <a:gs pos="100000">
                <a:schemeClr val="tx1">
                  <a:gamma/>
                  <a:tint val="30196"/>
                  <a:invGamma/>
                </a:schemeClr>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3162119" name="Rectangle 7"/>
          <p:cNvSpPr>
            <a:spLocks noChangeArrowheads="1"/>
          </p:cNvSpPr>
          <p:nvPr/>
        </p:nvSpPr>
        <p:spPr bwMode="auto">
          <a:xfrm flipV="1">
            <a:off x="1530350" y="6462713"/>
            <a:ext cx="7496175"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12" name="Rectangle 2"/>
          <p:cNvSpPr>
            <a:spLocks noChangeArrowheads="1"/>
          </p:cNvSpPr>
          <p:nvPr userDrawn="1"/>
        </p:nvSpPr>
        <p:spPr bwMode="auto">
          <a:xfrm>
            <a:off x="6992938" y="6499225"/>
            <a:ext cx="1946275" cy="304800"/>
          </a:xfrm>
          <a:prstGeom prst="rect">
            <a:avLst/>
          </a:prstGeom>
          <a:noFill/>
          <a:ln w="12700">
            <a:noFill/>
            <a:miter lim="800000"/>
            <a:headEnd/>
            <a:tailEnd/>
          </a:ln>
        </p:spPr>
        <p:txBody>
          <a:bodyPr/>
          <a:lstStyle>
            <a:lvl1pPr algn="r">
              <a:spcBef>
                <a:spcPct val="0"/>
              </a:spcBef>
              <a:spcAft>
                <a:spcPct val="0"/>
              </a:spcAft>
              <a:defRPr sz="1000" b="0">
                <a:latin typeface="Arial" pitchFamily="34" charset="0"/>
              </a:defRPr>
            </a:lvl1pPr>
          </a:lstStyle>
          <a:p>
            <a:pPr eaLnBrk="0" fontAlgn="base" hangingPunct="0">
              <a:defRPr/>
            </a:pPr>
            <a:r>
              <a:rPr lang="en-US" dirty="0">
                <a:solidFill>
                  <a:prstClr val="black"/>
                </a:solidFill>
              </a:rPr>
              <a:t>Page </a:t>
            </a:r>
            <a:fld id="{A1BEB25D-8366-4768-860E-FCFDFE1C1C06}" type="slidenum">
              <a:rPr lang="en-US">
                <a:solidFill>
                  <a:prstClr val="black"/>
                </a:solidFill>
              </a:rPr>
              <a:pPr eaLnBrk="0" fontAlgn="base" hangingPunct="0">
                <a:defRPr/>
              </a:pPr>
              <a:t>‹#›</a:t>
            </a:fld>
            <a:endParaRPr lang="en-US" dirty="0">
              <a:solidFill>
                <a:prstClr val="black"/>
              </a:solidFill>
            </a:endParaRPr>
          </a:p>
        </p:txBody>
      </p:sp>
    </p:spTree>
    <p:extLst>
      <p:ext uri="{BB962C8B-B14F-4D97-AF65-F5344CB8AC3E}">
        <p14:creationId xmlns:p14="http://schemas.microsoft.com/office/powerpoint/2010/main" val="254946485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990000"/>
          </a:solidFill>
          <a:latin typeface="+mj-lt"/>
          <a:ea typeface="+mj-ea"/>
          <a:cs typeface="+mj-cs"/>
        </a:defRPr>
      </a:lvl1pPr>
      <a:lvl2pPr algn="l" rtl="0" eaLnBrk="0" fontAlgn="base" hangingPunct="0">
        <a:spcBef>
          <a:spcPct val="0"/>
        </a:spcBef>
        <a:spcAft>
          <a:spcPct val="0"/>
        </a:spcAft>
        <a:defRPr sz="2000" b="1">
          <a:solidFill>
            <a:srgbClr val="990000"/>
          </a:solidFill>
          <a:latin typeface="Arial" charset="0"/>
        </a:defRPr>
      </a:lvl2pPr>
      <a:lvl3pPr algn="l" rtl="0" eaLnBrk="0" fontAlgn="base" hangingPunct="0">
        <a:spcBef>
          <a:spcPct val="0"/>
        </a:spcBef>
        <a:spcAft>
          <a:spcPct val="0"/>
        </a:spcAft>
        <a:defRPr sz="2000" b="1">
          <a:solidFill>
            <a:srgbClr val="990000"/>
          </a:solidFill>
          <a:latin typeface="Arial" charset="0"/>
        </a:defRPr>
      </a:lvl3pPr>
      <a:lvl4pPr algn="l" rtl="0" eaLnBrk="0" fontAlgn="base" hangingPunct="0">
        <a:spcBef>
          <a:spcPct val="0"/>
        </a:spcBef>
        <a:spcAft>
          <a:spcPct val="0"/>
        </a:spcAft>
        <a:defRPr sz="2000" b="1">
          <a:solidFill>
            <a:srgbClr val="990000"/>
          </a:solidFill>
          <a:latin typeface="Arial" charset="0"/>
        </a:defRPr>
      </a:lvl4pPr>
      <a:lvl5pPr algn="l" rtl="0" eaLnBrk="0" fontAlgn="base" hangingPunct="0">
        <a:spcBef>
          <a:spcPct val="0"/>
        </a:spcBef>
        <a:spcAft>
          <a:spcPct val="0"/>
        </a:spcAft>
        <a:defRPr sz="2000" b="1">
          <a:solidFill>
            <a:srgbClr val="990000"/>
          </a:solidFill>
          <a:latin typeface="Arial" charset="0"/>
        </a:defRPr>
      </a:lvl5pPr>
      <a:lvl6pPr marL="457200" algn="l" rtl="0" fontAlgn="base">
        <a:spcBef>
          <a:spcPct val="0"/>
        </a:spcBef>
        <a:spcAft>
          <a:spcPct val="0"/>
        </a:spcAft>
        <a:defRPr sz="2000" b="1">
          <a:solidFill>
            <a:srgbClr val="990000"/>
          </a:solidFill>
          <a:latin typeface="Arial" charset="0"/>
        </a:defRPr>
      </a:lvl6pPr>
      <a:lvl7pPr marL="914400" algn="l" rtl="0" fontAlgn="base">
        <a:spcBef>
          <a:spcPct val="0"/>
        </a:spcBef>
        <a:spcAft>
          <a:spcPct val="0"/>
        </a:spcAft>
        <a:defRPr sz="2000" b="1">
          <a:solidFill>
            <a:srgbClr val="990000"/>
          </a:solidFill>
          <a:latin typeface="Arial" charset="0"/>
        </a:defRPr>
      </a:lvl7pPr>
      <a:lvl8pPr marL="1371600" algn="l" rtl="0" fontAlgn="base">
        <a:spcBef>
          <a:spcPct val="0"/>
        </a:spcBef>
        <a:spcAft>
          <a:spcPct val="0"/>
        </a:spcAft>
        <a:defRPr sz="2000" b="1">
          <a:solidFill>
            <a:srgbClr val="990000"/>
          </a:solidFill>
          <a:latin typeface="Arial" charset="0"/>
        </a:defRPr>
      </a:lvl8pPr>
      <a:lvl9pPr marL="1828800" algn="l" rtl="0" fontAlgn="base">
        <a:spcBef>
          <a:spcPct val="0"/>
        </a:spcBef>
        <a:spcAft>
          <a:spcPct val="0"/>
        </a:spcAft>
        <a:defRPr sz="2000" b="1">
          <a:solidFill>
            <a:srgbClr val="990000"/>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311150" y="533400"/>
            <a:ext cx="647065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1524000" y="1447800"/>
            <a:ext cx="7391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401156" name="Rectangle 4"/>
          <p:cNvSpPr>
            <a:spLocks noChangeArrowheads="1"/>
          </p:cNvSpPr>
          <p:nvPr/>
        </p:nvSpPr>
        <p:spPr bwMode="auto">
          <a:xfrm>
            <a:off x="215900" y="1371600"/>
            <a:ext cx="1143000" cy="4592638"/>
          </a:xfrm>
          <a:prstGeom prst="rect">
            <a:avLst/>
          </a:prstGeom>
          <a:gradFill rotWithShape="1">
            <a:gsLst>
              <a:gs pos="0">
                <a:srgbClr val="EAEAEA"/>
              </a:gs>
              <a:gs pos="50000">
                <a:srgbClr val="EAEAEA">
                  <a:gamma/>
                  <a:shade val="46275"/>
                  <a:invGamma/>
                </a:srgbClr>
              </a:gs>
              <a:gs pos="100000">
                <a:srgbClr val="EAEAEA"/>
              </a:gs>
            </a:gsLst>
            <a:lin ang="5400000" scaled="1"/>
          </a:gradFill>
          <a:ln w="9525">
            <a:noFill/>
            <a:miter lim="800000"/>
            <a:headEnd/>
            <a:tailEnd/>
          </a:ln>
          <a:effectLst/>
        </p:spPr>
        <p:txBody>
          <a:bodyPr wrap="none" anchor="ctr"/>
          <a:lstStyle/>
          <a:p>
            <a:pPr algn="ctr" eaLnBrk="0" fontAlgn="base" hangingPunct="0">
              <a:spcBef>
                <a:spcPct val="0"/>
              </a:spcBef>
              <a:spcAft>
                <a:spcPct val="40000"/>
              </a:spcAft>
              <a:defRPr/>
            </a:pPr>
            <a:endParaRPr lang="en-US" sz="1100" b="1">
              <a:solidFill>
                <a:prstClr val="black"/>
              </a:solidFill>
            </a:endParaRPr>
          </a:p>
        </p:txBody>
      </p:sp>
      <p:sp>
        <p:nvSpPr>
          <p:cNvPr id="4401158" name="Text Box 6"/>
          <p:cNvSpPr txBox="1">
            <a:spLocks noChangeArrowheads="1"/>
          </p:cNvSpPr>
          <p:nvPr/>
        </p:nvSpPr>
        <p:spPr bwMode="auto">
          <a:xfrm>
            <a:off x="228600" y="1447800"/>
            <a:ext cx="1066800" cy="5181600"/>
          </a:xfrm>
          <a:prstGeom prst="rect">
            <a:avLst/>
          </a:prstGeom>
          <a:noFill/>
          <a:ln w="9525" algn="ctr">
            <a:noFill/>
            <a:miter lim="800000"/>
            <a:headEnd/>
            <a:tailEnd/>
          </a:ln>
          <a:effectLst/>
        </p:spPr>
        <p:txBody>
          <a:bodyPr/>
          <a:lstStyle/>
          <a:p>
            <a:pPr eaLnBrk="0" fontAlgn="base" hangingPunct="0">
              <a:spcBef>
                <a:spcPct val="50000"/>
              </a:spcBef>
              <a:spcAft>
                <a:spcPct val="40000"/>
              </a:spcAft>
              <a:defRPr/>
            </a:pPr>
            <a:endParaRPr lang="en-US" sz="1100" b="1" i="1">
              <a:solidFill>
                <a:prstClr val="black"/>
              </a:solidFill>
            </a:endParaRPr>
          </a:p>
        </p:txBody>
      </p:sp>
      <p:sp>
        <p:nvSpPr>
          <p:cNvPr id="4401159" name="Rectangle 7"/>
          <p:cNvSpPr>
            <a:spLocks noChangeArrowheads="1"/>
          </p:cNvSpPr>
          <p:nvPr/>
        </p:nvSpPr>
        <p:spPr bwMode="auto">
          <a:xfrm flipV="1">
            <a:off x="8988425" y="1106488"/>
            <a:ext cx="36513" cy="5375275"/>
          </a:xfrm>
          <a:prstGeom prst="rect">
            <a:avLst/>
          </a:prstGeom>
          <a:gradFill rotWithShape="1">
            <a:gsLst>
              <a:gs pos="0">
                <a:schemeClr val="tx1"/>
              </a:gs>
              <a:gs pos="100000">
                <a:schemeClr val="tx1">
                  <a:gamma/>
                  <a:tint val="30196"/>
                  <a:invGamma/>
                </a:schemeClr>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0" name="Rectangle 8"/>
          <p:cNvSpPr>
            <a:spLocks noChangeArrowheads="1"/>
          </p:cNvSpPr>
          <p:nvPr/>
        </p:nvSpPr>
        <p:spPr bwMode="auto">
          <a:xfrm flipV="1">
            <a:off x="1530350" y="6462713"/>
            <a:ext cx="7496175"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1" name="Rectangle 9"/>
          <p:cNvSpPr>
            <a:spLocks noChangeArrowheads="1"/>
          </p:cNvSpPr>
          <p:nvPr/>
        </p:nvSpPr>
        <p:spPr bwMode="auto">
          <a:xfrm flipV="1">
            <a:off x="193675" y="509588"/>
            <a:ext cx="7678738" cy="36512"/>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2" name="Rectangle 10"/>
          <p:cNvSpPr>
            <a:spLocks noChangeArrowheads="1"/>
          </p:cNvSpPr>
          <p:nvPr/>
        </p:nvSpPr>
        <p:spPr bwMode="auto">
          <a:xfrm flipV="1">
            <a:off x="193675" y="509588"/>
            <a:ext cx="36513" cy="54483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3" name="Rectangle 11"/>
          <p:cNvSpPr>
            <a:spLocks noChangeArrowheads="1"/>
          </p:cNvSpPr>
          <p:nvPr/>
        </p:nvSpPr>
        <p:spPr bwMode="auto">
          <a:xfrm flipV="1">
            <a:off x="193675" y="5926138"/>
            <a:ext cx="1160463"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4" name="Rectangle 12"/>
          <p:cNvSpPr>
            <a:spLocks noChangeArrowheads="1"/>
          </p:cNvSpPr>
          <p:nvPr/>
        </p:nvSpPr>
        <p:spPr bwMode="auto">
          <a:xfrm>
            <a:off x="1346200" y="1366838"/>
            <a:ext cx="36513" cy="45974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5" name="Rectangle 13"/>
          <p:cNvSpPr>
            <a:spLocks noChangeArrowheads="1"/>
          </p:cNvSpPr>
          <p:nvPr/>
        </p:nvSpPr>
        <p:spPr bwMode="auto">
          <a:xfrm flipV="1">
            <a:off x="193675" y="1357313"/>
            <a:ext cx="1189038" cy="36512"/>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3162114" name="Rectangle 2"/>
          <p:cNvSpPr>
            <a:spLocks noGrp="1" noChangeArrowheads="1"/>
          </p:cNvSpPr>
          <p:nvPr>
            <p:ph type="sldNum" sz="quarter" idx="4"/>
          </p:nvPr>
        </p:nvSpPr>
        <p:spPr bwMode="auto">
          <a:xfrm>
            <a:off x="6905625" y="6500813"/>
            <a:ext cx="1946275" cy="3048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spcAft>
                <a:spcPct val="0"/>
              </a:spcAft>
              <a:defRPr sz="1000" b="0"/>
            </a:lvl1pPr>
          </a:lstStyle>
          <a:p>
            <a:pPr fontAlgn="base">
              <a:defRPr/>
            </a:pPr>
            <a:r>
              <a:rPr lang="en-US">
                <a:solidFill>
                  <a:prstClr val="black"/>
                </a:solidFill>
              </a:rPr>
              <a:t>Page </a:t>
            </a:r>
            <a:fld id="{0C0618E4-EA0F-4E15-BE36-60BA54258FC9}" type="slidenum">
              <a:rPr lang="en-US">
                <a:solidFill>
                  <a:prstClr val="black"/>
                </a:solidFill>
              </a:rPr>
              <a:pPr fontAlgn="base">
                <a:defRPr/>
              </a:pPr>
              <a:t>‹#›</a:t>
            </a:fld>
            <a:endParaRPr lang="en-US">
              <a:solidFill>
                <a:prstClr val="black"/>
              </a:solidFill>
            </a:endParaRPr>
          </a:p>
        </p:txBody>
      </p:sp>
    </p:spTree>
    <p:extLst>
      <p:ext uri="{BB962C8B-B14F-4D97-AF65-F5344CB8AC3E}">
        <p14:creationId xmlns:p14="http://schemas.microsoft.com/office/powerpoint/2010/main" val="2259347332"/>
      </p:ext>
    </p:extLst>
  </p:cSld>
  <p:clrMap bg1="lt1" tx1="dk1" bg2="lt2" tx2="dk2" accent1="accent1" accent2="accent2" accent3="accent3" accent4="accent4" accent5="accent5" accent6="accent6" hlink="hlink" folHlink="folHlink"/>
  <p:sldLayoutIdLst>
    <p:sldLayoutId id="2147483683" r:id="rId1"/>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990000"/>
          </a:solidFill>
          <a:latin typeface="+mj-lt"/>
          <a:ea typeface="+mj-ea"/>
          <a:cs typeface="+mj-cs"/>
        </a:defRPr>
      </a:lvl1pPr>
      <a:lvl2pPr algn="l" rtl="0" eaLnBrk="0" fontAlgn="base" hangingPunct="0">
        <a:spcBef>
          <a:spcPct val="0"/>
        </a:spcBef>
        <a:spcAft>
          <a:spcPct val="0"/>
        </a:spcAft>
        <a:defRPr sz="2000" b="1">
          <a:solidFill>
            <a:srgbClr val="990000"/>
          </a:solidFill>
          <a:latin typeface="Arial" charset="0"/>
        </a:defRPr>
      </a:lvl2pPr>
      <a:lvl3pPr algn="l" rtl="0" eaLnBrk="0" fontAlgn="base" hangingPunct="0">
        <a:spcBef>
          <a:spcPct val="0"/>
        </a:spcBef>
        <a:spcAft>
          <a:spcPct val="0"/>
        </a:spcAft>
        <a:defRPr sz="2000" b="1">
          <a:solidFill>
            <a:srgbClr val="990000"/>
          </a:solidFill>
          <a:latin typeface="Arial" charset="0"/>
        </a:defRPr>
      </a:lvl3pPr>
      <a:lvl4pPr algn="l" rtl="0" eaLnBrk="0" fontAlgn="base" hangingPunct="0">
        <a:spcBef>
          <a:spcPct val="0"/>
        </a:spcBef>
        <a:spcAft>
          <a:spcPct val="0"/>
        </a:spcAft>
        <a:defRPr sz="2000" b="1">
          <a:solidFill>
            <a:srgbClr val="990000"/>
          </a:solidFill>
          <a:latin typeface="Arial" charset="0"/>
        </a:defRPr>
      </a:lvl4pPr>
      <a:lvl5pPr algn="l" rtl="0" eaLnBrk="0" fontAlgn="base" hangingPunct="0">
        <a:spcBef>
          <a:spcPct val="0"/>
        </a:spcBef>
        <a:spcAft>
          <a:spcPct val="0"/>
        </a:spcAft>
        <a:defRPr sz="2000" b="1">
          <a:solidFill>
            <a:srgbClr val="990000"/>
          </a:solidFill>
          <a:latin typeface="Arial" charset="0"/>
        </a:defRPr>
      </a:lvl5pPr>
      <a:lvl6pPr marL="457200" algn="l" rtl="0" fontAlgn="base">
        <a:spcBef>
          <a:spcPct val="0"/>
        </a:spcBef>
        <a:spcAft>
          <a:spcPct val="0"/>
        </a:spcAft>
        <a:defRPr sz="2000" b="1">
          <a:solidFill>
            <a:srgbClr val="990000"/>
          </a:solidFill>
          <a:latin typeface="Arial" charset="0"/>
        </a:defRPr>
      </a:lvl6pPr>
      <a:lvl7pPr marL="914400" algn="l" rtl="0" fontAlgn="base">
        <a:spcBef>
          <a:spcPct val="0"/>
        </a:spcBef>
        <a:spcAft>
          <a:spcPct val="0"/>
        </a:spcAft>
        <a:defRPr sz="2000" b="1">
          <a:solidFill>
            <a:srgbClr val="990000"/>
          </a:solidFill>
          <a:latin typeface="Arial" charset="0"/>
        </a:defRPr>
      </a:lvl7pPr>
      <a:lvl8pPr marL="1371600" algn="l" rtl="0" fontAlgn="base">
        <a:spcBef>
          <a:spcPct val="0"/>
        </a:spcBef>
        <a:spcAft>
          <a:spcPct val="0"/>
        </a:spcAft>
        <a:defRPr sz="2000" b="1">
          <a:solidFill>
            <a:srgbClr val="990000"/>
          </a:solidFill>
          <a:latin typeface="Arial" charset="0"/>
        </a:defRPr>
      </a:lvl8pPr>
      <a:lvl9pPr marL="1828800" algn="l" rtl="0" fontAlgn="base">
        <a:spcBef>
          <a:spcPct val="0"/>
        </a:spcBef>
        <a:spcAft>
          <a:spcPct val="0"/>
        </a:spcAft>
        <a:defRPr sz="2000" b="1">
          <a:solidFill>
            <a:srgbClr val="990000"/>
          </a:solidFill>
          <a:latin typeface="Arial" charset="0"/>
        </a:defRPr>
      </a:lvl9pPr>
    </p:titleStyle>
    <p:bodyStyle>
      <a:lvl1pPr marL="342900" indent="-342900" algn="l" rtl="0" eaLnBrk="0" fontAlgn="base" hangingPunct="0">
        <a:spcBef>
          <a:spcPct val="0"/>
        </a:spcBef>
        <a:spcAft>
          <a:spcPct val="40000"/>
        </a:spcAft>
        <a:defRPr sz="1300" b="1">
          <a:solidFill>
            <a:srgbClr val="000000"/>
          </a:solidFill>
          <a:latin typeface="+mn-lt"/>
          <a:ea typeface="+mn-ea"/>
          <a:cs typeface="+mn-cs"/>
        </a:defRPr>
      </a:lvl1pPr>
      <a:lvl2pPr marL="285750" indent="-284163" algn="l" rtl="0" eaLnBrk="0" fontAlgn="base" hangingPunct="0">
        <a:spcBef>
          <a:spcPct val="40000"/>
        </a:spcBef>
        <a:spcAft>
          <a:spcPct val="40000"/>
        </a:spcAft>
        <a:buClr>
          <a:srgbClr val="990000"/>
        </a:buClr>
        <a:buFont typeface="Wingdings" pitchFamily="2" charset="2"/>
        <a:buChar char="Ø"/>
        <a:defRPr sz="1200">
          <a:solidFill>
            <a:schemeClr val="tx1"/>
          </a:solidFill>
          <a:latin typeface="+mn-lt"/>
        </a:defRPr>
      </a:lvl2pPr>
      <a:lvl3pPr marL="571500" indent="-284163" algn="l" rtl="0" eaLnBrk="0" fontAlgn="base" hangingPunct="0">
        <a:spcBef>
          <a:spcPct val="40000"/>
        </a:spcBef>
        <a:spcAft>
          <a:spcPct val="40000"/>
        </a:spcAft>
        <a:buClr>
          <a:srgbClr val="990000"/>
        </a:buClr>
        <a:buFont typeface="Wingdings" pitchFamily="2" charset="2"/>
        <a:buChar char="w"/>
        <a:defRPr sz="1200">
          <a:solidFill>
            <a:schemeClr val="tx1"/>
          </a:solidFill>
          <a:latin typeface="+mn-lt"/>
        </a:defRPr>
      </a:lvl3pPr>
      <a:lvl4pPr marL="857250" indent="-284163" algn="l" rtl="0" eaLnBrk="0" fontAlgn="base" hangingPunct="0">
        <a:spcBef>
          <a:spcPct val="40000"/>
        </a:spcBef>
        <a:spcAft>
          <a:spcPct val="40000"/>
        </a:spcAft>
        <a:buClr>
          <a:srgbClr val="990000"/>
        </a:buClr>
        <a:buFont typeface="Arial" charset="0"/>
        <a:buChar char="•"/>
        <a:defRPr sz="1200">
          <a:solidFill>
            <a:schemeClr val="tx1"/>
          </a:solidFill>
          <a:latin typeface="+mn-lt"/>
        </a:defRPr>
      </a:lvl4pPr>
      <a:lvl5pPr marL="1136650" indent="-277813" algn="l" rtl="0" eaLnBrk="0" fontAlgn="base" hangingPunct="0">
        <a:spcBef>
          <a:spcPct val="40000"/>
        </a:spcBef>
        <a:spcAft>
          <a:spcPct val="40000"/>
        </a:spcAft>
        <a:buClr>
          <a:srgbClr val="990000"/>
        </a:buClr>
        <a:buFont typeface="Times New Roman" pitchFamily="18" charset="0"/>
        <a:buChar char="»"/>
        <a:defRPr sz="1200">
          <a:solidFill>
            <a:schemeClr val="tx1"/>
          </a:solidFill>
          <a:latin typeface="+mn-lt"/>
        </a:defRPr>
      </a:lvl5pPr>
      <a:lvl6pPr marL="15938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6pPr>
      <a:lvl7pPr marL="20510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7pPr>
      <a:lvl8pPr marL="25082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8pPr>
      <a:lvl9pPr marL="29654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162114" name="Rectangle 2"/>
          <p:cNvSpPr>
            <a:spLocks noGrp="1" noChangeArrowheads="1"/>
          </p:cNvSpPr>
          <p:nvPr>
            <p:ph type="sldNum" sz="quarter" idx="4"/>
          </p:nvPr>
        </p:nvSpPr>
        <p:spPr bwMode="auto">
          <a:xfrm>
            <a:off x="6905625" y="6500813"/>
            <a:ext cx="1946275" cy="3048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spcAft>
                <a:spcPct val="0"/>
              </a:spcAft>
              <a:defRPr sz="1000" b="0"/>
            </a:lvl1pPr>
          </a:lstStyle>
          <a:p>
            <a:pPr fontAlgn="base">
              <a:defRPr/>
            </a:pPr>
            <a:r>
              <a:rPr lang="en-US">
                <a:solidFill>
                  <a:prstClr val="black"/>
                </a:solidFill>
              </a:rPr>
              <a:t>Page </a:t>
            </a:r>
            <a:fld id="{FBDB84D1-7C86-40B4-9973-B86CF0D5DFCE}" type="slidenum">
              <a:rPr lang="en-US">
                <a:solidFill>
                  <a:prstClr val="black"/>
                </a:solidFill>
              </a:rPr>
              <a:pPr fontAlgn="base">
                <a:defRPr/>
              </a:pPr>
              <a:t>‹#›</a:t>
            </a:fld>
            <a:endParaRPr lang="en-US">
              <a:solidFill>
                <a:prstClr val="black"/>
              </a:solidFill>
            </a:endParaRPr>
          </a:p>
        </p:txBody>
      </p:sp>
      <p:sp>
        <p:nvSpPr>
          <p:cNvPr id="5123" name="Rectangle 3"/>
          <p:cNvSpPr>
            <a:spLocks noGrp="1" noChangeArrowheads="1"/>
          </p:cNvSpPr>
          <p:nvPr>
            <p:ph type="title"/>
          </p:nvPr>
        </p:nvSpPr>
        <p:spPr bwMode="auto">
          <a:xfrm>
            <a:off x="309563" y="549275"/>
            <a:ext cx="647065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162116" name="Rectangle 4"/>
          <p:cNvSpPr>
            <a:spLocks noChangeArrowheads="1"/>
          </p:cNvSpPr>
          <p:nvPr/>
        </p:nvSpPr>
        <p:spPr bwMode="auto">
          <a:xfrm flipV="1">
            <a:off x="193675" y="509588"/>
            <a:ext cx="7678738" cy="39687"/>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3162117" name="Rectangle 5"/>
          <p:cNvSpPr>
            <a:spLocks noChangeArrowheads="1"/>
          </p:cNvSpPr>
          <p:nvPr/>
        </p:nvSpPr>
        <p:spPr bwMode="auto">
          <a:xfrm flipV="1">
            <a:off x="193675" y="509588"/>
            <a:ext cx="36513" cy="54483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3162118" name="Rectangle 6"/>
          <p:cNvSpPr>
            <a:spLocks noChangeArrowheads="1"/>
          </p:cNvSpPr>
          <p:nvPr/>
        </p:nvSpPr>
        <p:spPr bwMode="auto">
          <a:xfrm flipV="1">
            <a:off x="8988425" y="1106488"/>
            <a:ext cx="36513" cy="5375275"/>
          </a:xfrm>
          <a:prstGeom prst="rect">
            <a:avLst/>
          </a:prstGeom>
          <a:gradFill rotWithShape="1">
            <a:gsLst>
              <a:gs pos="0">
                <a:schemeClr val="tx1"/>
              </a:gs>
              <a:gs pos="100000">
                <a:schemeClr val="tx1">
                  <a:gamma/>
                  <a:tint val="30196"/>
                  <a:invGamma/>
                </a:schemeClr>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3162119" name="Rectangle 7"/>
          <p:cNvSpPr>
            <a:spLocks noChangeArrowheads="1"/>
          </p:cNvSpPr>
          <p:nvPr/>
        </p:nvSpPr>
        <p:spPr bwMode="auto">
          <a:xfrm flipV="1">
            <a:off x="1530350" y="6462713"/>
            <a:ext cx="7496175"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Tree>
    <p:extLst>
      <p:ext uri="{BB962C8B-B14F-4D97-AF65-F5344CB8AC3E}">
        <p14:creationId xmlns:p14="http://schemas.microsoft.com/office/powerpoint/2010/main" val="3388277386"/>
      </p:ext>
    </p:extLst>
  </p:cSld>
  <p:clrMap bg1="lt1" tx1="dk1" bg2="lt2" tx2="dk2" accent1="accent1" accent2="accent2" accent3="accent3" accent4="accent4" accent5="accent5" accent6="accent6" hlink="hlink" folHlink="folHlink"/>
  <p:sldLayoutIdLst>
    <p:sldLayoutId id="2147483685" r:id="rId1"/>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990000"/>
          </a:solidFill>
          <a:latin typeface="+mj-lt"/>
          <a:ea typeface="+mj-ea"/>
          <a:cs typeface="+mj-cs"/>
        </a:defRPr>
      </a:lvl1pPr>
      <a:lvl2pPr algn="l" rtl="0" eaLnBrk="0" fontAlgn="base" hangingPunct="0">
        <a:spcBef>
          <a:spcPct val="0"/>
        </a:spcBef>
        <a:spcAft>
          <a:spcPct val="0"/>
        </a:spcAft>
        <a:defRPr sz="2000" b="1">
          <a:solidFill>
            <a:srgbClr val="990000"/>
          </a:solidFill>
          <a:latin typeface="Arial" charset="0"/>
        </a:defRPr>
      </a:lvl2pPr>
      <a:lvl3pPr algn="l" rtl="0" eaLnBrk="0" fontAlgn="base" hangingPunct="0">
        <a:spcBef>
          <a:spcPct val="0"/>
        </a:spcBef>
        <a:spcAft>
          <a:spcPct val="0"/>
        </a:spcAft>
        <a:defRPr sz="2000" b="1">
          <a:solidFill>
            <a:srgbClr val="990000"/>
          </a:solidFill>
          <a:latin typeface="Arial" charset="0"/>
        </a:defRPr>
      </a:lvl3pPr>
      <a:lvl4pPr algn="l" rtl="0" eaLnBrk="0" fontAlgn="base" hangingPunct="0">
        <a:spcBef>
          <a:spcPct val="0"/>
        </a:spcBef>
        <a:spcAft>
          <a:spcPct val="0"/>
        </a:spcAft>
        <a:defRPr sz="2000" b="1">
          <a:solidFill>
            <a:srgbClr val="990000"/>
          </a:solidFill>
          <a:latin typeface="Arial" charset="0"/>
        </a:defRPr>
      </a:lvl4pPr>
      <a:lvl5pPr algn="l" rtl="0" eaLnBrk="0" fontAlgn="base" hangingPunct="0">
        <a:spcBef>
          <a:spcPct val="0"/>
        </a:spcBef>
        <a:spcAft>
          <a:spcPct val="0"/>
        </a:spcAft>
        <a:defRPr sz="2000" b="1">
          <a:solidFill>
            <a:srgbClr val="990000"/>
          </a:solidFill>
          <a:latin typeface="Arial" charset="0"/>
        </a:defRPr>
      </a:lvl5pPr>
      <a:lvl6pPr marL="457200" algn="l" rtl="0" fontAlgn="base">
        <a:spcBef>
          <a:spcPct val="0"/>
        </a:spcBef>
        <a:spcAft>
          <a:spcPct val="0"/>
        </a:spcAft>
        <a:defRPr sz="2000" b="1">
          <a:solidFill>
            <a:srgbClr val="990000"/>
          </a:solidFill>
          <a:latin typeface="Arial" charset="0"/>
        </a:defRPr>
      </a:lvl6pPr>
      <a:lvl7pPr marL="914400" algn="l" rtl="0" fontAlgn="base">
        <a:spcBef>
          <a:spcPct val="0"/>
        </a:spcBef>
        <a:spcAft>
          <a:spcPct val="0"/>
        </a:spcAft>
        <a:defRPr sz="2000" b="1">
          <a:solidFill>
            <a:srgbClr val="990000"/>
          </a:solidFill>
          <a:latin typeface="Arial" charset="0"/>
        </a:defRPr>
      </a:lvl7pPr>
      <a:lvl8pPr marL="1371600" algn="l" rtl="0" fontAlgn="base">
        <a:spcBef>
          <a:spcPct val="0"/>
        </a:spcBef>
        <a:spcAft>
          <a:spcPct val="0"/>
        </a:spcAft>
        <a:defRPr sz="2000" b="1">
          <a:solidFill>
            <a:srgbClr val="990000"/>
          </a:solidFill>
          <a:latin typeface="Arial" charset="0"/>
        </a:defRPr>
      </a:lvl8pPr>
      <a:lvl9pPr marL="1828800" algn="l" rtl="0" fontAlgn="base">
        <a:spcBef>
          <a:spcPct val="0"/>
        </a:spcBef>
        <a:spcAft>
          <a:spcPct val="0"/>
        </a:spcAft>
        <a:defRPr sz="2000" b="1">
          <a:solidFill>
            <a:srgbClr val="990000"/>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3"/>
          <p:cNvSpPr>
            <a:spLocks noGrp="1" noChangeArrowheads="1"/>
          </p:cNvSpPr>
          <p:nvPr>
            <p:ph type="title"/>
          </p:nvPr>
        </p:nvSpPr>
        <p:spPr bwMode="auto">
          <a:xfrm>
            <a:off x="309563" y="549275"/>
            <a:ext cx="64706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569092" name="Rectangle 4"/>
          <p:cNvSpPr>
            <a:spLocks noChangeArrowheads="1"/>
          </p:cNvSpPr>
          <p:nvPr/>
        </p:nvSpPr>
        <p:spPr bwMode="auto">
          <a:xfrm flipV="1">
            <a:off x="193675" y="509588"/>
            <a:ext cx="7678738" cy="39687"/>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8196" name="Rectangle 5"/>
          <p:cNvSpPr>
            <a:spLocks noChangeArrowheads="1"/>
          </p:cNvSpPr>
          <p:nvPr/>
        </p:nvSpPr>
        <p:spPr bwMode="auto">
          <a:xfrm flipV="1">
            <a:off x="193675" y="509588"/>
            <a:ext cx="36513" cy="5969000"/>
          </a:xfrm>
          <a:prstGeom prst="rect">
            <a:avLst/>
          </a:prstGeom>
          <a:gradFill rotWithShape="1">
            <a:gsLst>
              <a:gs pos="0">
                <a:srgbClr val="B2B2B2"/>
              </a:gs>
              <a:gs pos="100000">
                <a:schemeClr val="tx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ctr" eaLnBrk="0" fontAlgn="base" hangingPunct="0">
              <a:spcBef>
                <a:spcPct val="50000"/>
              </a:spcBef>
              <a:spcAft>
                <a:spcPct val="40000"/>
              </a:spcAft>
            </a:pPr>
            <a:endParaRPr lang="en-US" sz="1100" b="1">
              <a:solidFill>
                <a:srgbClr val="000000"/>
              </a:solidFill>
            </a:endParaRPr>
          </a:p>
        </p:txBody>
      </p:sp>
      <p:sp>
        <p:nvSpPr>
          <p:cNvPr id="4569094" name="Rectangle 6"/>
          <p:cNvSpPr>
            <a:spLocks noChangeArrowheads="1"/>
          </p:cNvSpPr>
          <p:nvPr/>
        </p:nvSpPr>
        <p:spPr bwMode="auto">
          <a:xfrm flipV="1">
            <a:off x="8988425" y="1106488"/>
            <a:ext cx="36513" cy="5375275"/>
          </a:xfrm>
          <a:prstGeom prst="rect">
            <a:avLst/>
          </a:prstGeom>
          <a:gradFill rotWithShape="1">
            <a:gsLst>
              <a:gs pos="0">
                <a:schemeClr val="tx1"/>
              </a:gs>
              <a:gs pos="100000">
                <a:schemeClr val="tx1">
                  <a:gamma/>
                  <a:tint val="30196"/>
                  <a:invGamma/>
                </a:schemeClr>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8198" name="Rectangle 7"/>
          <p:cNvSpPr>
            <a:spLocks noChangeArrowheads="1"/>
          </p:cNvSpPr>
          <p:nvPr/>
        </p:nvSpPr>
        <p:spPr bwMode="auto">
          <a:xfrm flipV="1">
            <a:off x="193675" y="6462713"/>
            <a:ext cx="8829675" cy="36512"/>
          </a:xfrm>
          <a:prstGeom prst="rect">
            <a:avLst/>
          </a:prstGeom>
          <a:gradFill rotWithShape="1">
            <a:gsLst>
              <a:gs pos="0">
                <a:srgbClr val="B2B2B2"/>
              </a:gs>
              <a:gs pos="100000">
                <a:schemeClr val="tx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ctr" eaLnBrk="0" fontAlgn="base" hangingPunct="0">
              <a:spcBef>
                <a:spcPct val="50000"/>
              </a:spcBef>
              <a:spcAft>
                <a:spcPct val="40000"/>
              </a:spcAft>
            </a:pPr>
            <a:endParaRPr lang="en-US" sz="1100" b="1">
              <a:solidFill>
                <a:srgbClr val="000000"/>
              </a:solidFill>
            </a:endParaRPr>
          </a:p>
        </p:txBody>
      </p:sp>
      <p:sp>
        <p:nvSpPr>
          <p:cNvPr id="11" name="Rectangle 2"/>
          <p:cNvSpPr>
            <a:spLocks noChangeArrowheads="1"/>
          </p:cNvSpPr>
          <p:nvPr userDrawn="1"/>
        </p:nvSpPr>
        <p:spPr bwMode="auto">
          <a:xfrm>
            <a:off x="6992938" y="6499225"/>
            <a:ext cx="1946275" cy="304800"/>
          </a:xfrm>
          <a:prstGeom prst="rect">
            <a:avLst/>
          </a:prstGeom>
          <a:noFill/>
          <a:ln w="12700">
            <a:noFill/>
            <a:miter lim="800000"/>
            <a:headEnd/>
            <a:tailEnd/>
          </a:ln>
        </p:spPr>
        <p:txBody>
          <a:bodyPr/>
          <a:lstStyle>
            <a:lvl1pPr algn="r">
              <a:spcBef>
                <a:spcPct val="0"/>
              </a:spcBef>
              <a:spcAft>
                <a:spcPct val="0"/>
              </a:spcAft>
              <a:defRPr sz="1000" b="0">
                <a:latin typeface="Arial" pitchFamily="34" charset="0"/>
              </a:defRPr>
            </a:lvl1pPr>
          </a:lstStyle>
          <a:p>
            <a:pPr eaLnBrk="0" fontAlgn="base" hangingPunct="0">
              <a:defRPr/>
            </a:pPr>
            <a:r>
              <a:rPr lang="en-US" dirty="0">
                <a:solidFill>
                  <a:prstClr val="black"/>
                </a:solidFill>
              </a:rPr>
              <a:t>Page </a:t>
            </a:r>
            <a:fld id="{A1BEB25D-8366-4768-860E-FCFDFE1C1C06}" type="slidenum">
              <a:rPr lang="en-US">
                <a:solidFill>
                  <a:prstClr val="black"/>
                </a:solidFill>
              </a:rPr>
              <a:pPr eaLnBrk="0" fontAlgn="base" hangingPunct="0">
                <a:defRPr/>
              </a:pPr>
              <a:t>‹#›</a:t>
            </a:fld>
            <a:endParaRPr lang="en-US" dirty="0">
              <a:solidFill>
                <a:prstClr val="black"/>
              </a:solidFill>
            </a:endParaRPr>
          </a:p>
        </p:txBody>
      </p:sp>
    </p:spTree>
    <p:extLst>
      <p:ext uri="{BB962C8B-B14F-4D97-AF65-F5344CB8AC3E}">
        <p14:creationId xmlns:p14="http://schemas.microsoft.com/office/powerpoint/2010/main" val="3886051665"/>
      </p:ext>
    </p:extLst>
  </p:cSld>
  <p:clrMap bg1="lt1" tx1="dk1" bg2="lt2" tx2="dk2" accent1="accent1" accent2="accent2" accent3="accent3" accent4="accent4" accent5="accent5" accent6="accent6" hlink="hlink" folHlink="folHlink"/>
  <p:sldLayoutIdLst>
    <p:sldLayoutId id="2147483687" r:id="rId1"/>
    <p:sldLayoutId id="2147483688" r:id="rId2"/>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990000"/>
          </a:solidFill>
          <a:latin typeface="+mj-lt"/>
          <a:ea typeface="+mj-ea"/>
          <a:cs typeface="+mj-cs"/>
        </a:defRPr>
      </a:lvl1pPr>
      <a:lvl2pPr algn="l" rtl="0" eaLnBrk="0" fontAlgn="base" hangingPunct="0">
        <a:spcBef>
          <a:spcPct val="0"/>
        </a:spcBef>
        <a:spcAft>
          <a:spcPct val="0"/>
        </a:spcAft>
        <a:defRPr sz="2000" b="1">
          <a:solidFill>
            <a:srgbClr val="990000"/>
          </a:solidFill>
          <a:latin typeface="Arial" charset="0"/>
        </a:defRPr>
      </a:lvl2pPr>
      <a:lvl3pPr algn="l" rtl="0" eaLnBrk="0" fontAlgn="base" hangingPunct="0">
        <a:spcBef>
          <a:spcPct val="0"/>
        </a:spcBef>
        <a:spcAft>
          <a:spcPct val="0"/>
        </a:spcAft>
        <a:defRPr sz="2000" b="1">
          <a:solidFill>
            <a:srgbClr val="990000"/>
          </a:solidFill>
          <a:latin typeface="Arial" charset="0"/>
        </a:defRPr>
      </a:lvl3pPr>
      <a:lvl4pPr algn="l" rtl="0" eaLnBrk="0" fontAlgn="base" hangingPunct="0">
        <a:spcBef>
          <a:spcPct val="0"/>
        </a:spcBef>
        <a:spcAft>
          <a:spcPct val="0"/>
        </a:spcAft>
        <a:defRPr sz="2000" b="1">
          <a:solidFill>
            <a:srgbClr val="990000"/>
          </a:solidFill>
          <a:latin typeface="Arial" charset="0"/>
        </a:defRPr>
      </a:lvl4pPr>
      <a:lvl5pPr algn="l" rtl="0" eaLnBrk="0" fontAlgn="base" hangingPunct="0">
        <a:spcBef>
          <a:spcPct val="0"/>
        </a:spcBef>
        <a:spcAft>
          <a:spcPct val="0"/>
        </a:spcAft>
        <a:defRPr sz="2000" b="1">
          <a:solidFill>
            <a:srgbClr val="990000"/>
          </a:solidFill>
          <a:latin typeface="Arial" charset="0"/>
        </a:defRPr>
      </a:lvl5pPr>
      <a:lvl6pPr marL="457200" algn="l" rtl="0" fontAlgn="base">
        <a:spcBef>
          <a:spcPct val="0"/>
        </a:spcBef>
        <a:spcAft>
          <a:spcPct val="0"/>
        </a:spcAft>
        <a:defRPr sz="2000" b="1">
          <a:solidFill>
            <a:srgbClr val="990000"/>
          </a:solidFill>
          <a:latin typeface="Arial" charset="0"/>
        </a:defRPr>
      </a:lvl6pPr>
      <a:lvl7pPr marL="914400" algn="l" rtl="0" fontAlgn="base">
        <a:spcBef>
          <a:spcPct val="0"/>
        </a:spcBef>
        <a:spcAft>
          <a:spcPct val="0"/>
        </a:spcAft>
        <a:defRPr sz="2000" b="1">
          <a:solidFill>
            <a:srgbClr val="990000"/>
          </a:solidFill>
          <a:latin typeface="Arial" charset="0"/>
        </a:defRPr>
      </a:lvl7pPr>
      <a:lvl8pPr marL="1371600" algn="l" rtl="0" fontAlgn="base">
        <a:spcBef>
          <a:spcPct val="0"/>
        </a:spcBef>
        <a:spcAft>
          <a:spcPct val="0"/>
        </a:spcAft>
        <a:defRPr sz="2000" b="1">
          <a:solidFill>
            <a:srgbClr val="990000"/>
          </a:solidFill>
          <a:latin typeface="Arial" charset="0"/>
        </a:defRPr>
      </a:lvl8pPr>
      <a:lvl9pPr marL="1828800" algn="l" rtl="0" fontAlgn="base">
        <a:spcBef>
          <a:spcPct val="0"/>
        </a:spcBef>
        <a:spcAft>
          <a:spcPct val="0"/>
        </a:spcAft>
        <a:defRPr sz="2000" b="1">
          <a:solidFill>
            <a:srgbClr val="990000"/>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bwMode="auto">
          <a:xfrm>
            <a:off x="311150" y="533400"/>
            <a:ext cx="64706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2" name="Rectangle 3"/>
          <p:cNvSpPr>
            <a:spLocks noGrp="1" noChangeArrowheads="1"/>
          </p:cNvSpPr>
          <p:nvPr>
            <p:ph type="body" idx="1"/>
          </p:nvPr>
        </p:nvSpPr>
        <p:spPr bwMode="auto">
          <a:xfrm>
            <a:off x="1524000" y="1447800"/>
            <a:ext cx="7391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3" name="Rectangle 4"/>
          <p:cNvSpPr>
            <a:spLocks noChangeArrowheads="1"/>
          </p:cNvSpPr>
          <p:nvPr/>
        </p:nvSpPr>
        <p:spPr bwMode="auto">
          <a:xfrm>
            <a:off x="215900" y="1371600"/>
            <a:ext cx="1143000" cy="4592638"/>
          </a:xfrm>
          <a:prstGeom prst="rect">
            <a:avLst/>
          </a:prstGeom>
          <a:gradFill rotWithShape="1">
            <a:gsLst>
              <a:gs pos="0">
                <a:srgbClr val="EAEAEA"/>
              </a:gs>
              <a:gs pos="50000">
                <a:srgbClr val="6C6C6C"/>
              </a:gs>
              <a:gs pos="100000">
                <a:srgbClr val="EAEAE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fontAlgn="base" hangingPunct="0">
              <a:spcBef>
                <a:spcPct val="0"/>
              </a:spcBef>
              <a:spcAft>
                <a:spcPct val="40000"/>
              </a:spcAft>
            </a:pPr>
            <a:endParaRPr lang="en-US" sz="1100" b="1">
              <a:solidFill>
                <a:prstClr val="black"/>
              </a:solidFill>
            </a:endParaRPr>
          </a:p>
        </p:txBody>
      </p:sp>
      <p:sp>
        <p:nvSpPr>
          <p:cNvPr id="2054" name="Text Box 6"/>
          <p:cNvSpPr txBox="1">
            <a:spLocks noChangeArrowheads="1"/>
          </p:cNvSpPr>
          <p:nvPr/>
        </p:nvSpPr>
        <p:spPr bwMode="auto">
          <a:xfrm>
            <a:off x="228600" y="1447800"/>
            <a:ext cx="1066800" cy="5181600"/>
          </a:xfrm>
          <a:prstGeom prst="rect">
            <a:avLst/>
          </a:prstGeom>
          <a:noFill/>
          <a:ln>
            <a:noFill/>
          </a:ln>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50000"/>
              </a:spcBef>
              <a:spcAft>
                <a:spcPct val="40000"/>
              </a:spcAft>
              <a:defRPr/>
            </a:pPr>
            <a:endParaRPr lang="en-US" sz="1100" i="1" smtClean="0">
              <a:solidFill>
                <a:prstClr val="black"/>
              </a:solidFill>
            </a:endParaRPr>
          </a:p>
        </p:txBody>
      </p:sp>
      <p:sp>
        <p:nvSpPr>
          <p:cNvPr id="66567" name="Rectangle 7"/>
          <p:cNvSpPr>
            <a:spLocks noChangeArrowheads="1"/>
          </p:cNvSpPr>
          <p:nvPr/>
        </p:nvSpPr>
        <p:spPr bwMode="auto">
          <a:xfrm flipV="1">
            <a:off x="8988425" y="1106488"/>
            <a:ext cx="36513" cy="5375275"/>
          </a:xfrm>
          <a:prstGeom prst="rect">
            <a:avLst/>
          </a:prstGeom>
          <a:gradFill rotWithShape="1">
            <a:gsLst>
              <a:gs pos="0">
                <a:schemeClr val="tx1"/>
              </a:gs>
              <a:gs pos="100000">
                <a:schemeClr val="tx1">
                  <a:gamma/>
                  <a:tint val="30196"/>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b="1">
              <a:solidFill>
                <a:prstClr val="black"/>
              </a:solidFill>
            </a:endParaRPr>
          </a:p>
        </p:txBody>
      </p:sp>
      <p:sp>
        <p:nvSpPr>
          <p:cNvPr id="66568" name="Rectangle 8"/>
          <p:cNvSpPr>
            <a:spLocks noChangeArrowheads="1"/>
          </p:cNvSpPr>
          <p:nvPr/>
        </p:nvSpPr>
        <p:spPr bwMode="auto">
          <a:xfrm flipV="1">
            <a:off x="1530350" y="6462713"/>
            <a:ext cx="7496175"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fontAlgn="base">
              <a:spcBef>
                <a:spcPct val="0"/>
              </a:spcBef>
              <a:spcAft>
                <a:spcPct val="0"/>
              </a:spcAft>
              <a:defRPr/>
            </a:pPr>
            <a:endParaRPr lang="en-US" b="1">
              <a:solidFill>
                <a:prstClr val="black"/>
              </a:solidFill>
            </a:endParaRPr>
          </a:p>
        </p:txBody>
      </p:sp>
      <p:sp>
        <p:nvSpPr>
          <p:cNvPr id="66569" name="Rectangle 9"/>
          <p:cNvSpPr>
            <a:spLocks noChangeArrowheads="1"/>
          </p:cNvSpPr>
          <p:nvPr/>
        </p:nvSpPr>
        <p:spPr bwMode="auto">
          <a:xfrm flipV="1">
            <a:off x="193675" y="509588"/>
            <a:ext cx="7678738" cy="36512"/>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fontAlgn="base">
              <a:spcBef>
                <a:spcPct val="0"/>
              </a:spcBef>
              <a:spcAft>
                <a:spcPct val="0"/>
              </a:spcAft>
              <a:defRPr/>
            </a:pPr>
            <a:endParaRPr lang="en-US" b="1">
              <a:solidFill>
                <a:prstClr val="black"/>
              </a:solidFill>
            </a:endParaRPr>
          </a:p>
        </p:txBody>
      </p:sp>
      <p:sp>
        <p:nvSpPr>
          <p:cNvPr id="66570" name="Rectangle 10"/>
          <p:cNvSpPr>
            <a:spLocks noChangeArrowheads="1"/>
          </p:cNvSpPr>
          <p:nvPr/>
        </p:nvSpPr>
        <p:spPr bwMode="auto">
          <a:xfrm flipV="1">
            <a:off x="193675" y="509588"/>
            <a:ext cx="36513" cy="54483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fontAlgn="base">
              <a:spcBef>
                <a:spcPct val="0"/>
              </a:spcBef>
              <a:spcAft>
                <a:spcPct val="0"/>
              </a:spcAft>
              <a:defRPr/>
            </a:pPr>
            <a:endParaRPr lang="en-US" b="1">
              <a:solidFill>
                <a:prstClr val="black"/>
              </a:solidFill>
            </a:endParaRPr>
          </a:p>
        </p:txBody>
      </p:sp>
      <p:sp>
        <p:nvSpPr>
          <p:cNvPr id="66571" name="Rectangle 11"/>
          <p:cNvSpPr>
            <a:spLocks noChangeArrowheads="1"/>
          </p:cNvSpPr>
          <p:nvPr/>
        </p:nvSpPr>
        <p:spPr bwMode="auto">
          <a:xfrm flipV="1">
            <a:off x="193675" y="5926138"/>
            <a:ext cx="1160463"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fontAlgn="base">
              <a:spcBef>
                <a:spcPct val="0"/>
              </a:spcBef>
              <a:spcAft>
                <a:spcPct val="0"/>
              </a:spcAft>
              <a:defRPr/>
            </a:pPr>
            <a:endParaRPr lang="en-US" b="1">
              <a:solidFill>
                <a:prstClr val="black"/>
              </a:solidFill>
            </a:endParaRPr>
          </a:p>
        </p:txBody>
      </p:sp>
      <p:sp>
        <p:nvSpPr>
          <p:cNvPr id="66572" name="Rectangle 12"/>
          <p:cNvSpPr>
            <a:spLocks noChangeArrowheads="1"/>
          </p:cNvSpPr>
          <p:nvPr/>
        </p:nvSpPr>
        <p:spPr bwMode="auto">
          <a:xfrm>
            <a:off x="1346200" y="1366838"/>
            <a:ext cx="36513" cy="45974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fontAlgn="base">
              <a:spcBef>
                <a:spcPct val="0"/>
              </a:spcBef>
              <a:spcAft>
                <a:spcPct val="0"/>
              </a:spcAft>
              <a:defRPr/>
            </a:pPr>
            <a:endParaRPr lang="en-US" b="1">
              <a:solidFill>
                <a:prstClr val="black"/>
              </a:solidFill>
            </a:endParaRPr>
          </a:p>
        </p:txBody>
      </p:sp>
      <p:sp>
        <p:nvSpPr>
          <p:cNvPr id="66573" name="Rectangle 13"/>
          <p:cNvSpPr>
            <a:spLocks noChangeArrowheads="1"/>
          </p:cNvSpPr>
          <p:nvPr/>
        </p:nvSpPr>
        <p:spPr bwMode="auto">
          <a:xfrm flipV="1">
            <a:off x="193675" y="1357313"/>
            <a:ext cx="1189038" cy="36512"/>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fontAlgn="base">
              <a:spcBef>
                <a:spcPct val="0"/>
              </a:spcBef>
              <a:spcAft>
                <a:spcPct val="0"/>
              </a:spcAft>
              <a:defRPr/>
            </a:pPr>
            <a:endParaRPr lang="en-US" b="1">
              <a:solidFill>
                <a:prstClr val="black"/>
              </a:solidFill>
            </a:endParaRPr>
          </a:p>
        </p:txBody>
      </p:sp>
      <p:sp>
        <p:nvSpPr>
          <p:cNvPr id="2" name="Rectangle 2"/>
          <p:cNvSpPr>
            <a:spLocks noChangeArrowheads="1"/>
          </p:cNvSpPr>
          <p:nvPr userDrawn="1"/>
        </p:nvSpPr>
        <p:spPr bwMode="auto">
          <a:xfrm>
            <a:off x="6992938" y="6499225"/>
            <a:ext cx="1946275" cy="304800"/>
          </a:xfrm>
          <a:prstGeom prst="rect">
            <a:avLst/>
          </a:prstGeom>
          <a:noFill/>
          <a:ln w="12700">
            <a:noFill/>
            <a:miter lim="800000"/>
            <a:headEnd/>
            <a:tailEnd/>
          </a:ln>
        </p:spPr>
        <p:txBody>
          <a:bodyPr/>
          <a:lstStyle>
            <a:lvl1pPr algn="r">
              <a:spcBef>
                <a:spcPct val="0"/>
              </a:spcBef>
              <a:spcAft>
                <a:spcPct val="0"/>
              </a:spcAft>
              <a:defRPr sz="1000" b="0">
                <a:latin typeface="Arial" pitchFamily="34" charset="0"/>
              </a:defRPr>
            </a:lvl1pPr>
          </a:lstStyle>
          <a:p>
            <a:pPr eaLnBrk="0" fontAlgn="base" hangingPunct="0">
              <a:defRPr/>
            </a:pPr>
            <a:r>
              <a:rPr lang="en-US" dirty="0">
                <a:solidFill>
                  <a:prstClr val="black"/>
                </a:solidFill>
              </a:rPr>
              <a:t>Page </a:t>
            </a:r>
            <a:fld id="{A1BEB25D-8366-4768-860E-FCFDFE1C1C06}" type="slidenum">
              <a:rPr lang="en-US">
                <a:solidFill>
                  <a:prstClr val="black"/>
                </a:solidFill>
              </a:rPr>
              <a:pPr eaLnBrk="0" fontAlgn="base" hangingPunct="0">
                <a:defRPr/>
              </a:pPr>
              <a:t>‹#›</a:t>
            </a:fld>
            <a:endParaRPr lang="en-US" dirty="0">
              <a:solidFill>
                <a:prstClr val="black"/>
              </a:solidFill>
            </a:endParaRPr>
          </a:p>
        </p:txBody>
      </p:sp>
    </p:spTree>
    <p:extLst>
      <p:ext uri="{BB962C8B-B14F-4D97-AF65-F5344CB8AC3E}">
        <p14:creationId xmlns:p14="http://schemas.microsoft.com/office/powerpoint/2010/main" val="446365628"/>
      </p:ext>
    </p:extLst>
  </p:cSld>
  <p:clrMap bg1="lt1" tx1="dk1" bg2="lt2" tx2="dk2" accent1="accent1" accent2="accent2" accent3="accent3" accent4="accent4" accent5="accent5" accent6="accent6" hlink="hlink" folHlink="folHlink"/>
  <p:sldLayoutIdLst>
    <p:sldLayoutId id="2147483691" r:id="rId1"/>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990000"/>
          </a:solidFill>
          <a:latin typeface="+mj-lt"/>
          <a:ea typeface="+mj-ea"/>
          <a:cs typeface="+mj-cs"/>
        </a:defRPr>
      </a:lvl1pPr>
      <a:lvl2pPr algn="l" rtl="0" eaLnBrk="0" fontAlgn="base" hangingPunct="0">
        <a:spcBef>
          <a:spcPct val="0"/>
        </a:spcBef>
        <a:spcAft>
          <a:spcPct val="0"/>
        </a:spcAft>
        <a:defRPr sz="2000" b="1">
          <a:solidFill>
            <a:srgbClr val="990000"/>
          </a:solidFill>
          <a:latin typeface="Arial" charset="0"/>
        </a:defRPr>
      </a:lvl2pPr>
      <a:lvl3pPr algn="l" rtl="0" eaLnBrk="0" fontAlgn="base" hangingPunct="0">
        <a:spcBef>
          <a:spcPct val="0"/>
        </a:spcBef>
        <a:spcAft>
          <a:spcPct val="0"/>
        </a:spcAft>
        <a:defRPr sz="2000" b="1">
          <a:solidFill>
            <a:srgbClr val="990000"/>
          </a:solidFill>
          <a:latin typeface="Arial" charset="0"/>
        </a:defRPr>
      </a:lvl3pPr>
      <a:lvl4pPr algn="l" rtl="0" eaLnBrk="0" fontAlgn="base" hangingPunct="0">
        <a:spcBef>
          <a:spcPct val="0"/>
        </a:spcBef>
        <a:spcAft>
          <a:spcPct val="0"/>
        </a:spcAft>
        <a:defRPr sz="2000" b="1">
          <a:solidFill>
            <a:srgbClr val="990000"/>
          </a:solidFill>
          <a:latin typeface="Arial" charset="0"/>
        </a:defRPr>
      </a:lvl4pPr>
      <a:lvl5pPr algn="l" rtl="0" eaLnBrk="0" fontAlgn="base" hangingPunct="0">
        <a:spcBef>
          <a:spcPct val="0"/>
        </a:spcBef>
        <a:spcAft>
          <a:spcPct val="0"/>
        </a:spcAft>
        <a:defRPr sz="2000" b="1">
          <a:solidFill>
            <a:srgbClr val="990000"/>
          </a:solidFill>
          <a:latin typeface="Arial" charset="0"/>
        </a:defRPr>
      </a:lvl5pPr>
      <a:lvl6pPr marL="457200" algn="l" rtl="0" fontAlgn="base">
        <a:spcBef>
          <a:spcPct val="0"/>
        </a:spcBef>
        <a:spcAft>
          <a:spcPct val="0"/>
        </a:spcAft>
        <a:defRPr sz="2000" b="1">
          <a:solidFill>
            <a:srgbClr val="990000"/>
          </a:solidFill>
          <a:latin typeface="Arial" charset="0"/>
        </a:defRPr>
      </a:lvl6pPr>
      <a:lvl7pPr marL="914400" algn="l" rtl="0" fontAlgn="base">
        <a:spcBef>
          <a:spcPct val="0"/>
        </a:spcBef>
        <a:spcAft>
          <a:spcPct val="0"/>
        </a:spcAft>
        <a:defRPr sz="2000" b="1">
          <a:solidFill>
            <a:srgbClr val="990000"/>
          </a:solidFill>
          <a:latin typeface="Arial" charset="0"/>
        </a:defRPr>
      </a:lvl7pPr>
      <a:lvl8pPr marL="1371600" algn="l" rtl="0" fontAlgn="base">
        <a:spcBef>
          <a:spcPct val="0"/>
        </a:spcBef>
        <a:spcAft>
          <a:spcPct val="0"/>
        </a:spcAft>
        <a:defRPr sz="2000" b="1">
          <a:solidFill>
            <a:srgbClr val="990000"/>
          </a:solidFill>
          <a:latin typeface="Arial" charset="0"/>
        </a:defRPr>
      </a:lvl8pPr>
      <a:lvl9pPr marL="1828800" algn="l" rtl="0" fontAlgn="base">
        <a:spcBef>
          <a:spcPct val="0"/>
        </a:spcBef>
        <a:spcAft>
          <a:spcPct val="0"/>
        </a:spcAft>
        <a:defRPr sz="2000" b="1">
          <a:solidFill>
            <a:srgbClr val="990000"/>
          </a:solidFill>
          <a:latin typeface="Arial" charset="0"/>
        </a:defRPr>
      </a:lvl9pPr>
    </p:titleStyle>
    <p:bodyStyle>
      <a:lvl1pPr marL="342900" indent="-342900" algn="l" rtl="0" eaLnBrk="0" fontAlgn="base" hangingPunct="0">
        <a:spcBef>
          <a:spcPct val="0"/>
        </a:spcBef>
        <a:spcAft>
          <a:spcPct val="40000"/>
        </a:spcAft>
        <a:defRPr sz="1300" b="1">
          <a:solidFill>
            <a:srgbClr val="000000"/>
          </a:solidFill>
          <a:latin typeface="+mn-lt"/>
          <a:ea typeface="+mn-ea"/>
          <a:cs typeface="+mn-cs"/>
        </a:defRPr>
      </a:lvl1pPr>
      <a:lvl2pPr marL="285750" indent="-284163" algn="l" rtl="0" eaLnBrk="0" fontAlgn="base" hangingPunct="0">
        <a:spcBef>
          <a:spcPct val="40000"/>
        </a:spcBef>
        <a:spcAft>
          <a:spcPct val="40000"/>
        </a:spcAft>
        <a:buClr>
          <a:srgbClr val="990000"/>
        </a:buClr>
        <a:buFont typeface="Wingdings" pitchFamily="2" charset="2"/>
        <a:buChar char="Ø"/>
        <a:defRPr sz="1200">
          <a:solidFill>
            <a:schemeClr val="tx1"/>
          </a:solidFill>
          <a:latin typeface="+mn-lt"/>
        </a:defRPr>
      </a:lvl2pPr>
      <a:lvl3pPr marL="571500" indent="-284163" algn="l" rtl="0" eaLnBrk="0" fontAlgn="base" hangingPunct="0">
        <a:spcBef>
          <a:spcPct val="40000"/>
        </a:spcBef>
        <a:spcAft>
          <a:spcPct val="40000"/>
        </a:spcAft>
        <a:buClr>
          <a:srgbClr val="990000"/>
        </a:buClr>
        <a:buFont typeface="Wingdings" pitchFamily="2" charset="2"/>
        <a:buChar char="w"/>
        <a:defRPr sz="1200">
          <a:solidFill>
            <a:schemeClr val="tx1"/>
          </a:solidFill>
          <a:latin typeface="+mn-lt"/>
        </a:defRPr>
      </a:lvl3pPr>
      <a:lvl4pPr marL="857250" indent="-284163" algn="l" rtl="0" eaLnBrk="0" fontAlgn="base" hangingPunct="0">
        <a:spcBef>
          <a:spcPct val="40000"/>
        </a:spcBef>
        <a:spcAft>
          <a:spcPct val="40000"/>
        </a:spcAft>
        <a:buClr>
          <a:srgbClr val="990000"/>
        </a:buClr>
        <a:buFont typeface="Arial" charset="0"/>
        <a:buChar char="•"/>
        <a:defRPr sz="1200">
          <a:solidFill>
            <a:schemeClr val="tx1"/>
          </a:solidFill>
          <a:latin typeface="+mn-lt"/>
        </a:defRPr>
      </a:lvl4pPr>
      <a:lvl5pPr marL="1136650" indent="-277813" algn="l" rtl="0" eaLnBrk="0" fontAlgn="base" hangingPunct="0">
        <a:spcBef>
          <a:spcPct val="40000"/>
        </a:spcBef>
        <a:spcAft>
          <a:spcPct val="40000"/>
        </a:spcAft>
        <a:buClr>
          <a:srgbClr val="990000"/>
        </a:buClr>
        <a:buFont typeface="Times New Roman" pitchFamily="18" charset="0"/>
        <a:buChar char="»"/>
        <a:defRPr sz="1200">
          <a:solidFill>
            <a:schemeClr val="tx1"/>
          </a:solidFill>
          <a:latin typeface="+mn-lt"/>
        </a:defRPr>
      </a:lvl5pPr>
      <a:lvl6pPr marL="15938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6pPr>
      <a:lvl7pPr marL="20510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7pPr>
      <a:lvl8pPr marL="25082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8pPr>
      <a:lvl9pPr marL="29654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22338" name="Rectangle 2"/>
          <p:cNvSpPr>
            <a:spLocks noChangeArrowheads="1"/>
          </p:cNvSpPr>
          <p:nvPr/>
        </p:nvSpPr>
        <p:spPr bwMode="auto">
          <a:xfrm flipV="1">
            <a:off x="309563" y="6119813"/>
            <a:ext cx="8609012" cy="36512"/>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a:noFill/>
          </a:ln>
          <a:effectLst/>
          <a:extLst/>
        </p:spPr>
        <p:txBody>
          <a:bodyPr wrap="none" anchor="ctr"/>
          <a:lstStyle/>
          <a:p>
            <a:pPr eaLnBrk="0" fontAlgn="base" hangingPunct="0">
              <a:spcBef>
                <a:spcPct val="50000"/>
              </a:spcBef>
              <a:spcAft>
                <a:spcPct val="40000"/>
              </a:spcAft>
              <a:defRPr/>
            </a:pPr>
            <a:endParaRPr lang="en-US" sz="1400" b="1" dirty="0">
              <a:solidFill>
                <a:prstClr val="black"/>
              </a:solidFill>
              <a:cs typeface="Arial" charset="0"/>
            </a:endParaRPr>
          </a:p>
        </p:txBody>
      </p:sp>
      <p:sp>
        <p:nvSpPr>
          <p:cNvPr id="1422339" name="Rectangle 3"/>
          <p:cNvSpPr>
            <a:spLocks noChangeArrowheads="1"/>
          </p:cNvSpPr>
          <p:nvPr/>
        </p:nvSpPr>
        <p:spPr bwMode="auto">
          <a:xfrm flipV="1">
            <a:off x="309563" y="549275"/>
            <a:ext cx="8609012" cy="38100"/>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a:noFill/>
          </a:ln>
          <a:effectLst/>
          <a:extLst/>
        </p:spPr>
        <p:txBody>
          <a:bodyPr wrap="none" anchor="ctr"/>
          <a:lstStyle/>
          <a:p>
            <a:pPr eaLnBrk="0" fontAlgn="base" hangingPunct="0">
              <a:spcBef>
                <a:spcPct val="50000"/>
              </a:spcBef>
              <a:spcAft>
                <a:spcPct val="40000"/>
              </a:spcAft>
              <a:defRPr/>
            </a:pPr>
            <a:endParaRPr lang="en-US" sz="1400" b="1" dirty="0">
              <a:solidFill>
                <a:prstClr val="black"/>
              </a:solidFill>
              <a:cs typeface="Arial" charset="0"/>
            </a:endParaRPr>
          </a:p>
        </p:txBody>
      </p:sp>
    </p:spTree>
    <p:extLst>
      <p:ext uri="{BB962C8B-B14F-4D97-AF65-F5344CB8AC3E}">
        <p14:creationId xmlns:p14="http://schemas.microsoft.com/office/powerpoint/2010/main" val="3801684740"/>
      </p:ext>
    </p:extLst>
  </p:cSld>
  <p:clrMap bg1="lt1" tx1="dk1" bg2="lt2" tx2="dk2" accent1="accent1" accent2="accent2" accent3="accent3" accent4="accent4" accent5="accent5" accent6="accent6" hlink="hlink" folHlink="folHlink"/>
  <p:sldLayoutIdLst>
    <p:sldLayoutId id="2147483693" r:id="rId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bwMode="auto">
          <a:xfrm>
            <a:off x="309563" y="549275"/>
            <a:ext cx="64706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162116" name="Rectangle 4"/>
          <p:cNvSpPr>
            <a:spLocks noChangeArrowheads="1"/>
          </p:cNvSpPr>
          <p:nvPr/>
        </p:nvSpPr>
        <p:spPr bwMode="auto">
          <a:xfrm flipV="1">
            <a:off x="193675" y="509588"/>
            <a:ext cx="7678738" cy="39687"/>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3162117" name="Rectangle 5"/>
          <p:cNvSpPr>
            <a:spLocks noChangeArrowheads="1"/>
          </p:cNvSpPr>
          <p:nvPr/>
        </p:nvSpPr>
        <p:spPr bwMode="auto">
          <a:xfrm flipV="1">
            <a:off x="193675" y="509588"/>
            <a:ext cx="36513" cy="54483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3162118" name="Rectangle 6"/>
          <p:cNvSpPr>
            <a:spLocks noChangeArrowheads="1"/>
          </p:cNvSpPr>
          <p:nvPr/>
        </p:nvSpPr>
        <p:spPr bwMode="auto">
          <a:xfrm flipV="1">
            <a:off x="8988425" y="1106488"/>
            <a:ext cx="36513" cy="5375275"/>
          </a:xfrm>
          <a:prstGeom prst="rect">
            <a:avLst/>
          </a:prstGeom>
          <a:gradFill rotWithShape="1">
            <a:gsLst>
              <a:gs pos="0">
                <a:schemeClr val="tx1"/>
              </a:gs>
              <a:gs pos="100000">
                <a:schemeClr val="tx1">
                  <a:gamma/>
                  <a:tint val="30196"/>
                  <a:invGamma/>
                </a:schemeClr>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3162119" name="Rectangle 7"/>
          <p:cNvSpPr>
            <a:spLocks noChangeArrowheads="1"/>
          </p:cNvSpPr>
          <p:nvPr/>
        </p:nvSpPr>
        <p:spPr bwMode="auto">
          <a:xfrm flipV="1">
            <a:off x="1530350" y="6462713"/>
            <a:ext cx="7496175"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12" name="Rectangle 2"/>
          <p:cNvSpPr>
            <a:spLocks noChangeArrowheads="1"/>
          </p:cNvSpPr>
          <p:nvPr userDrawn="1"/>
        </p:nvSpPr>
        <p:spPr bwMode="auto">
          <a:xfrm>
            <a:off x="6992938" y="6499225"/>
            <a:ext cx="1946275" cy="304800"/>
          </a:xfrm>
          <a:prstGeom prst="rect">
            <a:avLst/>
          </a:prstGeom>
          <a:noFill/>
          <a:ln w="12700">
            <a:noFill/>
            <a:miter lim="800000"/>
            <a:headEnd/>
            <a:tailEnd/>
          </a:ln>
        </p:spPr>
        <p:txBody>
          <a:bodyPr/>
          <a:lstStyle>
            <a:lvl1pPr algn="r">
              <a:spcBef>
                <a:spcPct val="0"/>
              </a:spcBef>
              <a:spcAft>
                <a:spcPct val="0"/>
              </a:spcAft>
              <a:defRPr sz="1000" b="0">
                <a:latin typeface="Arial" pitchFamily="34" charset="0"/>
              </a:defRPr>
            </a:lvl1pPr>
          </a:lstStyle>
          <a:p>
            <a:pPr eaLnBrk="0" fontAlgn="base" hangingPunct="0">
              <a:defRPr/>
            </a:pPr>
            <a:r>
              <a:rPr lang="en-US" dirty="0">
                <a:solidFill>
                  <a:prstClr val="black"/>
                </a:solidFill>
              </a:rPr>
              <a:t>Page </a:t>
            </a:r>
            <a:fld id="{A1BEB25D-8366-4768-860E-FCFDFE1C1C06}" type="slidenum">
              <a:rPr lang="en-US">
                <a:solidFill>
                  <a:prstClr val="black"/>
                </a:solidFill>
              </a:rPr>
              <a:pPr eaLnBrk="0" fontAlgn="base" hangingPunct="0">
                <a:defRPr/>
              </a:pPr>
              <a:t>‹#›</a:t>
            </a:fld>
            <a:endParaRPr lang="en-US" dirty="0">
              <a:solidFill>
                <a:prstClr val="black"/>
              </a:solidFill>
            </a:endParaRPr>
          </a:p>
        </p:txBody>
      </p:sp>
    </p:spTree>
    <p:extLst>
      <p:ext uri="{BB962C8B-B14F-4D97-AF65-F5344CB8AC3E}">
        <p14:creationId xmlns:p14="http://schemas.microsoft.com/office/powerpoint/2010/main" val="3240650329"/>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990000"/>
          </a:solidFill>
          <a:latin typeface="+mj-lt"/>
          <a:ea typeface="+mj-ea"/>
          <a:cs typeface="+mj-cs"/>
        </a:defRPr>
      </a:lvl1pPr>
      <a:lvl2pPr algn="l" rtl="0" eaLnBrk="0" fontAlgn="base" hangingPunct="0">
        <a:spcBef>
          <a:spcPct val="0"/>
        </a:spcBef>
        <a:spcAft>
          <a:spcPct val="0"/>
        </a:spcAft>
        <a:defRPr sz="2000" b="1">
          <a:solidFill>
            <a:srgbClr val="990000"/>
          </a:solidFill>
          <a:latin typeface="Arial" charset="0"/>
        </a:defRPr>
      </a:lvl2pPr>
      <a:lvl3pPr algn="l" rtl="0" eaLnBrk="0" fontAlgn="base" hangingPunct="0">
        <a:spcBef>
          <a:spcPct val="0"/>
        </a:spcBef>
        <a:spcAft>
          <a:spcPct val="0"/>
        </a:spcAft>
        <a:defRPr sz="2000" b="1">
          <a:solidFill>
            <a:srgbClr val="990000"/>
          </a:solidFill>
          <a:latin typeface="Arial" charset="0"/>
        </a:defRPr>
      </a:lvl3pPr>
      <a:lvl4pPr algn="l" rtl="0" eaLnBrk="0" fontAlgn="base" hangingPunct="0">
        <a:spcBef>
          <a:spcPct val="0"/>
        </a:spcBef>
        <a:spcAft>
          <a:spcPct val="0"/>
        </a:spcAft>
        <a:defRPr sz="2000" b="1">
          <a:solidFill>
            <a:srgbClr val="990000"/>
          </a:solidFill>
          <a:latin typeface="Arial" charset="0"/>
        </a:defRPr>
      </a:lvl4pPr>
      <a:lvl5pPr algn="l" rtl="0" eaLnBrk="0" fontAlgn="base" hangingPunct="0">
        <a:spcBef>
          <a:spcPct val="0"/>
        </a:spcBef>
        <a:spcAft>
          <a:spcPct val="0"/>
        </a:spcAft>
        <a:defRPr sz="2000" b="1">
          <a:solidFill>
            <a:srgbClr val="990000"/>
          </a:solidFill>
          <a:latin typeface="Arial" charset="0"/>
        </a:defRPr>
      </a:lvl5pPr>
      <a:lvl6pPr marL="457200" algn="l" rtl="0" fontAlgn="base">
        <a:spcBef>
          <a:spcPct val="0"/>
        </a:spcBef>
        <a:spcAft>
          <a:spcPct val="0"/>
        </a:spcAft>
        <a:defRPr sz="2000" b="1">
          <a:solidFill>
            <a:srgbClr val="990000"/>
          </a:solidFill>
          <a:latin typeface="Arial" charset="0"/>
        </a:defRPr>
      </a:lvl6pPr>
      <a:lvl7pPr marL="914400" algn="l" rtl="0" fontAlgn="base">
        <a:spcBef>
          <a:spcPct val="0"/>
        </a:spcBef>
        <a:spcAft>
          <a:spcPct val="0"/>
        </a:spcAft>
        <a:defRPr sz="2000" b="1">
          <a:solidFill>
            <a:srgbClr val="990000"/>
          </a:solidFill>
          <a:latin typeface="Arial" charset="0"/>
        </a:defRPr>
      </a:lvl7pPr>
      <a:lvl8pPr marL="1371600" algn="l" rtl="0" fontAlgn="base">
        <a:spcBef>
          <a:spcPct val="0"/>
        </a:spcBef>
        <a:spcAft>
          <a:spcPct val="0"/>
        </a:spcAft>
        <a:defRPr sz="2000" b="1">
          <a:solidFill>
            <a:srgbClr val="990000"/>
          </a:solidFill>
          <a:latin typeface="Arial" charset="0"/>
        </a:defRPr>
      </a:lvl8pPr>
      <a:lvl9pPr marL="1828800" algn="l" rtl="0" fontAlgn="base">
        <a:spcBef>
          <a:spcPct val="0"/>
        </a:spcBef>
        <a:spcAft>
          <a:spcPct val="0"/>
        </a:spcAft>
        <a:defRPr sz="2000" b="1">
          <a:solidFill>
            <a:srgbClr val="990000"/>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311150" y="533400"/>
            <a:ext cx="647065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1524000" y="1447800"/>
            <a:ext cx="7391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401156" name="Rectangle 4"/>
          <p:cNvSpPr>
            <a:spLocks noChangeArrowheads="1"/>
          </p:cNvSpPr>
          <p:nvPr/>
        </p:nvSpPr>
        <p:spPr bwMode="auto">
          <a:xfrm>
            <a:off x="215900" y="1371600"/>
            <a:ext cx="1143000" cy="4592638"/>
          </a:xfrm>
          <a:prstGeom prst="rect">
            <a:avLst/>
          </a:prstGeom>
          <a:gradFill rotWithShape="1">
            <a:gsLst>
              <a:gs pos="0">
                <a:srgbClr val="EAEAEA"/>
              </a:gs>
              <a:gs pos="50000">
                <a:srgbClr val="EAEAEA">
                  <a:gamma/>
                  <a:shade val="46275"/>
                  <a:invGamma/>
                </a:srgbClr>
              </a:gs>
              <a:gs pos="100000">
                <a:srgbClr val="EAEAEA"/>
              </a:gs>
            </a:gsLst>
            <a:lin ang="5400000" scaled="1"/>
          </a:gradFill>
          <a:ln w="9525">
            <a:noFill/>
            <a:miter lim="800000"/>
            <a:headEnd/>
            <a:tailEnd/>
          </a:ln>
          <a:effectLst/>
        </p:spPr>
        <p:txBody>
          <a:bodyPr wrap="none" anchor="ctr"/>
          <a:lstStyle/>
          <a:p>
            <a:pPr algn="ctr" eaLnBrk="0" fontAlgn="base" hangingPunct="0">
              <a:spcBef>
                <a:spcPct val="0"/>
              </a:spcBef>
              <a:spcAft>
                <a:spcPct val="40000"/>
              </a:spcAft>
              <a:defRPr/>
            </a:pPr>
            <a:endParaRPr lang="en-US" sz="1100" b="1">
              <a:solidFill>
                <a:prstClr val="black"/>
              </a:solidFill>
            </a:endParaRPr>
          </a:p>
        </p:txBody>
      </p:sp>
      <p:sp>
        <p:nvSpPr>
          <p:cNvPr id="4401158" name="Text Box 6"/>
          <p:cNvSpPr txBox="1">
            <a:spLocks noChangeArrowheads="1"/>
          </p:cNvSpPr>
          <p:nvPr/>
        </p:nvSpPr>
        <p:spPr bwMode="auto">
          <a:xfrm>
            <a:off x="228600" y="1447800"/>
            <a:ext cx="1066800" cy="5181600"/>
          </a:xfrm>
          <a:prstGeom prst="rect">
            <a:avLst/>
          </a:prstGeom>
          <a:noFill/>
          <a:ln w="9525" algn="ctr">
            <a:noFill/>
            <a:miter lim="800000"/>
            <a:headEnd/>
            <a:tailEnd/>
          </a:ln>
          <a:effectLst/>
        </p:spPr>
        <p:txBody>
          <a:bodyPr/>
          <a:lstStyle/>
          <a:p>
            <a:pPr eaLnBrk="0" fontAlgn="base" hangingPunct="0">
              <a:spcBef>
                <a:spcPct val="50000"/>
              </a:spcBef>
              <a:spcAft>
                <a:spcPct val="40000"/>
              </a:spcAft>
              <a:defRPr/>
            </a:pPr>
            <a:endParaRPr lang="en-US" sz="1100" b="1" i="1">
              <a:solidFill>
                <a:prstClr val="black"/>
              </a:solidFill>
            </a:endParaRPr>
          </a:p>
        </p:txBody>
      </p:sp>
      <p:sp>
        <p:nvSpPr>
          <p:cNvPr id="4401159" name="Rectangle 7"/>
          <p:cNvSpPr>
            <a:spLocks noChangeArrowheads="1"/>
          </p:cNvSpPr>
          <p:nvPr/>
        </p:nvSpPr>
        <p:spPr bwMode="auto">
          <a:xfrm flipV="1">
            <a:off x="8988425" y="1106488"/>
            <a:ext cx="36513" cy="5375275"/>
          </a:xfrm>
          <a:prstGeom prst="rect">
            <a:avLst/>
          </a:prstGeom>
          <a:gradFill rotWithShape="1">
            <a:gsLst>
              <a:gs pos="0">
                <a:schemeClr val="tx1"/>
              </a:gs>
              <a:gs pos="100000">
                <a:schemeClr val="tx1">
                  <a:gamma/>
                  <a:tint val="30196"/>
                  <a:invGamma/>
                </a:schemeClr>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0" name="Rectangle 8"/>
          <p:cNvSpPr>
            <a:spLocks noChangeArrowheads="1"/>
          </p:cNvSpPr>
          <p:nvPr/>
        </p:nvSpPr>
        <p:spPr bwMode="auto">
          <a:xfrm flipV="1">
            <a:off x="1530350" y="6462713"/>
            <a:ext cx="7496175"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1" name="Rectangle 9"/>
          <p:cNvSpPr>
            <a:spLocks noChangeArrowheads="1"/>
          </p:cNvSpPr>
          <p:nvPr/>
        </p:nvSpPr>
        <p:spPr bwMode="auto">
          <a:xfrm flipV="1">
            <a:off x="193675" y="509588"/>
            <a:ext cx="7678738" cy="36512"/>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2" name="Rectangle 10"/>
          <p:cNvSpPr>
            <a:spLocks noChangeArrowheads="1"/>
          </p:cNvSpPr>
          <p:nvPr/>
        </p:nvSpPr>
        <p:spPr bwMode="auto">
          <a:xfrm flipV="1">
            <a:off x="193675" y="509588"/>
            <a:ext cx="36513" cy="54483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3" name="Rectangle 11"/>
          <p:cNvSpPr>
            <a:spLocks noChangeArrowheads="1"/>
          </p:cNvSpPr>
          <p:nvPr/>
        </p:nvSpPr>
        <p:spPr bwMode="auto">
          <a:xfrm flipV="1">
            <a:off x="193675" y="5926138"/>
            <a:ext cx="1160463"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4" name="Rectangle 12"/>
          <p:cNvSpPr>
            <a:spLocks noChangeArrowheads="1"/>
          </p:cNvSpPr>
          <p:nvPr/>
        </p:nvSpPr>
        <p:spPr bwMode="auto">
          <a:xfrm>
            <a:off x="1346200" y="1366838"/>
            <a:ext cx="36513" cy="45974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5" name="Rectangle 13"/>
          <p:cNvSpPr>
            <a:spLocks noChangeArrowheads="1"/>
          </p:cNvSpPr>
          <p:nvPr/>
        </p:nvSpPr>
        <p:spPr bwMode="auto">
          <a:xfrm flipV="1">
            <a:off x="193675" y="1357313"/>
            <a:ext cx="1189038" cy="36512"/>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3162114" name="Rectangle 2"/>
          <p:cNvSpPr>
            <a:spLocks noGrp="1" noChangeArrowheads="1"/>
          </p:cNvSpPr>
          <p:nvPr>
            <p:ph type="sldNum" sz="quarter" idx="4"/>
          </p:nvPr>
        </p:nvSpPr>
        <p:spPr bwMode="auto">
          <a:xfrm>
            <a:off x="6905625" y="6500813"/>
            <a:ext cx="1946275" cy="3048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spcAft>
                <a:spcPct val="0"/>
              </a:spcAft>
              <a:defRPr sz="1000" b="0"/>
            </a:lvl1pPr>
          </a:lstStyle>
          <a:p>
            <a:pPr fontAlgn="base">
              <a:defRPr/>
            </a:pPr>
            <a:r>
              <a:rPr lang="en-US">
                <a:solidFill>
                  <a:prstClr val="black"/>
                </a:solidFill>
              </a:rPr>
              <a:t>Page </a:t>
            </a:r>
            <a:fld id="{0C0618E4-EA0F-4E15-BE36-60BA54258FC9}" type="slidenum">
              <a:rPr lang="en-US">
                <a:solidFill>
                  <a:prstClr val="black"/>
                </a:solidFill>
              </a:rPr>
              <a:pPr fontAlgn="base">
                <a:defRPr/>
              </a:pPr>
              <a:t>‹#›</a:t>
            </a:fld>
            <a:endParaRPr lang="en-US">
              <a:solidFill>
                <a:prstClr val="black"/>
              </a:solidFill>
            </a:endParaRPr>
          </a:p>
        </p:txBody>
      </p:sp>
    </p:spTree>
    <p:extLst>
      <p:ext uri="{BB962C8B-B14F-4D97-AF65-F5344CB8AC3E}">
        <p14:creationId xmlns:p14="http://schemas.microsoft.com/office/powerpoint/2010/main" val="3128942124"/>
      </p:ext>
    </p:extLst>
  </p:cSld>
  <p:clrMap bg1="lt1" tx1="dk1" bg2="lt2" tx2="dk2" accent1="accent1" accent2="accent2" accent3="accent3" accent4="accent4" accent5="accent5" accent6="accent6" hlink="hlink" folHlink="folHlink"/>
  <p:sldLayoutIdLst>
    <p:sldLayoutId id="2147483699" r:id="rId1"/>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990000"/>
          </a:solidFill>
          <a:latin typeface="+mj-lt"/>
          <a:ea typeface="+mj-ea"/>
          <a:cs typeface="+mj-cs"/>
        </a:defRPr>
      </a:lvl1pPr>
      <a:lvl2pPr algn="l" rtl="0" eaLnBrk="0" fontAlgn="base" hangingPunct="0">
        <a:spcBef>
          <a:spcPct val="0"/>
        </a:spcBef>
        <a:spcAft>
          <a:spcPct val="0"/>
        </a:spcAft>
        <a:defRPr sz="2000" b="1">
          <a:solidFill>
            <a:srgbClr val="990000"/>
          </a:solidFill>
          <a:latin typeface="Arial" charset="0"/>
        </a:defRPr>
      </a:lvl2pPr>
      <a:lvl3pPr algn="l" rtl="0" eaLnBrk="0" fontAlgn="base" hangingPunct="0">
        <a:spcBef>
          <a:spcPct val="0"/>
        </a:spcBef>
        <a:spcAft>
          <a:spcPct val="0"/>
        </a:spcAft>
        <a:defRPr sz="2000" b="1">
          <a:solidFill>
            <a:srgbClr val="990000"/>
          </a:solidFill>
          <a:latin typeface="Arial" charset="0"/>
        </a:defRPr>
      </a:lvl3pPr>
      <a:lvl4pPr algn="l" rtl="0" eaLnBrk="0" fontAlgn="base" hangingPunct="0">
        <a:spcBef>
          <a:spcPct val="0"/>
        </a:spcBef>
        <a:spcAft>
          <a:spcPct val="0"/>
        </a:spcAft>
        <a:defRPr sz="2000" b="1">
          <a:solidFill>
            <a:srgbClr val="990000"/>
          </a:solidFill>
          <a:latin typeface="Arial" charset="0"/>
        </a:defRPr>
      </a:lvl4pPr>
      <a:lvl5pPr algn="l" rtl="0" eaLnBrk="0" fontAlgn="base" hangingPunct="0">
        <a:spcBef>
          <a:spcPct val="0"/>
        </a:spcBef>
        <a:spcAft>
          <a:spcPct val="0"/>
        </a:spcAft>
        <a:defRPr sz="2000" b="1">
          <a:solidFill>
            <a:srgbClr val="990000"/>
          </a:solidFill>
          <a:latin typeface="Arial" charset="0"/>
        </a:defRPr>
      </a:lvl5pPr>
      <a:lvl6pPr marL="457200" algn="l" rtl="0" fontAlgn="base">
        <a:spcBef>
          <a:spcPct val="0"/>
        </a:spcBef>
        <a:spcAft>
          <a:spcPct val="0"/>
        </a:spcAft>
        <a:defRPr sz="2000" b="1">
          <a:solidFill>
            <a:srgbClr val="990000"/>
          </a:solidFill>
          <a:latin typeface="Arial" charset="0"/>
        </a:defRPr>
      </a:lvl6pPr>
      <a:lvl7pPr marL="914400" algn="l" rtl="0" fontAlgn="base">
        <a:spcBef>
          <a:spcPct val="0"/>
        </a:spcBef>
        <a:spcAft>
          <a:spcPct val="0"/>
        </a:spcAft>
        <a:defRPr sz="2000" b="1">
          <a:solidFill>
            <a:srgbClr val="990000"/>
          </a:solidFill>
          <a:latin typeface="Arial" charset="0"/>
        </a:defRPr>
      </a:lvl7pPr>
      <a:lvl8pPr marL="1371600" algn="l" rtl="0" fontAlgn="base">
        <a:spcBef>
          <a:spcPct val="0"/>
        </a:spcBef>
        <a:spcAft>
          <a:spcPct val="0"/>
        </a:spcAft>
        <a:defRPr sz="2000" b="1">
          <a:solidFill>
            <a:srgbClr val="990000"/>
          </a:solidFill>
          <a:latin typeface="Arial" charset="0"/>
        </a:defRPr>
      </a:lvl8pPr>
      <a:lvl9pPr marL="1828800" algn="l" rtl="0" fontAlgn="base">
        <a:spcBef>
          <a:spcPct val="0"/>
        </a:spcBef>
        <a:spcAft>
          <a:spcPct val="0"/>
        </a:spcAft>
        <a:defRPr sz="2000" b="1">
          <a:solidFill>
            <a:srgbClr val="990000"/>
          </a:solidFill>
          <a:latin typeface="Arial" charset="0"/>
        </a:defRPr>
      </a:lvl9pPr>
    </p:titleStyle>
    <p:bodyStyle>
      <a:lvl1pPr marL="342900" indent="-342900" algn="l" rtl="0" eaLnBrk="0" fontAlgn="base" hangingPunct="0">
        <a:spcBef>
          <a:spcPct val="0"/>
        </a:spcBef>
        <a:spcAft>
          <a:spcPct val="40000"/>
        </a:spcAft>
        <a:defRPr sz="1300" b="1">
          <a:solidFill>
            <a:srgbClr val="000000"/>
          </a:solidFill>
          <a:latin typeface="+mn-lt"/>
          <a:ea typeface="+mn-ea"/>
          <a:cs typeface="+mn-cs"/>
        </a:defRPr>
      </a:lvl1pPr>
      <a:lvl2pPr marL="285750" indent="-284163" algn="l" rtl="0" eaLnBrk="0" fontAlgn="base" hangingPunct="0">
        <a:spcBef>
          <a:spcPct val="40000"/>
        </a:spcBef>
        <a:spcAft>
          <a:spcPct val="40000"/>
        </a:spcAft>
        <a:buClr>
          <a:srgbClr val="990000"/>
        </a:buClr>
        <a:buFont typeface="Wingdings" pitchFamily="2" charset="2"/>
        <a:buChar char="Ø"/>
        <a:defRPr sz="1200">
          <a:solidFill>
            <a:schemeClr val="tx1"/>
          </a:solidFill>
          <a:latin typeface="+mn-lt"/>
        </a:defRPr>
      </a:lvl2pPr>
      <a:lvl3pPr marL="571500" indent="-284163" algn="l" rtl="0" eaLnBrk="0" fontAlgn="base" hangingPunct="0">
        <a:spcBef>
          <a:spcPct val="40000"/>
        </a:spcBef>
        <a:spcAft>
          <a:spcPct val="40000"/>
        </a:spcAft>
        <a:buClr>
          <a:srgbClr val="990000"/>
        </a:buClr>
        <a:buFont typeface="Wingdings" pitchFamily="2" charset="2"/>
        <a:buChar char="w"/>
        <a:defRPr sz="1200">
          <a:solidFill>
            <a:schemeClr val="tx1"/>
          </a:solidFill>
          <a:latin typeface="+mn-lt"/>
        </a:defRPr>
      </a:lvl3pPr>
      <a:lvl4pPr marL="857250" indent="-284163" algn="l" rtl="0" eaLnBrk="0" fontAlgn="base" hangingPunct="0">
        <a:spcBef>
          <a:spcPct val="40000"/>
        </a:spcBef>
        <a:spcAft>
          <a:spcPct val="40000"/>
        </a:spcAft>
        <a:buClr>
          <a:srgbClr val="990000"/>
        </a:buClr>
        <a:buFont typeface="Arial" charset="0"/>
        <a:buChar char="•"/>
        <a:defRPr sz="1200">
          <a:solidFill>
            <a:schemeClr val="tx1"/>
          </a:solidFill>
          <a:latin typeface="+mn-lt"/>
        </a:defRPr>
      </a:lvl4pPr>
      <a:lvl5pPr marL="1136650" indent="-277813" algn="l" rtl="0" eaLnBrk="0" fontAlgn="base" hangingPunct="0">
        <a:spcBef>
          <a:spcPct val="40000"/>
        </a:spcBef>
        <a:spcAft>
          <a:spcPct val="40000"/>
        </a:spcAft>
        <a:buClr>
          <a:srgbClr val="990000"/>
        </a:buClr>
        <a:buFont typeface="Times New Roman" pitchFamily="18" charset="0"/>
        <a:buChar char="»"/>
        <a:defRPr sz="1200">
          <a:solidFill>
            <a:schemeClr val="tx1"/>
          </a:solidFill>
          <a:latin typeface="+mn-lt"/>
        </a:defRPr>
      </a:lvl5pPr>
      <a:lvl6pPr marL="15938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6pPr>
      <a:lvl7pPr marL="20510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7pPr>
      <a:lvl8pPr marL="25082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8pPr>
      <a:lvl9pPr marL="29654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162114" name="Rectangle 2"/>
          <p:cNvSpPr>
            <a:spLocks noGrp="1" noChangeArrowheads="1"/>
          </p:cNvSpPr>
          <p:nvPr>
            <p:ph type="sldNum" sz="quarter" idx="4"/>
          </p:nvPr>
        </p:nvSpPr>
        <p:spPr bwMode="auto">
          <a:xfrm>
            <a:off x="6905625" y="6500813"/>
            <a:ext cx="1946275" cy="3048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spcAft>
                <a:spcPct val="0"/>
              </a:spcAft>
              <a:defRPr sz="1000" b="0"/>
            </a:lvl1pPr>
          </a:lstStyle>
          <a:p>
            <a:pPr fontAlgn="base">
              <a:defRPr/>
            </a:pPr>
            <a:r>
              <a:rPr lang="en-US">
                <a:solidFill>
                  <a:prstClr val="black"/>
                </a:solidFill>
              </a:rPr>
              <a:t>Page </a:t>
            </a:r>
            <a:fld id="{FBDB84D1-7C86-40B4-9973-B86CF0D5DFCE}" type="slidenum">
              <a:rPr lang="en-US">
                <a:solidFill>
                  <a:prstClr val="black"/>
                </a:solidFill>
              </a:rPr>
              <a:pPr fontAlgn="base">
                <a:defRPr/>
              </a:pPr>
              <a:t>‹#›</a:t>
            </a:fld>
            <a:endParaRPr lang="en-US">
              <a:solidFill>
                <a:prstClr val="black"/>
              </a:solidFill>
            </a:endParaRPr>
          </a:p>
        </p:txBody>
      </p:sp>
      <p:sp>
        <p:nvSpPr>
          <p:cNvPr id="5123" name="Rectangle 3"/>
          <p:cNvSpPr>
            <a:spLocks noGrp="1" noChangeArrowheads="1"/>
          </p:cNvSpPr>
          <p:nvPr>
            <p:ph type="title"/>
          </p:nvPr>
        </p:nvSpPr>
        <p:spPr bwMode="auto">
          <a:xfrm>
            <a:off x="309563" y="549275"/>
            <a:ext cx="647065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162116" name="Rectangle 4"/>
          <p:cNvSpPr>
            <a:spLocks noChangeArrowheads="1"/>
          </p:cNvSpPr>
          <p:nvPr/>
        </p:nvSpPr>
        <p:spPr bwMode="auto">
          <a:xfrm flipV="1">
            <a:off x="193675" y="509588"/>
            <a:ext cx="7678738" cy="39687"/>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3162117" name="Rectangle 5"/>
          <p:cNvSpPr>
            <a:spLocks noChangeArrowheads="1"/>
          </p:cNvSpPr>
          <p:nvPr/>
        </p:nvSpPr>
        <p:spPr bwMode="auto">
          <a:xfrm flipV="1">
            <a:off x="193675" y="509588"/>
            <a:ext cx="36513" cy="54483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3162118" name="Rectangle 6"/>
          <p:cNvSpPr>
            <a:spLocks noChangeArrowheads="1"/>
          </p:cNvSpPr>
          <p:nvPr/>
        </p:nvSpPr>
        <p:spPr bwMode="auto">
          <a:xfrm flipV="1">
            <a:off x="8988425" y="1106488"/>
            <a:ext cx="36513" cy="5375275"/>
          </a:xfrm>
          <a:prstGeom prst="rect">
            <a:avLst/>
          </a:prstGeom>
          <a:gradFill rotWithShape="1">
            <a:gsLst>
              <a:gs pos="0">
                <a:schemeClr val="tx1"/>
              </a:gs>
              <a:gs pos="100000">
                <a:schemeClr val="tx1">
                  <a:gamma/>
                  <a:tint val="30196"/>
                  <a:invGamma/>
                </a:schemeClr>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3162119" name="Rectangle 7"/>
          <p:cNvSpPr>
            <a:spLocks noChangeArrowheads="1"/>
          </p:cNvSpPr>
          <p:nvPr/>
        </p:nvSpPr>
        <p:spPr bwMode="auto">
          <a:xfrm flipV="1">
            <a:off x="1530350" y="6462713"/>
            <a:ext cx="7496175"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Tree>
    <p:extLst>
      <p:ext uri="{BB962C8B-B14F-4D97-AF65-F5344CB8AC3E}">
        <p14:creationId xmlns:p14="http://schemas.microsoft.com/office/powerpoint/2010/main" val="4256946570"/>
      </p:ext>
    </p:extLst>
  </p:cSld>
  <p:clrMap bg1="lt1" tx1="dk1" bg2="lt2" tx2="dk2" accent1="accent1" accent2="accent2" accent3="accent3" accent4="accent4" accent5="accent5" accent6="accent6" hlink="hlink" folHlink="folHlink"/>
  <p:sldLayoutIdLst>
    <p:sldLayoutId id="2147483701" r:id="rId1"/>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990000"/>
          </a:solidFill>
          <a:latin typeface="+mj-lt"/>
          <a:ea typeface="+mj-ea"/>
          <a:cs typeface="+mj-cs"/>
        </a:defRPr>
      </a:lvl1pPr>
      <a:lvl2pPr algn="l" rtl="0" eaLnBrk="0" fontAlgn="base" hangingPunct="0">
        <a:spcBef>
          <a:spcPct val="0"/>
        </a:spcBef>
        <a:spcAft>
          <a:spcPct val="0"/>
        </a:spcAft>
        <a:defRPr sz="2000" b="1">
          <a:solidFill>
            <a:srgbClr val="990000"/>
          </a:solidFill>
          <a:latin typeface="Arial" charset="0"/>
        </a:defRPr>
      </a:lvl2pPr>
      <a:lvl3pPr algn="l" rtl="0" eaLnBrk="0" fontAlgn="base" hangingPunct="0">
        <a:spcBef>
          <a:spcPct val="0"/>
        </a:spcBef>
        <a:spcAft>
          <a:spcPct val="0"/>
        </a:spcAft>
        <a:defRPr sz="2000" b="1">
          <a:solidFill>
            <a:srgbClr val="990000"/>
          </a:solidFill>
          <a:latin typeface="Arial" charset="0"/>
        </a:defRPr>
      </a:lvl3pPr>
      <a:lvl4pPr algn="l" rtl="0" eaLnBrk="0" fontAlgn="base" hangingPunct="0">
        <a:spcBef>
          <a:spcPct val="0"/>
        </a:spcBef>
        <a:spcAft>
          <a:spcPct val="0"/>
        </a:spcAft>
        <a:defRPr sz="2000" b="1">
          <a:solidFill>
            <a:srgbClr val="990000"/>
          </a:solidFill>
          <a:latin typeface="Arial" charset="0"/>
        </a:defRPr>
      </a:lvl4pPr>
      <a:lvl5pPr algn="l" rtl="0" eaLnBrk="0" fontAlgn="base" hangingPunct="0">
        <a:spcBef>
          <a:spcPct val="0"/>
        </a:spcBef>
        <a:spcAft>
          <a:spcPct val="0"/>
        </a:spcAft>
        <a:defRPr sz="2000" b="1">
          <a:solidFill>
            <a:srgbClr val="990000"/>
          </a:solidFill>
          <a:latin typeface="Arial" charset="0"/>
        </a:defRPr>
      </a:lvl5pPr>
      <a:lvl6pPr marL="457200" algn="l" rtl="0" fontAlgn="base">
        <a:spcBef>
          <a:spcPct val="0"/>
        </a:spcBef>
        <a:spcAft>
          <a:spcPct val="0"/>
        </a:spcAft>
        <a:defRPr sz="2000" b="1">
          <a:solidFill>
            <a:srgbClr val="990000"/>
          </a:solidFill>
          <a:latin typeface="Arial" charset="0"/>
        </a:defRPr>
      </a:lvl6pPr>
      <a:lvl7pPr marL="914400" algn="l" rtl="0" fontAlgn="base">
        <a:spcBef>
          <a:spcPct val="0"/>
        </a:spcBef>
        <a:spcAft>
          <a:spcPct val="0"/>
        </a:spcAft>
        <a:defRPr sz="2000" b="1">
          <a:solidFill>
            <a:srgbClr val="990000"/>
          </a:solidFill>
          <a:latin typeface="Arial" charset="0"/>
        </a:defRPr>
      </a:lvl7pPr>
      <a:lvl8pPr marL="1371600" algn="l" rtl="0" fontAlgn="base">
        <a:spcBef>
          <a:spcPct val="0"/>
        </a:spcBef>
        <a:spcAft>
          <a:spcPct val="0"/>
        </a:spcAft>
        <a:defRPr sz="2000" b="1">
          <a:solidFill>
            <a:srgbClr val="990000"/>
          </a:solidFill>
          <a:latin typeface="Arial" charset="0"/>
        </a:defRPr>
      </a:lvl8pPr>
      <a:lvl9pPr marL="1828800" algn="l" rtl="0" fontAlgn="base">
        <a:spcBef>
          <a:spcPct val="0"/>
        </a:spcBef>
        <a:spcAft>
          <a:spcPct val="0"/>
        </a:spcAft>
        <a:defRPr sz="2000" b="1">
          <a:solidFill>
            <a:srgbClr val="990000"/>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3"/>
          <p:cNvSpPr>
            <a:spLocks noGrp="1" noChangeArrowheads="1"/>
          </p:cNvSpPr>
          <p:nvPr>
            <p:ph type="title"/>
          </p:nvPr>
        </p:nvSpPr>
        <p:spPr bwMode="auto">
          <a:xfrm>
            <a:off x="309563" y="549275"/>
            <a:ext cx="64706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569092" name="Rectangle 4"/>
          <p:cNvSpPr>
            <a:spLocks noChangeArrowheads="1"/>
          </p:cNvSpPr>
          <p:nvPr/>
        </p:nvSpPr>
        <p:spPr bwMode="auto">
          <a:xfrm flipV="1">
            <a:off x="193675" y="509588"/>
            <a:ext cx="7678738" cy="39687"/>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8196" name="Rectangle 5"/>
          <p:cNvSpPr>
            <a:spLocks noChangeArrowheads="1"/>
          </p:cNvSpPr>
          <p:nvPr/>
        </p:nvSpPr>
        <p:spPr bwMode="auto">
          <a:xfrm flipV="1">
            <a:off x="193675" y="509588"/>
            <a:ext cx="36513" cy="5969000"/>
          </a:xfrm>
          <a:prstGeom prst="rect">
            <a:avLst/>
          </a:prstGeom>
          <a:gradFill rotWithShape="1">
            <a:gsLst>
              <a:gs pos="0">
                <a:srgbClr val="B2B2B2"/>
              </a:gs>
              <a:gs pos="100000">
                <a:schemeClr val="tx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ctr" eaLnBrk="0" fontAlgn="base" hangingPunct="0">
              <a:spcBef>
                <a:spcPct val="50000"/>
              </a:spcBef>
              <a:spcAft>
                <a:spcPct val="40000"/>
              </a:spcAft>
            </a:pPr>
            <a:endParaRPr lang="en-US" sz="1100" b="1">
              <a:solidFill>
                <a:srgbClr val="000000"/>
              </a:solidFill>
            </a:endParaRPr>
          </a:p>
        </p:txBody>
      </p:sp>
      <p:sp>
        <p:nvSpPr>
          <p:cNvPr id="4569094" name="Rectangle 6"/>
          <p:cNvSpPr>
            <a:spLocks noChangeArrowheads="1"/>
          </p:cNvSpPr>
          <p:nvPr/>
        </p:nvSpPr>
        <p:spPr bwMode="auto">
          <a:xfrm flipV="1">
            <a:off x="8988425" y="1106488"/>
            <a:ext cx="36513" cy="5375275"/>
          </a:xfrm>
          <a:prstGeom prst="rect">
            <a:avLst/>
          </a:prstGeom>
          <a:gradFill rotWithShape="1">
            <a:gsLst>
              <a:gs pos="0">
                <a:schemeClr val="tx1"/>
              </a:gs>
              <a:gs pos="100000">
                <a:schemeClr val="tx1">
                  <a:gamma/>
                  <a:tint val="30196"/>
                  <a:invGamma/>
                </a:schemeClr>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8198" name="Rectangle 7"/>
          <p:cNvSpPr>
            <a:spLocks noChangeArrowheads="1"/>
          </p:cNvSpPr>
          <p:nvPr/>
        </p:nvSpPr>
        <p:spPr bwMode="auto">
          <a:xfrm flipV="1">
            <a:off x="193675" y="6462713"/>
            <a:ext cx="8829675" cy="36512"/>
          </a:xfrm>
          <a:prstGeom prst="rect">
            <a:avLst/>
          </a:prstGeom>
          <a:gradFill rotWithShape="1">
            <a:gsLst>
              <a:gs pos="0">
                <a:srgbClr val="B2B2B2"/>
              </a:gs>
              <a:gs pos="100000">
                <a:schemeClr val="tx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ctr" eaLnBrk="0" fontAlgn="base" hangingPunct="0">
              <a:spcBef>
                <a:spcPct val="50000"/>
              </a:spcBef>
              <a:spcAft>
                <a:spcPct val="40000"/>
              </a:spcAft>
            </a:pPr>
            <a:endParaRPr lang="en-US" sz="1100" b="1">
              <a:solidFill>
                <a:srgbClr val="000000"/>
              </a:solidFill>
            </a:endParaRPr>
          </a:p>
        </p:txBody>
      </p:sp>
      <p:sp>
        <p:nvSpPr>
          <p:cNvPr id="11" name="Rectangle 2"/>
          <p:cNvSpPr>
            <a:spLocks noChangeArrowheads="1"/>
          </p:cNvSpPr>
          <p:nvPr userDrawn="1"/>
        </p:nvSpPr>
        <p:spPr bwMode="auto">
          <a:xfrm>
            <a:off x="6992938" y="6499225"/>
            <a:ext cx="1946275" cy="304800"/>
          </a:xfrm>
          <a:prstGeom prst="rect">
            <a:avLst/>
          </a:prstGeom>
          <a:noFill/>
          <a:ln w="12700">
            <a:noFill/>
            <a:miter lim="800000"/>
            <a:headEnd/>
            <a:tailEnd/>
          </a:ln>
        </p:spPr>
        <p:txBody>
          <a:bodyPr/>
          <a:lstStyle>
            <a:lvl1pPr algn="r">
              <a:spcBef>
                <a:spcPct val="0"/>
              </a:spcBef>
              <a:spcAft>
                <a:spcPct val="0"/>
              </a:spcAft>
              <a:defRPr sz="1000" b="0">
                <a:latin typeface="Arial" pitchFamily="34" charset="0"/>
              </a:defRPr>
            </a:lvl1pPr>
          </a:lstStyle>
          <a:p>
            <a:pPr eaLnBrk="0" fontAlgn="base" hangingPunct="0">
              <a:defRPr/>
            </a:pPr>
            <a:r>
              <a:rPr lang="en-US" dirty="0">
                <a:solidFill>
                  <a:prstClr val="black"/>
                </a:solidFill>
              </a:rPr>
              <a:t>Page </a:t>
            </a:r>
            <a:fld id="{A1BEB25D-8366-4768-860E-FCFDFE1C1C06}" type="slidenum">
              <a:rPr lang="en-US">
                <a:solidFill>
                  <a:prstClr val="black"/>
                </a:solidFill>
              </a:rPr>
              <a:pPr eaLnBrk="0" fontAlgn="base" hangingPunct="0">
                <a:defRPr/>
              </a:pPr>
              <a:t>‹#›</a:t>
            </a:fld>
            <a:endParaRPr lang="en-US" dirty="0">
              <a:solidFill>
                <a:prstClr val="black"/>
              </a:solidFill>
            </a:endParaRPr>
          </a:p>
        </p:txBody>
      </p:sp>
    </p:spTree>
    <p:extLst>
      <p:ext uri="{BB962C8B-B14F-4D97-AF65-F5344CB8AC3E}">
        <p14:creationId xmlns:p14="http://schemas.microsoft.com/office/powerpoint/2010/main" val="5512806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990000"/>
          </a:solidFill>
          <a:latin typeface="+mj-lt"/>
          <a:ea typeface="+mj-ea"/>
          <a:cs typeface="+mj-cs"/>
        </a:defRPr>
      </a:lvl1pPr>
      <a:lvl2pPr algn="l" rtl="0" eaLnBrk="0" fontAlgn="base" hangingPunct="0">
        <a:spcBef>
          <a:spcPct val="0"/>
        </a:spcBef>
        <a:spcAft>
          <a:spcPct val="0"/>
        </a:spcAft>
        <a:defRPr sz="2000" b="1">
          <a:solidFill>
            <a:srgbClr val="990000"/>
          </a:solidFill>
          <a:latin typeface="Arial" charset="0"/>
        </a:defRPr>
      </a:lvl2pPr>
      <a:lvl3pPr algn="l" rtl="0" eaLnBrk="0" fontAlgn="base" hangingPunct="0">
        <a:spcBef>
          <a:spcPct val="0"/>
        </a:spcBef>
        <a:spcAft>
          <a:spcPct val="0"/>
        </a:spcAft>
        <a:defRPr sz="2000" b="1">
          <a:solidFill>
            <a:srgbClr val="990000"/>
          </a:solidFill>
          <a:latin typeface="Arial" charset="0"/>
        </a:defRPr>
      </a:lvl3pPr>
      <a:lvl4pPr algn="l" rtl="0" eaLnBrk="0" fontAlgn="base" hangingPunct="0">
        <a:spcBef>
          <a:spcPct val="0"/>
        </a:spcBef>
        <a:spcAft>
          <a:spcPct val="0"/>
        </a:spcAft>
        <a:defRPr sz="2000" b="1">
          <a:solidFill>
            <a:srgbClr val="990000"/>
          </a:solidFill>
          <a:latin typeface="Arial" charset="0"/>
        </a:defRPr>
      </a:lvl4pPr>
      <a:lvl5pPr algn="l" rtl="0" eaLnBrk="0" fontAlgn="base" hangingPunct="0">
        <a:spcBef>
          <a:spcPct val="0"/>
        </a:spcBef>
        <a:spcAft>
          <a:spcPct val="0"/>
        </a:spcAft>
        <a:defRPr sz="2000" b="1">
          <a:solidFill>
            <a:srgbClr val="990000"/>
          </a:solidFill>
          <a:latin typeface="Arial" charset="0"/>
        </a:defRPr>
      </a:lvl5pPr>
      <a:lvl6pPr marL="457200" algn="l" rtl="0" fontAlgn="base">
        <a:spcBef>
          <a:spcPct val="0"/>
        </a:spcBef>
        <a:spcAft>
          <a:spcPct val="0"/>
        </a:spcAft>
        <a:defRPr sz="2000" b="1">
          <a:solidFill>
            <a:srgbClr val="990000"/>
          </a:solidFill>
          <a:latin typeface="Arial" charset="0"/>
        </a:defRPr>
      </a:lvl6pPr>
      <a:lvl7pPr marL="914400" algn="l" rtl="0" fontAlgn="base">
        <a:spcBef>
          <a:spcPct val="0"/>
        </a:spcBef>
        <a:spcAft>
          <a:spcPct val="0"/>
        </a:spcAft>
        <a:defRPr sz="2000" b="1">
          <a:solidFill>
            <a:srgbClr val="990000"/>
          </a:solidFill>
          <a:latin typeface="Arial" charset="0"/>
        </a:defRPr>
      </a:lvl7pPr>
      <a:lvl8pPr marL="1371600" algn="l" rtl="0" fontAlgn="base">
        <a:spcBef>
          <a:spcPct val="0"/>
        </a:spcBef>
        <a:spcAft>
          <a:spcPct val="0"/>
        </a:spcAft>
        <a:defRPr sz="2000" b="1">
          <a:solidFill>
            <a:srgbClr val="990000"/>
          </a:solidFill>
          <a:latin typeface="Arial" charset="0"/>
        </a:defRPr>
      </a:lvl8pPr>
      <a:lvl9pPr marL="1828800" algn="l" rtl="0" fontAlgn="base">
        <a:spcBef>
          <a:spcPct val="0"/>
        </a:spcBef>
        <a:spcAft>
          <a:spcPct val="0"/>
        </a:spcAft>
        <a:defRPr sz="2000" b="1">
          <a:solidFill>
            <a:srgbClr val="990000"/>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311150" y="533400"/>
            <a:ext cx="647065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1524000" y="1447800"/>
            <a:ext cx="7391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401156" name="Rectangle 4"/>
          <p:cNvSpPr>
            <a:spLocks noChangeArrowheads="1"/>
          </p:cNvSpPr>
          <p:nvPr/>
        </p:nvSpPr>
        <p:spPr bwMode="auto">
          <a:xfrm>
            <a:off x="215900" y="1371600"/>
            <a:ext cx="1143000" cy="4592638"/>
          </a:xfrm>
          <a:prstGeom prst="rect">
            <a:avLst/>
          </a:prstGeom>
          <a:gradFill rotWithShape="1">
            <a:gsLst>
              <a:gs pos="0">
                <a:srgbClr val="EAEAEA"/>
              </a:gs>
              <a:gs pos="50000">
                <a:srgbClr val="EAEAEA">
                  <a:gamma/>
                  <a:shade val="46275"/>
                  <a:invGamma/>
                </a:srgbClr>
              </a:gs>
              <a:gs pos="100000">
                <a:srgbClr val="EAEAEA"/>
              </a:gs>
            </a:gsLst>
            <a:lin ang="5400000" scaled="1"/>
          </a:gradFill>
          <a:ln w="9525">
            <a:noFill/>
            <a:miter lim="800000"/>
            <a:headEnd/>
            <a:tailEnd/>
          </a:ln>
          <a:effectLst/>
        </p:spPr>
        <p:txBody>
          <a:bodyPr wrap="none" anchor="ctr"/>
          <a:lstStyle/>
          <a:p>
            <a:pPr algn="ctr" eaLnBrk="0" fontAlgn="base" hangingPunct="0">
              <a:spcBef>
                <a:spcPct val="0"/>
              </a:spcBef>
              <a:spcAft>
                <a:spcPct val="40000"/>
              </a:spcAft>
              <a:defRPr/>
            </a:pPr>
            <a:endParaRPr lang="en-US" sz="1100" b="1">
              <a:solidFill>
                <a:prstClr val="black"/>
              </a:solidFill>
            </a:endParaRPr>
          </a:p>
        </p:txBody>
      </p:sp>
      <p:sp>
        <p:nvSpPr>
          <p:cNvPr id="4401158" name="Text Box 6"/>
          <p:cNvSpPr txBox="1">
            <a:spLocks noChangeArrowheads="1"/>
          </p:cNvSpPr>
          <p:nvPr/>
        </p:nvSpPr>
        <p:spPr bwMode="auto">
          <a:xfrm>
            <a:off x="228600" y="1447800"/>
            <a:ext cx="1066800" cy="5181600"/>
          </a:xfrm>
          <a:prstGeom prst="rect">
            <a:avLst/>
          </a:prstGeom>
          <a:noFill/>
          <a:ln w="9525" algn="ctr">
            <a:noFill/>
            <a:miter lim="800000"/>
            <a:headEnd/>
            <a:tailEnd/>
          </a:ln>
          <a:effectLst/>
        </p:spPr>
        <p:txBody>
          <a:bodyPr/>
          <a:lstStyle/>
          <a:p>
            <a:pPr eaLnBrk="0" fontAlgn="base" hangingPunct="0">
              <a:spcBef>
                <a:spcPct val="50000"/>
              </a:spcBef>
              <a:spcAft>
                <a:spcPct val="40000"/>
              </a:spcAft>
              <a:defRPr/>
            </a:pPr>
            <a:endParaRPr lang="en-US" sz="1100" b="1" i="1">
              <a:solidFill>
                <a:prstClr val="black"/>
              </a:solidFill>
            </a:endParaRPr>
          </a:p>
        </p:txBody>
      </p:sp>
      <p:sp>
        <p:nvSpPr>
          <p:cNvPr id="4401159" name="Rectangle 7"/>
          <p:cNvSpPr>
            <a:spLocks noChangeArrowheads="1"/>
          </p:cNvSpPr>
          <p:nvPr/>
        </p:nvSpPr>
        <p:spPr bwMode="auto">
          <a:xfrm flipV="1">
            <a:off x="8988425" y="1106488"/>
            <a:ext cx="36513" cy="5375275"/>
          </a:xfrm>
          <a:prstGeom prst="rect">
            <a:avLst/>
          </a:prstGeom>
          <a:gradFill rotWithShape="1">
            <a:gsLst>
              <a:gs pos="0">
                <a:schemeClr val="tx1"/>
              </a:gs>
              <a:gs pos="100000">
                <a:schemeClr val="tx1">
                  <a:gamma/>
                  <a:tint val="30196"/>
                  <a:invGamma/>
                </a:schemeClr>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0" name="Rectangle 8"/>
          <p:cNvSpPr>
            <a:spLocks noChangeArrowheads="1"/>
          </p:cNvSpPr>
          <p:nvPr/>
        </p:nvSpPr>
        <p:spPr bwMode="auto">
          <a:xfrm flipV="1">
            <a:off x="1530350" y="6462713"/>
            <a:ext cx="7496175"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1" name="Rectangle 9"/>
          <p:cNvSpPr>
            <a:spLocks noChangeArrowheads="1"/>
          </p:cNvSpPr>
          <p:nvPr/>
        </p:nvSpPr>
        <p:spPr bwMode="auto">
          <a:xfrm flipV="1">
            <a:off x="193675" y="509588"/>
            <a:ext cx="7678738" cy="36512"/>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2" name="Rectangle 10"/>
          <p:cNvSpPr>
            <a:spLocks noChangeArrowheads="1"/>
          </p:cNvSpPr>
          <p:nvPr/>
        </p:nvSpPr>
        <p:spPr bwMode="auto">
          <a:xfrm flipV="1">
            <a:off x="193675" y="509588"/>
            <a:ext cx="36513" cy="54483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3" name="Rectangle 11"/>
          <p:cNvSpPr>
            <a:spLocks noChangeArrowheads="1"/>
          </p:cNvSpPr>
          <p:nvPr/>
        </p:nvSpPr>
        <p:spPr bwMode="auto">
          <a:xfrm flipV="1">
            <a:off x="193675" y="5926138"/>
            <a:ext cx="1160463"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4" name="Rectangle 12"/>
          <p:cNvSpPr>
            <a:spLocks noChangeArrowheads="1"/>
          </p:cNvSpPr>
          <p:nvPr/>
        </p:nvSpPr>
        <p:spPr bwMode="auto">
          <a:xfrm>
            <a:off x="1346200" y="1366838"/>
            <a:ext cx="36513" cy="45974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4401165" name="Rectangle 13"/>
          <p:cNvSpPr>
            <a:spLocks noChangeArrowheads="1"/>
          </p:cNvSpPr>
          <p:nvPr/>
        </p:nvSpPr>
        <p:spPr bwMode="auto">
          <a:xfrm flipV="1">
            <a:off x="193675" y="1357313"/>
            <a:ext cx="1189038" cy="36512"/>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prstClr val="black"/>
              </a:solidFill>
            </a:endParaRPr>
          </a:p>
        </p:txBody>
      </p:sp>
      <p:sp>
        <p:nvSpPr>
          <p:cNvPr id="3162114" name="Rectangle 2"/>
          <p:cNvSpPr>
            <a:spLocks noGrp="1" noChangeArrowheads="1"/>
          </p:cNvSpPr>
          <p:nvPr>
            <p:ph type="sldNum" sz="quarter" idx="4"/>
          </p:nvPr>
        </p:nvSpPr>
        <p:spPr bwMode="auto">
          <a:xfrm>
            <a:off x="6905625" y="6500813"/>
            <a:ext cx="1946275" cy="3048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spcAft>
                <a:spcPct val="0"/>
              </a:spcAft>
              <a:defRPr sz="1000" b="0"/>
            </a:lvl1pPr>
          </a:lstStyle>
          <a:p>
            <a:pPr fontAlgn="base">
              <a:defRPr/>
            </a:pPr>
            <a:r>
              <a:rPr lang="en-US">
                <a:solidFill>
                  <a:prstClr val="black"/>
                </a:solidFill>
              </a:rPr>
              <a:t>Page </a:t>
            </a:r>
            <a:fld id="{0C0618E4-EA0F-4E15-BE36-60BA54258FC9}" type="slidenum">
              <a:rPr lang="en-US">
                <a:solidFill>
                  <a:prstClr val="black"/>
                </a:solidFill>
              </a:rPr>
              <a:pPr fontAlgn="base">
                <a:defRPr/>
              </a:pPr>
              <a:t>‹#›</a:t>
            </a:fld>
            <a:endParaRPr lang="en-US">
              <a:solidFill>
                <a:prstClr val="black"/>
              </a:solidFill>
            </a:endParaRPr>
          </a:p>
        </p:txBody>
      </p:sp>
    </p:spTree>
    <p:extLst>
      <p:ext uri="{BB962C8B-B14F-4D97-AF65-F5344CB8AC3E}">
        <p14:creationId xmlns:p14="http://schemas.microsoft.com/office/powerpoint/2010/main" val="4253039424"/>
      </p:ext>
    </p:extLst>
  </p:cSld>
  <p:clrMap bg1="lt1" tx1="dk1" bg2="lt2" tx2="dk2" accent1="accent1" accent2="accent2" accent3="accent3" accent4="accent4" accent5="accent5" accent6="accent6" hlink="hlink" folHlink="folHlink"/>
  <p:sldLayoutIdLst>
    <p:sldLayoutId id="2147483707" r:id="rId1"/>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990000"/>
          </a:solidFill>
          <a:latin typeface="+mj-lt"/>
          <a:ea typeface="+mj-ea"/>
          <a:cs typeface="+mj-cs"/>
        </a:defRPr>
      </a:lvl1pPr>
      <a:lvl2pPr algn="l" rtl="0" eaLnBrk="0" fontAlgn="base" hangingPunct="0">
        <a:spcBef>
          <a:spcPct val="0"/>
        </a:spcBef>
        <a:spcAft>
          <a:spcPct val="0"/>
        </a:spcAft>
        <a:defRPr sz="2000" b="1">
          <a:solidFill>
            <a:srgbClr val="990000"/>
          </a:solidFill>
          <a:latin typeface="Arial" charset="0"/>
        </a:defRPr>
      </a:lvl2pPr>
      <a:lvl3pPr algn="l" rtl="0" eaLnBrk="0" fontAlgn="base" hangingPunct="0">
        <a:spcBef>
          <a:spcPct val="0"/>
        </a:spcBef>
        <a:spcAft>
          <a:spcPct val="0"/>
        </a:spcAft>
        <a:defRPr sz="2000" b="1">
          <a:solidFill>
            <a:srgbClr val="990000"/>
          </a:solidFill>
          <a:latin typeface="Arial" charset="0"/>
        </a:defRPr>
      </a:lvl3pPr>
      <a:lvl4pPr algn="l" rtl="0" eaLnBrk="0" fontAlgn="base" hangingPunct="0">
        <a:spcBef>
          <a:spcPct val="0"/>
        </a:spcBef>
        <a:spcAft>
          <a:spcPct val="0"/>
        </a:spcAft>
        <a:defRPr sz="2000" b="1">
          <a:solidFill>
            <a:srgbClr val="990000"/>
          </a:solidFill>
          <a:latin typeface="Arial" charset="0"/>
        </a:defRPr>
      </a:lvl4pPr>
      <a:lvl5pPr algn="l" rtl="0" eaLnBrk="0" fontAlgn="base" hangingPunct="0">
        <a:spcBef>
          <a:spcPct val="0"/>
        </a:spcBef>
        <a:spcAft>
          <a:spcPct val="0"/>
        </a:spcAft>
        <a:defRPr sz="2000" b="1">
          <a:solidFill>
            <a:srgbClr val="990000"/>
          </a:solidFill>
          <a:latin typeface="Arial" charset="0"/>
        </a:defRPr>
      </a:lvl5pPr>
      <a:lvl6pPr marL="457200" algn="l" rtl="0" fontAlgn="base">
        <a:spcBef>
          <a:spcPct val="0"/>
        </a:spcBef>
        <a:spcAft>
          <a:spcPct val="0"/>
        </a:spcAft>
        <a:defRPr sz="2000" b="1">
          <a:solidFill>
            <a:srgbClr val="990000"/>
          </a:solidFill>
          <a:latin typeface="Arial" charset="0"/>
        </a:defRPr>
      </a:lvl6pPr>
      <a:lvl7pPr marL="914400" algn="l" rtl="0" fontAlgn="base">
        <a:spcBef>
          <a:spcPct val="0"/>
        </a:spcBef>
        <a:spcAft>
          <a:spcPct val="0"/>
        </a:spcAft>
        <a:defRPr sz="2000" b="1">
          <a:solidFill>
            <a:srgbClr val="990000"/>
          </a:solidFill>
          <a:latin typeface="Arial" charset="0"/>
        </a:defRPr>
      </a:lvl7pPr>
      <a:lvl8pPr marL="1371600" algn="l" rtl="0" fontAlgn="base">
        <a:spcBef>
          <a:spcPct val="0"/>
        </a:spcBef>
        <a:spcAft>
          <a:spcPct val="0"/>
        </a:spcAft>
        <a:defRPr sz="2000" b="1">
          <a:solidFill>
            <a:srgbClr val="990000"/>
          </a:solidFill>
          <a:latin typeface="Arial" charset="0"/>
        </a:defRPr>
      </a:lvl8pPr>
      <a:lvl9pPr marL="1828800" algn="l" rtl="0" fontAlgn="base">
        <a:spcBef>
          <a:spcPct val="0"/>
        </a:spcBef>
        <a:spcAft>
          <a:spcPct val="0"/>
        </a:spcAft>
        <a:defRPr sz="2000" b="1">
          <a:solidFill>
            <a:srgbClr val="990000"/>
          </a:solidFill>
          <a:latin typeface="Arial" charset="0"/>
        </a:defRPr>
      </a:lvl9pPr>
    </p:titleStyle>
    <p:bodyStyle>
      <a:lvl1pPr marL="342900" indent="-342900" algn="l" rtl="0" eaLnBrk="0" fontAlgn="base" hangingPunct="0">
        <a:spcBef>
          <a:spcPct val="0"/>
        </a:spcBef>
        <a:spcAft>
          <a:spcPct val="40000"/>
        </a:spcAft>
        <a:defRPr sz="1300" b="1">
          <a:solidFill>
            <a:srgbClr val="000000"/>
          </a:solidFill>
          <a:latin typeface="+mn-lt"/>
          <a:ea typeface="+mn-ea"/>
          <a:cs typeface="+mn-cs"/>
        </a:defRPr>
      </a:lvl1pPr>
      <a:lvl2pPr marL="285750" indent="-284163" algn="l" rtl="0" eaLnBrk="0" fontAlgn="base" hangingPunct="0">
        <a:spcBef>
          <a:spcPct val="40000"/>
        </a:spcBef>
        <a:spcAft>
          <a:spcPct val="40000"/>
        </a:spcAft>
        <a:buClr>
          <a:srgbClr val="990000"/>
        </a:buClr>
        <a:buFont typeface="Wingdings" pitchFamily="2" charset="2"/>
        <a:buChar char="Ø"/>
        <a:defRPr sz="1200">
          <a:solidFill>
            <a:schemeClr val="tx1"/>
          </a:solidFill>
          <a:latin typeface="+mn-lt"/>
        </a:defRPr>
      </a:lvl2pPr>
      <a:lvl3pPr marL="571500" indent="-284163" algn="l" rtl="0" eaLnBrk="0" fontAlgn="base" hangingPunct="0">
        <a:spcBef>
          <a:spcPct val="40000"/>
        </a:spcBef>
        <a:spcAft>
          <a:spcPct val="40000"/>
        </a:spcAft>
        <a:buClr>
          <a:srgbClr val="990000"/>
        </a:buClr>
        <a:buFont typeface="Wingdings" pitchFamily="2" charset="2"/>
        <a:buChar char="w"/>
        <a:defRPr sz="1200">
          <a:solidFill>
            <a:schemeClr val="tx1"/>
          </a:solidFill>
          <a:latin typeface="+mn-lt"/>
        </a:defRPr>
      </a:lvl3pPr>
      <a:lvl4pPr marL="857250" indent="-284163" algn="l" rtl="0" eaLnBrk="0" fontAlgn="base" hangingPunct="0">
        <a:spcBef>
          <a:spcPct val="40000"/>
        </a:spcBef>
        <a:spcAft>
          <a:spcPct val="40000"/>
        </a:spcAft>
        <a:buClr>
          <a:srgbClr val="990000"/>
        </a:buClr>
        <a:buFont typeface="Arial" charset="0"/>
        <a:buChar char="•"/>
        <a:defRPr sz="1200">
          <a:solidFill>
            <a:schemeClr val="tx1"/>
          </a:solidFill>
          <a:latin typeface="+mn-lt"/>
        </a:defRPr>
      </a:lvl4pPr>
      <a:lvl5pPr marL="1136650" indent="-277813" algn="l" rtl="0" eaLnBrk="0" fontAlgn="base" hangingPunct="0">
        <a:spcBef>
          <a:spcPct val="40000"/>
        </a:spcBef>
        <a:spcAft>
          <a:spcPct val="40000"/>
        </a:spcAft>
        <a:buClr>
          <a:srgbClr val="990000"/>
        </a:buClr>
        <a:buFont typeface="Times New Roman" pitchFamily="18" charset="0"/>
        <a:buChar char="»"/>
        <a:defRPr sz="1200">
          <a:solidFill>
            <a:schemeClr val="tx1"/>
          </a:solidFill>
          <a:latin typeface="+mn-lt"/>
        </a:defRPr>
      </a:lvl5pPr>
      <a:lvl6pPr marL="15938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6pPr>
      <a:lvl7pPr marL="20510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7pPr>
      <a:lvl8pPr marL="25082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8pPr>
      <a:lvl9pPr marL="29654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bwMode="auto">
          <a:xfrm>
            <a:off x="309563" y="549275"/>
            <a:ext cx="64706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162116" name="Rectangle 4"/>
          <p:cNvSpPr>
            <a:spLocks noChangeArrowheads="1"/>
          </p:cNvSpPr>
          <p:nvPr/>
        </p:nvSpPr>
        <p:spPr bwMode="auto">
          <a:xfrm flipV="1">
            <a:off x="193675" y="509588"/>
            <a:ext cx="7678738" cy="39687"/>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3162117" name="Rectangle 5"/>
          <p:cNvSpPr>
            <a:spLocks noChangeArrowheads="1"/>
          </p:cNvSpPr>
          <p:nvPr/>
        </p:nvSpPr>
        <p:spPr bwMode="auto">
          <a:xfrm flipV="1">
            <a:off x="193675" y="509588"/>
            <a:ext cx="36513" cy="54483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3162118" name="Rectangle 6"/>
          <p:cNvSpPr>
            <a:spLocks noChangeArrowheads="1"/>
          </p:cNvSpPr>
          <p:nvPr/>
        </p:nvSpPr>
        <p:spPr bwMode="auto">
          <a:xfrm flipV="1">
            <a:off x="8988425" y="1106488"/>
            <a:ext cx="36513" cy="5375275"/>
          </a:xfrm>
          <a:prstGeom prst="rect">
            <a:avLst/>
          </a:prstGeom>
          <a:gradFill rotWithShape="1">
            <a:gsLst>
              <a:gs pos="0">
                <a:schemeClr val="tx1"/>
              </a:gs>
              <a:gs pos="100000">
                <a:schemeClr val="tx1">
                  <a:gamma/>
                  <a:tint val="30196"/>
                  <a:invGamma/>
                </a:schemeClr>
              </a:gs>
            </a:gsLst>
            <a:lin ang="540000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3162119" name="Rectangle 7"/>
          <p:cNvSpPr>
            <a:spLocks noChangeArrowheads="1"/>
          </p:cNvSpPr>
          <p:nvPr/>
        </p:nvSpPr>
        <p:spPr bwMode="auto">
          <a:xfrm flipV="1">
            <a:off x="1530350" y="6462713"/>
            <a:ext cx="7496175"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algn="ctr" eaLnBrk="0" fontAlgn="base" hangingPunct="0">
              <a:spcBef>
                <a:spcPct val="50000"/>
              </a:spcBef>
              <a:spcAft>
                <a:spcPct val="40000"/>
              </a:spcAft>
              <a:defRPr/>
            </a:pPr>
            <a:endParaRPr lang="en-US" sz="1100" b="1">
              <a:solidFill>
                <a:srgbClr val="000000"/>
              </a:solidFill>
            </a:endParaRPr>
          </a:p>
        </p:txBody>
      </p:sp>
      <p:sp>
        <p:nvSpPr>
          <p:cNvPr id="12" name="Rectangle 2"/>
          <p:cNvSpPr>
            <a:spLocks noChangeArrowheads="1"/>
          </p:cNvSpPr>
          <p:nvPr userDrawn="1"/>
        </p:nvSpPr>
        <p:spPr bwMode="auto">
          <a:xfrm>
            <a:off x="6992938" y="6499225"/>
            <a:ext cx="1946275" cy="304800"/>
          </a:xfrm>
          <a:prstGeom prst="rect">
            <a:avLst/>
          </a:prstGeom>
          <a:noFill/>
          <a:ln w="12700">
            <a:noFill/>
            <a:miter lim="800000"/>
            <a:headEnd/>
            <a:tailEnd/>
          </a:ln>
        </p:spPr>
        <p:txBody>
          <a:bodyPr/>
          <a:lstStyle>
            <a:lvl1pPr algn="r">
              <a:spcBef>
                <a:spcPct val="0"/>
              </a:spcBef>
              <a:spcAft>
                <a:spcPct val="0"/>
              </a:spcAft>
              <a:defRPr sz="1000" b="0">
                <a:latin typeface="Arial" pitchFamily="34" charset="0"/>
              </a:defRPr>
            </a:lvl1pPr>
          </a:lstStyle>
          <a:p>
            <a:pPr eaLnBrk="0" fontAlgn="base" hangingPunct="0">
              <a:defRPr/>
            </a:pPr>
            <a:r>
              <a:rPr lang="en-US" dirty="0">
                <a:solidFill>
                  <a:prstClr val="black"/>
                </a:solidFill>
              </a:rPr>
              <a:t>Page </a:t>
            </a:r>
            <a:fld id="{A1BEB25D-8366-4768-860E-FCFDFE1C1C06}" type="slidenum">
              <a:rPr lang="en-US">
                <a:solidFill>
                  <a:prstClr val="black"/>
                </a:solidFill>
              </a:rPr>
              <a:pPr eaLnBrk="0" fontAlgn="base" hangingPunct="0">
                <a:defRPr/>
              </a:pPr>
              <a:t>‹#›</a:t>
            </a:fld>
            <a:endParaRPr lang="en-US" dirty="0">
              <a:solidFill>
                <a:prstClr val="black"/>
              </a:solidFill>
            </a:endParaRPr>
          </a:p>
        </p:txBody>
      </p:sp>
    </p:spTree>
    <p:extLst>
      <p:ext uri="{BB962C8B-B14F-4D97-AF65-F5344CB8AC3E}">
        <p14:creationId xmlns:p14="http://schemas.microsoft.com/office/powerpoint/2010/main" val="414472267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990000"/>
          </a:solidFill>
          <a:latin typeface="+mj-lt"/>
          <a:ea typeface="+mj-ea"/>
          <a:cs typeface="+mj-cs"/>
        </a:defRPr>
      </a:lvl1pPr>
      <a:lvl2pPr algn="l" rtl="0" eaLnBrk="0" fontAlgn="base" hangingPunct="0">
        <a:spcBef>
          <a:spcPct val="0"/>
        </a:spcBef>
        <a:spcAft>
          <a:spcPct val="0"/>
        </a:spcAft>
        <a:defRPr sz="2000" b="1">
          <a:solidFill>
            <a:srgbClr val="990000"/>
          </a:solidFill>
          <a:latin typeface="Arial" charset="0"/>
        </a:defRPr>
      </a:lvl2pPr>
      <a:lvl3pPr algn="l" rtl="0" eaLnBrk="0" fontAlgn="base" hangingPunct="0">
        <a:spcBef>
          <a:spcPct val="0"/>
        </a:spcBef>
        <a:spcAft>
          <a:spcPct val="0"/>
        </a:spcAft>
        <a:defRPr sz="2000" b="1">
          <a:solidFill>
            <a:srgbClr val="990000"/>
          </a:solidFill>
          <a:latin typeface="Arial" charset="0"/>
        </a:defRPr>
      </a:lvl3pPr>
      <a:lvl4pPr algn="l" rtl="0" eaLnBrk="0" fontAlgn="base" hangingPunct="0">
        <a:spcBef>
          <a:spcPct val="0"/>
        </a:spcBef>
        <a:spcAft>
          <a:spcPct val="0"/>
        </a:spcAft>
        <a:defRPr sz="2000" b="1">
          <a:solidFill>
            <a:srgbClr val="990000"/>
          </a:solidFill>
          <a:latin typeface="Arial" charset="0"/>
        </a:defRPr>
      </a:lvl4pPr>
      <a:lvl5pPr algn="l" rtl="0" eaLnBrk="0" fontAlgn="base" hangingPunct="0">
        <a:spcBef>
          <a:spcPct val="0"/>
        </a:spcBef>
        <a:spcAft>
          <a:spcPct val="0"/>
        </a:spcAft>
        <a:defRPr sz="2000" b="1">
          <a:solidFill>
            <a:srgbClr val="990000"/>
          </a:solidFill>
          <a:latin typeface="Arial" charset="0"/>
        </a:defRPr>
      </a:lvl5pPr>
      <a:lvl6pPr marL="457200" algn="l" rtl="0" fontAlgn="base">
        <a:spcBef>
          <a:spcPct val="0"/>
        </a:spcBef>
        <a:spcAft>
          <a:spcPct val="0"/>
        </a:spcAft>
        <a:defRPr sz="2000" b="1">
          <a:solidFill>
            <a:srgbClr val="990000"/>
          </a:solidFill>
          <a:latin typeface="Arial" charset="0"/>
        </a:defRPr>
      </a:lvl6pPr>
      <a:lvl7pPr marL="914400" algn="l" rtl="0" fontAlgn="base">
        <a:spcBef>
          <a:spcPct val="0"/>
        </a:spcBef>
        <a:spcAft>
          <a:spcPct val="0"/>
        </a:spcAft>
        <a:defRPr sz="2000" b="1">
          <a:solidFill>
            <a:srgbClr val="990000"/>
          </a:solidFill>
          <a:latin typeface="Arial" charset="0"/>
        </a:defRPr>
      </a:lvl7pPr>
      <a:lvl8pPr marL="1371600" algn="l" rtl="0" fontAlgn="base">
        <a:spcBef>
          <a:spcPct val="0"/>
        </a:spcBef>
        <a:spcAft>
          <a:spcPct val="0"/>
        </a:spcAft>
        <a:defRPr sz="2000" b="1">
          <a:solidFill>
            <a:srgbClr val="990000"/>
          </a:solidFill>
          <a:latin typeface="Arial" charset="0"/>
        </a:defRPr>
      </a:lvl8pPr>
      <a:lvl9pPr marL="1828800" algn="l" rtl="0" fontAlgn="base">
        <a:spcBef>
          <a:spcPct val="0"/>
        </a:spcBef>
        <a:spcAft>
          <a:spcPct val="0"/>
        </a:spcAft>
        <a:defRPr sz="2000" b="1">
          <a:solidFill>
            <a:srgbClr val="990000"/>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bwMode="auto">
          <a:xfrm>
            <a:off x="311150" y="533400"/>
            <a:ext cx="64706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2" name="Rectangle 3"/>
          <p:cNvSpPr>
            <a:spLocks noGrp="1" noChangeArrowheads="1"/>
          </p:cNvSpPr>
          <p:nvPr>
            <p:ph type="body" idx="1"/>
          </p:nvPr>
        </p:nvSpPr>
        <p:spPr bwMode="auto">
          <a:xfrm>
            <a:off x="1524000" y="1447800"/>
            <a:ext cx="7391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3" name="Rectangle 4"/>
          <p:cNvSpPr>
            <a:spLocks noChangeArrowheads="1"/>
          </p:cNvSpPr>
          <p:nvPr/>
        </p:nvSpPr>
        <p:spPr bwMode="auto">
          <a:xfrm>
            <a:off x="215900" y="1371600"/>
            <a:ext cx="1143000" cy="4592638"/>
          </a:xfrm>
          <a:prstGeom prst="rect">
            <a:avLst/>
          </a:prstGeom>
          <a:gradFill rotWithShape="1">
            <a:gsLst>
              <a:gs pos="0">
                <a:srgbClr val="EAEAEA"/>
              </a:gs>
              <a:gs pos="50000">
                <a:srgbClr val="6C6C6C"/>
              </a:gs>
              <a:gs pos="100000">
                <a:srgbClr val="EAEAE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fontAlgn="base" hangingPunct="0">
              <a:spcBef>
                <a:spcPct val="0"/>
              </a:spcBef>
              <a:spcAft>
                <a:spcPct val="40000"/>
              </a:spcAft>
            </a:pPr>
            <a:endParaRPr lang="en-US" sz="1100" b="1">
              <a:solidFill>
                <a:prstClr val="black"/>
              </a:solidFill>
            </a:endParaRPr>
          </a:p>
        </p:txBody>
      </p:sp>
      <p:sp>
        <p:nvSpPr>
          <p:cNvPr id="2054" name="Text Box 6"/>
          <p:cNvSpPr txBox="1">
            <a:spLocks noChangeArrowheads="1"/>
          </p:cNvSpPr>
          <p:nvPr/>
        </p:nvSpPr>
        <p:spPr bwMode="auto">
          <a:xfrm>
            <a:off x="228600" y="1447800"/>
            <a:ext cx="1066800" cy="5181600"/>
          </a:xfrm>
          <a:prstGeom prst="rect">
            <a:avLst/>
          </a:prstGeom>
          <a:noFill/>
          <a:ln>
            <a:noFill/>
          </a:ln>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50000"/>
              </a:spcBef>
              <a:spcAft>
                <a:spcPct val="40000"/>
              </a:spcAft>
              <a:defRPr/>
            </a:pPr>
            <a:endParaRPr lang="en-US" sz="1100" i="1" smtClean="0">
              <a:solidFill>
                <a:prstClr val="black"/>
              </a:solidFill>
            </a:endParaRPr>
          </a:p>
        </p:txBody>
      </p:sp>
      <p:sp>
        <p:nvSpPr>
          <p:cNvPr id="66567" name="Rectangle 7"/>
          <p:cNvSpPr>
            <a:spLocks noChangeArrowheads="1"/>
          </p:cNvSpPr>
          <p:nvPr/>
        </p:nvSpPr>
        <p:spPr bwMode="auto">
          <a:xfrm flipV="1">
            <a:off x="8988425" y="1106488"/>
            <a:ext cx="36513" cy="5375275"/>
          </a:xfrm>
          <a:prstGeom prst="rect">
            <a:avLst/>
          </a:prstGeom>
          <a:gradFill rotWithShape="1">
            <a:gsLst>
              <a:gs pos="0">
                <a:schemeClr val="tx1"/>
              </a:gs>
              <a:gs pos="100000">
                <a:schemeClr val="tx1">
                  <a:gamma/>
                  <a:tint val="30196"/>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b="1">
              <a:solidFill>
                <a:prstClr val="black"/>
              </a:solidFill>
            </a:endParaRPr>
          </a:p>
        </p:txBody>
      </p:sp>
      <p:sp>
        <p:nvSpPr>
          <p:cNvPr id="66568" name="Rectangle 8"/>
          <p:cNvSpPr>
            <a:spLocks noChangeArrowheads="1"/>
          </p:cNvSpPr>
          <p:nvPr/>
        </p:nvSpPr>
        <p:spPr bwMode="auto">
          <a:xfrm flipV="1">
            <a:off x="1530350" y="6462713"/>
            <a:ext cx="7496175"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fontAlgn="base">
              <a:spcBef>
                <a:spcPct val="0"/>
              </a:spcBef>
              <a:spcAft>
                <a:spcPct val="0"/>
              </a:spcAft>
              <a:defRPr/>
            </a:pPr>
            <a:endParaRPr lang="en-US" b="1">
              <a:solidFill>
                <a:prstClr val="black"/>
              </a:solidFill>
            </a:endParaRPr>
          </a:p>
        </p:txBody>
      </p:sp>
      <p:sp>
        <p:nvSpPr>
          <p:cNvPr id="66569" name="Rectangle 9"/>
          <p:cNvSpPr>
            <a:spLocks noChangeArrowheads="1"/>
          </p:cNvSpPr>
          <p:nvPr/>
        </p:nvSpPr>
        <p:spPr bwMode="auto">
          <a:xfrm flipV="1">
            <a:off x="193675" y="509588"/>
            <a:ext cx="7678738" cy="36512"/>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fontAlgn="base">
              <a:spcBef>
                <a:spcPct val="0"/>
              </a:spcBef>
              <a:spcAft>
                <a:spcPct val="0"/>
              </a:spcAft>
              <a:defRPr/>
            </a:pPr>
            <a:endParaRPr lang="en-US" b="1">
              <a:solidFill>
                <a:prstClr val="black"/>
              </a:solidFill>
            </a:endParaRPr>
          </a:p>
        </p:txBody>
      </p:sp>
      <p:sp>
        <p:nvSpPr>
          <p:cNvPr id="66570" name="Rectangle 10"/>
          <p:cNvSpPr>
            <a:spLocks noChangeArrowheads="1"/>
          </p:cNvSpPr>
          <p:nvPr/>
        </p:nvSpPr>
        <p:spPr bwMode="auto">
          <a:xfrm flipV="1">
            <a:off x="193675" y="509588"/>
            <a:ext cx="36513" cy="54483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fontAlgn="base">
              <a:spcBef>
                <a:spcPct val="0"/>
              </a:spcBef>
              <a:spcAft>
                <a:spcPct val="0"/>
              </a:spcAft>
              <a:defRPr/>
            </a:pPr>
            <a:endParaRPr lang="en-US" b="1">
              <a:solidFill>
                <a:prstClr val="black"/>
              </a:solidFill>
            </a:endParaRPr>
          </a:p>
        </p:txBody>
      </p:sp>
      <p:sp>
        <p:nvSpPr>
          <p:cNvPr id="66571" name="Rectangle 11"/>
          <p:cNvSpPr>
            <a:spLocks noChangeArrowheads="1"/>
          </p:cNvSpPr>
          <p:nvPr/>
        </p:nvSpPr>
        <p:spPr bwMode="auto">
          <a:xfrm flipV="1">
            <a:off x="193675" y="5926138"/>
            <a:ext cx="1160463" cy="36512"/>
          </a:xfrm>
          <a:prstGeom prst="rect">
            <a:avLst/>
          </a:prstGeom>
          <a:gradFill rotWithShape="1">
            <a:gsLst>
              <a:gs pos="0">
                <a:schemeClr val="tx1">
                  <a:gamma/>
                  <a:tint val="30196"/>
                  <a:invGamma/>
                </a:schemeClr>
              </a:gs>
              <a:gs pos="100000">
                <a:schemeClr val="tx1"/>
              </a:gs>
            </a:gsLst>
            <a:lin ang="0" scaled="1"/>
          </a:gradFill>
          <a:ln w="9525">
            <a:noFill/>
            <a:miter lim="800000"/>
            <a:headEnd/>
            <a:tailEnd/>
          </a:ln>
          <a:effectLst/>
        </p:spPr>
        <p:txBody>
          <a:bodyPr wrap="none" anchor="ctr"/>
          <a:lstStyle/>
          <a:p>
            <a:pPr fontAlgn="base">
              <a:spcBef>
                <a:spcPct val="0"/>
              </a:spcBef>
              <a:spcAft>
                <a:spcPct val="0"/>
              </a:spcAft>
              <a:defRPr/>
            </a:pPr>
            <a:endParaRPr lang="en-US" b="1">
              <a:solidFill>
                <a:prstClr val="black"/>
              </a:solidFill>
            </a:endParaRPr>
          </a:p>
        </p:txBody>
      </p:sp>
      <p:sp>
        <p:nvSpPr>
          <p:cNvPr id="66572" name="Rectangle 12"/>
          <p:cNvSpPr>
            <a:spLocks noChangeArrowheads="1"/>
          </p:cNvSpPr>
          <p:nvPr/>
        </p:nvSpPr>
        <p:spPr bwMode="auto">
          <a:xfrm>
            <a:off x="1346200" y="1366838"/>
            <a:ext cx="36513" cy="4597400"/>
          </a:xfrm>
          <a:prstGeom prst="rect">
            <a:avLst/>
          </a:prstGeom>
          <a:gradFill rotWithShape="1">
            <a:gsLst>
              <a:gs pos="0">
                <a:schemeClr val="tx1">
                  <a:gamma/>
                  <a:tint val="30196"/>
                  <a:invGamma/>
                </a:schemeClr>
              </a:gs>
              <a:gs pos="100000">
                <a:schemeClr val="tx1"/>
              </a:gs>
            </a:gsLst>
            <a:lin ang="5400000" scaled="1"/>
          </a:gradFill>
          <a:ln w="9525">
            <a:noFill/>
            <a:miter lim="800000"/>
            <a:headEnd/>
            <a:tailEnd/>
          </a:ln>
          <a:effectLst/>
        </p:spPr>
        <p:txBody>
          <a:bodyPr wrap="none" anchor="ctr"/>
          <a:lstStyle/>
          <a:p>
            <a:pPr fontAlgn="base">
              <a:spcBef>
                <a:spcPct val="0"/>
              </a:spcBef>
              <a:spcAft>
                <a:spcPct val="0"/>
              </a:spcAft>
              <a:defRPr/>
            </a:pPr>
            <a:endParaRPr lang="en-US" b="1">
              <a:solidFill>
                <a:prstClr val="black"/>
              </a:solidFill>
            </a:endParaRPr>
          </a:p>
        </p:txBody>
      </p:sp>
      <p:sp>
        <p:nvSpPr>
          <p:cNvPr id="66573" name="Rectangle 13"/>
          <p:cNvSpPr>
            <a:spLocks noChangeArrowheads="1"/>
          </p:cNvSpPr>
          <p:nvPr/>
        </p:nvSpPr>
        <p:spPr bwMode="auto">
          <a:xfrm flipV="1">
            <a:off x="193675" y="1357313"/>
            <a:ext cx="1189038" cy="36512"/>
          </a:xfrm>
          <a:prstGeom prst="rect">
            <a:avLst/>
          </a:prstGeom>
          <a:gradFill rotWithShape="1">
            <a:gsLst>
              <a:gs pos="0">
                <a:schemeClr val="tx1"/>
              </a:gs>
              <a:gs pos="100000">
                <a:schemeClr val="tx1">
                  <a:gamma/>
                  <a:tint val="30196"/>
                  <a:invGamma/>
                </a:schemeClr>
              </a:gs>
            </a:gsLst>
            <a:lin ang="0" scaled="1"/>
          </a:gradFill>
          <a:ln w="9525">
            <a:noFill/>
            <a:miter lim="800000"/>
            <a:headEnd/>
            <a:tailEnd/>
          </a:ln>
          <a:effectLst/>
        </p:spPr>
        <p:txBody>
          <a:bodyPr wrap="none" anchor="ctr"/>
          <a:lstStyle/>
          <a:p>
            <a:pPr fontAlgn="base">
              <a:spcBef>
                <a:spcPct val="0"/>
              </a:spcBef>
              <a:spcAft>
                <a:spcPct val="0"/>
              </a:spcAft>
              <a:defRPr/>
            </a:pPr>
            <a:endParaRPr lang="en-US" b="1">
              <a:solidFill>
                <a:prstClr val="black"/>
              </a:solidFill>
            </a:endParaRPr>
          </a:p>
        </p:txBody>
      </p:sp>
      <p:sp>
        <p:nvSpPr>
          <p:cNvPr id="2" name="Rectangle 2"/>
          <p:cNvSpPr>
            <a:spLocks noChangeArrowheads="1"/>
          </p:cNvSpPr>
          <p:nvPr userDrawn="1"/>
        </p:nvSpPr>
        <p:spPr bwMode="auto">
          <a:xfrm>
            <a:off x="6992938" y="6499225"/>
            <a:ext cx="1946275" cy="304800"/>
          </a:xfrm>
          <a:prstGeom prst="rect">
            <a:avLst/>
          </a:prstGeom>
          <a:noFill/>
          <a:ln w="12700">
            <a:noFill/>
            <a:miter lim="800000"/>
            <a:headEnd/>
            <a:tailEnd/>
          </a:ln>
        </p:spPr>
        <p:txBody>
          <a:bodyPr/>
          <a:lstStyle>
            <a:lvl1pPr algn="r">
              <a:spcBef>
                <a:spcPct val="0"/>
              </a:spcBef>
              <a:spcAft>
                <a:spcPct val="0"/>
              </a:spcAft>
              <a:defRPr sz="1000" b="0">
                <a:latin typeface="Arial" pitchFamily="34" charset="0"/>
              </a:defRPr>
            </a:lvl1pPr>
          </a:lstStyle>
          <a:p>
            <a:pPr eaLnBrk="0" fontAlgn="base" hangingPunct="0">
              <a:defRPr/>
            </a:pPr>
            <a:r>
              <a:rPr lang="en-US" dirty="0">
                <a:solidFill>
                  <a:prstClr val="black"/>
                </a:solidFill>
              </a:rPr>
              <a:t>Page </a:t>
            </a:r>
            <a:fld id="{A1BEB25D-8366-4768-860E-FCFDFE1C1C06}" type="slidenum">
              <a:rPr lang="en-US">
                <a:solidFill>
                  <a:prstClr val="black"/>
                </a:solidFill>
              </a:rPr>
              <a:pPr eaLnBrk="0" fontAlgn="base" hangingPunct="0">
                <a:defRPr/>
              </a:pPr>
              <a:t>‹#›</a:t>
            </a:fld>
            <a:endParaRPr lang="en-US" dirty="0">
              <a:solidFill>
                <a:prstClr val="black"/>
              </a:solidFill>
            </a:endParaRPr>
          </a:p>
        </p:txBody>
      </p:sp>
    </p:spTree>
    <p:extLst>
      <p:ext uri="{BB962C8B-B14F-4D97-AF65-F5344CB8AC3E}">
        <p14:creationId xmlns:p14="http://schemas.microsoft.com/office/powerpoint/2010/main" val="1264899089"/>
      </p:ext>
    </p:extLst>
  </p:cSld>
  <p:clrMap bg1="lt1" tx1="dk1" bg2="lt2" tx2="dk2" accent1="accent1" accent2="accent2" accent3="accent3" accent4="accent4" accent5="accent5" accent6="accent6" hlink="hlink" folHlink="folHlink"/>
  <p:sldLayoutIdLst>
    <p:sldLayoutId id="2147483713" r:id="rId1"/>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990000"/>
          </a:solidFill>
          <a:latin typeface="+mj-lt"/>
          <a:ea typeface="+mj-ea"/>
          <a:cs typeface="+mj-cs"/>
        </a:defRPr>
      </a:lvl1pPr>
      <a:lvl2pPr algn="l" rtl="0" eaLnBrk="0" fontAlgn="base" hangingPunct="0">
        <a:spcBef>
          <a:spcPct val="0"/>
        </a:spcBef>
        <a:spcAft>
          <a:spcPct val="0"/>
        </a:spcAft>
        <a:defRPr sz="2000" b="1">
          <a:solidFill>
            <a:srgbClr val="990000"/>
          </a:solidFill>
          <a:latin typeface="Arial" charset="0"/>
        </a:defRPr>
      </a:lvl2pPr>
      <a:lvl3pPr algn="l" rtl="0" eaLnBrk="0" fontAlgn="base" hangingPunct="0">
        <a:spcBef>
          <a:spcPct val="0"/>
        </a:spcBef>
        <a:spcAft>
          <a:spcPct val="0"/>
        </a:spcAft>
        <a:defRPr sz="2000" b="1">
          <a:solidFill>
            <a:srgbClr val="990000"/>
          </a:solidFill>
          <a:latin typeface="Arial" charset="0"/>
        </a:defRPr>
      </a:lvl3pPr>
      <a:lvl4pPr algn="l" rtl="0" eaLnBrk="0" fontAlgn="base" hangingPunct="0">
        <a:spcBef>
          <a:spcPct val="0"/>
        </a:spcBef>
        <a:spcAft>
          <a:spcPct val="0"/>
        </a:spcAft>
        <a:defRPr sz="2000" b="1">
          <a:solidFill>
            <a:srgbClr val="990000"/>
          </a:solidFill>
          <a:latin typeface="Arial" charset="0"/>
        </a:defRPr>
      </a:lvl4pPr>
      <a:lvl5pPr algn="l" rtl="0" eaLnBrk="0" fontAlgn="base" hangingPunct="0">
        <a:spcBef>
          <a:spcPct val="0"/>
        </a:spcBef>
        <a:spcAft>
          <a:spcPct val="0"/>
        </a:spcAft>
        <a:defRPr sz="2000" b="1">
          <a:solidFill>
            <a:srgbClr val="990000"/>
          </a:solidFill>
          <a:latin typeface="Arial" charset="0"/>
        </a:defRPr>
      </a:lvl5pPr>
      <a:lvl6pPr marL="457200" algn="l" rtl="0" fontAlgn="base">
        <a:spcBef>
          <a:spcPct val="0"/>
        </a:spcBef>
        <a:spcAft>
          <a:spcPct val="0"/>
        </a:spcAft>
        <a:defRPr sz="2000" b="1">
          <a:solidFill>
            <a:srgbClr val="990000"/>
          </a:solidFill>
          <a:latin typeface="Arial" charset="0"/>
        </a:defRPr>
      </a:lvl6pPr>
      <a:lvl7pPr marL="914400" algn="l" rtl="0" fontAlgn="base">
        <a:spcBef>
          <a:spcPct val="0"/>
        </a:spcBef>
        <a:spcAft>
          <a:spcPct val="0"/>
        </a:spcAft>
        <a:defRPr sz="2000" b="1">
          <a:solidFill>
            <a:srgbClr val="990000"/>
          </a:solidFill>
          <a:latin typeface="Arial" charset="0"/>
        </a:defRPr>
      </a:lvl7pPr>
      <a:lvl8pPr marL="1371600" algn="l" rtl="0" fontAlgn="base">
        <a:spcBef>
          <a:spcPct val="0"/>
        </a:spcBef>
        <a:spcAft>
          <a:spcPct val="0"/>
        </a:spcAft>
        <a:defRPr sz="2000" b="1">
          <a:solidFill>
            <a:srgbClr val="990000"/>
          </a:solidFill>
          <a:latin typeface="Arial" charset="0"/>
        </a:defRPr>
      </a:lvl8pPr>
      <a:lvl9pPr marL="1828800" algn="l" rtl="0" fontAlgn="base">
        <a:spcBef>
          <a:spcPct val="0"/>
        </a:spcBef>
        <a:spcAft>
          <a:spcPct val="0"/>
        </a:spcAft>
        <a:defRPr sz="2000" b="1">
          <a:solidFill>
            <a:srgbClr val="990000"/>
          </a:solidFill>
          <a:latin typeface="Arial" charset="0"/>
        </a:defRPr>
      </a:lvl9pPr>
    </p:titleStyle>
    <p:bodyStyle>
      <a:lvl1pPr marL="342900" indent="-342900" algn="l" rtl="0" eaLnBrk="0" fontAlgn="base" hangingPunct="0">
        <a:spcBef>
          <a:spcPct val="0"/>
        </a:spcBef>
        <a:spcAft>
          <a:spcPct val="40000"/>
        </a:spcAft>
        <a:defRPr sz="1300" b="1">
          <a:solidFill>
            <a:srgbClr val="000000"/>
          </a:solidFill>
          <a:latin typeface="+mn-lt"/>
          <a:ea typeface="+mn-ea"/>
          <a:cs typeface="+mn-cs"/>
        </a:defRPr>
      </a:lvl1pPr>
      <a:lvl2pPr marL="285750" indent="-284163" algn="l" rtl="0" eaLnBrk="0" fontAlgn="base" hangingPunct="0">
        <a:spcBef>
          <a:spcPct val="40000"/>
        </a:spcBef>
        <a:spcAft>
          <a:spcPct val="40000"/>
        </a:spcAft>
        <a:buClr>
          <a:srgbClr val="990000"/>
        </a:buClr>
        <a:buFont typeface="Wingdings" pitchFamily="2" charset="2"/>
        <a:buChar char="Ø"/>
        <a:defRPr sz="1200">
          <a:solidFill>
            <a:schemeClr val="tx1"/>
          </a:solidFill>
          <a:latin typeface="+mn-lt"/>
        </a:defRPr>
      </a:lvl2pPr>
      <a:lvl3pPr marL="571500" indent="-284163" algn="l" rtl="0" eaLnBrk="0" fontAlgn="base" hangingPunct="0">
        <a:spcBef>
          <a:spcPct val="40000"/>
        </a:spcBef>
        <a:spcAft>
          <a:spcPct val="40000"/>
        </a:spcAft>
        <a:buClr>
          <a:srgbClr val="990000"/>
        </a:buClr>
        <a:buFont typeface="Wingdings" pitchFamily="2" charset="2"/>
        <a:buChar char="w"/>
        <a:defRPr sz="1200">
          <a:solidFill>
            <a:schemeClr val="tx1"/>
          </a:solidFill>
          <a:latin typeface="+mn-lt"/>
        </a:defRPr>
      </a:lvl3pPr>
      <a:lvl4pPr marL="857250" indent="-284163" algn="l" rtl="0" eaLnBrk="0" fontAlgn="base" hangingPunct="0">
        <a:spcBef>
          <a:spcPct val="40000"/>
        </a:spcBef>
        <a:spcAft>
          <a:spcPct val="40000"/>
        </a:spcAft>
        <a:buClr>
          <a:srgbClr val="990000"/>
        </a:buClr>
        <a:buFont typeface="Arial" charset="0"/>
        <a:buChar char="•"/>
        <a:defRPr sz="1200">
          <a:solidFill>
            <a:schemeClr val="tx1"/>
          </a:solidFill>
          <a:latin typeface="+mn-lt"/>
        </a:defRPr>
      </a:lvl4pPr>
      <a:lvl5pPr marL="1136650" indent="-277813" algn="l" rtl="0" eaLnBrk="0" fontAlgn="base" hangingPunct="0">
        <a:spcBef>
          <a:spcPct val="40000"/>
        </a:spcBef>
        <a:spcAft>
          <a:spcPct val="40000"/>
        </a:spcAft>
        <a:buClr>
          <a:srgbClr val="990000"/>
        </a:buClr>
        <a:buFont typeface="Times New Roman" pitchFamily="18" charset="0"/>
        <a:buChar char="»"/>
        <a:defRPr sz="1200">
          <a:solidFill>
            <a:schemeClr val="tx1"/>
          </a:solidFill>
          <a:latin typeface="+mn-lt"/>
        </a:defRPr>
      </a:lvl5pPr>
      <a:lvl6pPr marL="15938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6pPr>
      <a:lvl7pPr marL="20510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7pPr>
      <a:lvl8pPr marL="25082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8pPr>
      <a:lvl9pPr marL="2965450" indent="-277813" algn="l" rtl="0" fontAlgn="base">
        <a:spcBef>
          <a:spcPct val="40000"/>
        </a:spcBef>
        <a:spcAft>
          <a:spcPct val="40000"/>
        </a:spcAft>
        <a:buClr>
          <a:srgbClr val="990000"/>
        </a:buClr>
        <a:buFont typeface="Times New Roman" pitchFamily="18"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28.x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emf"/></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4.xml"/><Relationship Id="rId1" Type="http://schemas.openxmlformats.org/officeDocument/2006/relationships/slideLayout" Target="../slideLayouts/slideLayout32.xml"/><Relationship Id="rId4" Type="http://schemas.openxmlformats.org/officeDocument/2006/relationships/image" Target="../media/image19.emf"/></Relationships>
</file>

<file path=ppt/slides/_rels/slide2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9.xml"/><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0.xm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1.xml"/><Relationship Id="rId1" Type="http://schemas.openxmlformats.org/officeDocument/2006/relationships/slideLayout" Target="../slideLayouts/slideLayout33.xml"/><Relationship Id="rId4" Type="http://schemas.openxmlformats.org/officeDocument/2006/relationships/image" Target="../media/image27.emf"/></Relationships>
</file>

<file path=ppt/slides/_rels/slide2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2.emf"/><Relationship Id="rId4" Type="http://schemas.openxmlformats.org/officeDocument/2006/relationships/image" Target="../media/image31.emf"/></Relationships>
</file>

<file path=ppt/slides/_rels/slide32.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5.emf"/><Relationship Id="rId4" Type="http://schemas.openxmlformats.org/officeDocument/2006/relationships/image" Target="../media/image34.emf"/></Relationships>
</file>

<file path=ppt/slides/_rels/slide3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8.emf"/><Relationship Id="rId4" Type="http://schemas.openxmlformats.org/officeDocument/2006/relationships/image" Target="../media/image37.emf"/></Relationships>
</file>

<file path=ppt/slides/_rels/slide34.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1.emf"/><Relationship Id="rId4" Type="http://schemas.openxmlformats.org/officeDocument/2006/relationships/image" Target="../media/image40.emf"/></Relationships>
</file>

<file path=ppt/slides/_rels/slide35.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5.emf"/><Relationship Id="rId4" Type="http://schemas.openxmlformats.org/officeDocument/2006/relationships/image" Target="../media/image44.emf"/></Relationships>
</file>

<file path=ppt/slides/_rels/slide37.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0.emf"/><Relationship Id="rId5" Type="http://schemas.openxmlformats.org/officeDocument/2006/relationships/image" Target="../media/image49.emf"/><Relationship Id="rId4" Type="http://schemas.openxmlformats.org/officeDocument/2006/relationships/image" Target="../media/image48.emf"/></Relationships>
</file>

<file path=ppt/slides/_rels/slide39.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2.emf"/></Relationships>
</file>

<file path=ppt/slides/_rels/slide40.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5.emf"/><Relationship Id="rId4" Type="http://schemas.openxmlformats.org/officeDocument/2006/relationships/image" Target="../media/image54.emf"/></Relationships>
</file>

<file path=ppt/slides/_rels/slide41.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9.emf"/><Relationship Id="rId5" Type="http://schemas.openxmlformats.org/officeDocument/2006/relationships/image" Target="../media/image58.emf"/><Relationship Id="rId4" Type="http://schemas.openxmlformats.org/officeDocument/2006/relationships/image" Target="../media/image57.emf"/></Relationships>
</file>

<file path=ppt/slides/_rels/slide42.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63.emf"/><Relationship Id="rId5" Type="http://schemas.openxmlformats.org/officeDocument/2006/relationships/image" Target="../media/image62.emf"/><Relationship Id="rId4" Type="http://schemas.openxmlformats.org/officeDocument/2006/relationships/image" Target="../media/image61.emf"/></Relationships>
</file>

<file path=ppt/slides/_rels/slide43.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67.emf"/><Relationship Id="rId5" Type="http://schemas.openxmlformats.org/officeDocument/2006/relationships/image" Target="../media/image66.emf"/><Relationship Id="rId4" Type="http://schemas.openxmlformats.org/officeDocument/2006/relationships/image" Target="../media/image65.emf"/></Relationships>
</file>

<file path=ppt/slides/_rels/slide44.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70.emf"/><Relationship Id="rId4" Type="http://schemas.openxmlformats.org/officeDocument/2006/relationships/image" Target="../media/image69.emf"/></Relationships>
</file>

<file path=ppt/slides/_rels/slide45.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6.xml"/></Relationships>
</file>

<file path=ppt/slides/_rels/slide47.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75.emf"/><Relationship Id="rId4" Type="http://schemas.openxmlformats.org/officeDocument/2006/relationships/image" Target="../media/image74.emf"/></Relationships>
</file>

<file path=ppt/slides/_rels/slide49.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78.emf"/><Relationship Id="rId4" Type="http://schemas.openxmlformats.org/officeDocument/2006/relationships/image" Target="../media/image77.emf"/></Relationships>
</file>

<file path=ppt/slides/_rels/slide50.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81.emf"/><Relationship Id="rId4" Type="http://schemas.openxmlformats.org/officeDocument/2006/relationships/image" Target="../media/image80.emf"/></Relationships>
</file>

<file path=ppt/slides/_rels/slide51.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84.emf"/><Relationship Id="rId4" Type="http://schemas.openxmlformats.org/officeDocument/2006/relationships/image" Target="../media/image83.emf"/></Relationships>
</file>

<file path=ppt/slides/_rels/slide52.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image" Target="../media/image85.emf"/><Relationship Id="rId1" Type="http://schemas.openxmlformats.org/officeDocument/2006/relationships/slideLayout" Target="../slideLayouts/slideLayout2.xml"/><Relationship Id="rId5" Type="http://schemas.openxmlformats.org/officeDocument/2006/relationships/image" Target="../media/image88.emf"/><Relationship Id="rId4" Type="http://schemas.openxmlformats.org/officeDocument/2006/relationships/image" Target="../media/image87.emf"/></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89.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91.emf"/><Relationship Id="rId4" Type="http://schemas.openxmlformats.org/officeDocument/2006/relationships/image" Target="../media/image90.emf"/></Relationships>
</file>

<file path=ppt/slides/_rels/slide54.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image" Target="../media/image92.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image" Target="../media/image94.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45.xml"/><Relationship Id="rId1" Type="http://schemas.openxmlformats.org/officeDocument/2006/relationships/slideLayout" Target="../slideLayouts/slideLayout22.xml"/><Relationship Id="rId4" Type="http://schemas.openxmlformats.org/officeDocument/2006/relationships/image" Target="../media/image97.emf"/></Relationships>
</file>

<file path=ppt/slides/_rels/slide57.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99.emf"/></Relationships>
</file>

<file path=ppt/slides/_rels/slide58.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10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5186363" y="5732463"/>
            <a:ext cx="3708400" cy="336550"/>
          </a:xfrm>
          <a:prstGeom prst="rect">
            <a:avLst/>
          </a:prstGeom>
          <a:noFill/>
          <a:ln w="9525">
            <a:noFill/>
            <a:miter lim="800000"/>
            <a:headEnd/>
            <a:tailEnd/>
          </a:ln>
        </p:spPr>
        <p:txBody>
          <a:bodyPr lIns="91429" tIns="45714" rIns="91429" bIns="45714">
            <a:spAutoFit/>
          </a:bodyPr>
          <a:lstStyle/>
          <a:p>
            <a:pPr algn="r" eaLnBrk="0" fontAlgn="base" hangingPunct="0">
              <a:spcBef>
                <a:spcPct val="0"/>
              </a:spcBef>
              <a:spcAft>
                <a:spcPct val="0"/>
              </a:spcAft>
            </a:pPr>
            <a:r>
              <a:rPr lang="en-US" sz="1600" b="1" dirty="0" smtClean="0">
                <a:solidFill>
                  <a:prstClr val="black"/>
                </a:solidFill>
                <a:cs typeface="Arial" charset="0"/>
              </a:rPr>
              <a:t>July 2013</a:t>
            </a:r>
            <a:endParaRPr lang="en-US" sz="1400" b="1" dirty="0">
              <a:solidFill>
                <a:prstClr val="black"/>
              </a:solidFill>
              <a:cs typeface="Arial" charset="0"/>
            </a:endParaRPr>
          </a:p>
        </p:txBody>
      </p:sp>
      <p:sp>
        <p:nvSpPr>
          <p:cNvPr id="4928518" name="Text Box 6"/>
          <p:cNvSpPr txBox="1">
            <a:spLocks noChangeArrowheads="1"/>
          </p:cNvSpPr>
          <p:nvPr/>
        </p:nvSpPr>
        <p:spPr bwMode="auto">
          <a:xfrm>
            <a:off x="2392363" y="2438400"/>
            <a:ext cx="6451600" cy="1692759"/>
          </a:xfrm>
          <a:prstGeom prst="rect">
            <a:avLst/>
          </a:prstGeom>
          <a:noFill/>
          <a:ln>
            <a:noFill/>
          </a:ln>
          <a:effectLst/>
          <a:extLst/>
        </p:spPr>
        <p:txBody>
          <a:bodyPr lIns="91429" tIns="45714" rIns="91429" bIns="45714">
            <a:spAutoFit/>
          </a:bodyPr>
          <a:lstStyle>
            <a:lvl1pPr>
              <a:defRPr sz="1400" b="1">
                <a:solidFill>
                  <a:schemeClr val="tx1"/>
                </a:solidFill>
                <a:latin typeface="Arial" pitchFamily="34" charset="0"/>
              </a:defRPr>
            </a:lvl1pPr>
            <a:lvl2pPr marL="742950" indent="-285750">
              <a:defRPr sz="1400" b="1">
                <a:solidFill>
                  <a:schemeClr val="tx1"/>
                </a:solidFill>
                <a:latin typeface="Arial" pitchFamily="34" charset="0"/>
              </a:defRPr>
            </a:lvl2pPr>
            <a:lvl3pPr marL="1143000" indent="-228600">
              <a:defRPr sz="1400" b="1">
                <a:solidFill>
                  <a:schemeClr val="tx1"/>
                </a:solidFill>
                <a:latin typeface="Arial" pitchFamily="34" charset="0"/>
              </a:defRPr>
            </a:lvl3pPr>
            <a:lvl4pPr marL="1600200" indent="-228600">
              <a:defRPr sz="1400" b="1">
                <a:solidFill>
                  <a:schemeClr val="tx1"/>
                </a:solidFill>
                <a:latin typeface="Arial" pitchFamily="34" charset="0"/>
              </a:defRPr>
            </a:lvl4pPr>
            <a:lvl5pPr marL="2057400" indent="-228600">
              <a:defRPr sz="1400" b="1">
                <a:solidFill>
                  <a:schemeClr val="tx1"/>
                </a:solidFill>
                <a:latin typeface="Arial" pitchFamily="34" charset="0"/>
              </a:defRPr>
            </a:lvl5pPr>
            <a:lvl6pPr marL="2514600" indent="-228600" eaLnBrk="0" fontAlgn="base" hangingPunct="0">
              <a:spcBef>
                <a:spcPct val="50000"/>
              </a:spcBef>
              <a:spcAft>
                <a:spcPct val="40000"/>
              </a:spcAft>
              <a:defRPr sz="1400" b="1">
                <a:solidFill>
                  <a:schemeClr val="tx1"/>
                </a:solidFill>
                <a:latin typeface="Arial" pitchFamily="34" charset="0"/>
              </a:defRPr>
            </a:lvl6pPr>
            <a:lvl7pPr marL="2971800" indent="-228600" eaLnBrk="0" fontAlgn="base" hangingPunct="0">
              <a:spcBef>
                <a:spcPct val="50000"/>
              </a:spcBef>
              <a:spcAft>
                <a:spcPct val="40000"/>
              </a:spcAft>
              <a:defRPr sz="1400" b="1">
                <a:solidFill>
                  <a:schemeClr val="tx1"/>
                </a:solidFill>
                <a:latin typeface="Arial" pitchFamily="34" charset="0"/>
              </a:defRPr>
            </a:lvl7pPr>
            <a:lvl8pPr marL="3429000" indent="-228600" eaLnBrk="0" fontAlgn="base" hangingPunct="0">
              <a:spcBef>
                <a:spcPct val="50000"/>
              </a:spcBef>
              <a:spcAft>
                <a:spcPct val="40000"/>
              </a:spcAft>
              <a:defRPr sz="1400" b="1">
                <a:solidFill>
                  <a:schemeClr val="tx1"/>
                </a:solidFill>
                <a:latin typeface="Arial" pitchFamily="34" charset="0"/>
              </a:defRPr>
            </a:lvl8pPr>
            <a:lvl9pPr marL="3886200" indent="-228600" eaLnBrk="0" fontAlgn="base" hangingPunct="0">
              <a:spcBef>
                <a:spcPct val="50000"/>
              </a:spcBef>
              <a:spcAft>
                <a:spcPct val="40000"/>
              </a:spcAft>
              <a:defRPr sz="1400" b="1">
                <a:solidFill>
                  <a:schemeClr val="tx1"/>
                </a:solidFill>
                <a:latin typeface="Arial" pitchFamily="34" charset="0"/>
              </a:defRPr>
            </a:lvl9pPr>
          </a:lstStyle>
          <a:p>
            <a:pPr algn="r" eaLnBrk="0" fontAlgn="base" hangingPunct="0">
              <a:spcBef>
                <a:spcPct val="50000"/>
              </a:spcBef>
              <a:spcAft>
                <a:spcPct val="0"/>
              </a:spcAft>
              <a:defRPr/>
            </a:pPr>
            <a:r>
              <a:rPr lang="en-GB" sz="2000" dirty="0" smtClean="0">
                <a:solidFill>
                  <a:prstClr val="black"/>
                </a:solidFill>
                <a:effectLst>
                  <a:outerShdw blurRad="38100" dist="38100" dir="2700000" algn="tl">
                    <a:srgbClr val="C0C0C0"/>
                  </a:outerShdw>
                </a:effectLst>
                <a:cs typeface="Arial" charset="0"/>
              </a:rPr>
              <a:t>US Macroeconomic Outlook, </a:t>
            </a:r>
          </a:p>
          <a:p>
            <a:pPr algn="r" eaLnBrk="0" fontAlgn="base" hangingPunct="0">
              <a:spcBef>
                <a:spcPct val="50000"/>
              </a:spcBef>
              <a:spcAft>
                <a:spcPct val="0"/>
              </a:spcAft>
              <a:defRPr/>
            </a:pPr>
            <a:r>
              <a:rPr lang="en-GB" sz="2000" dirty="0" smtClean="0">
                <a:solidFill>
                  <a:prstClr val="black"/>
                </a:solidFill>
                <a:effectLst>
                  <a:outerShdw blurRad="38100" dist="38100" dir="2700000" algn="tl">
                    <a:srgbClr val="C0C0C0"/>
                  </a:outerShdw>
                </a:effectLst>
                <a:cs typeface="Arial" charset="0"/>
              </a:rPr>
              <a:t>Funding Strategies, </a:t>
            </a:r>
          </a:p>
          <a:p>
            <a:pPr algn="r" eaLnBrk="0" fontAlgn="base" hangingPunct="0">
              <a:spcBef>
                <a:spcPct val="50000"/>
              </a:spcBef>
              <a:spcAft>
                <a:spcPct val="0"/>
              </a:spcAft>
              <a:defRPr/>
            </a:pPr>
            <a:r>
              <a:rPr lang="en-GB" sz="2000" dirty="0" smtClean="0">
                <a:solidFill>
                  <a:prstClr val="black"/>
                </a:solidFill>
                <a:effectLst>
                  <a:outerShdw blurRad="38100" dist="38100" dir="2700000" algn="tl">
                    <a:srgbClr val="C0C0C0"/>
                  </a:outerShdw>
                </a:effectLst>
                <a:cs typeface="Arial" charset="0"/>
              </a:rPr>
              <a:t>and a Sixty-Year History of Markets</a:t>
            </a:r>
          </a:p>
          <a:p>
            <a:pPr algn="r" eaLnBrk="0" fontAlgn="base" hangingPunct="0">
              <a:spcBef>
                <a:spcPct val="50000"/>
              </a:spcBef>
              <a:spcAft>
                <a:spcPct val="0"/>
              </a:spcAft>
              <a:defRPr/>
            </a:pPr>
            <a:r>
              <a:rPr lang="en-GB" sz="1600" dirty="0" smtClean="0">
                <a:solidFill>
                  <a:prstClr val="black"/>
                </a:solidFill>
                <a:effectLst>
                  <a:outerShdw blurRad="38100" dist="38100" dir="2700000" algn="tl">
                    <a:srgbClr val="C0C0C0"/>
                  </a:outerShdw>
                </a:effectLst>
                <a:cs typeface="Arial" charset="0"/>
              </a:rPr>
              <a:t>By Niso Abuaf</a:t>
            </a:r>
            <a:endParaRPr lang="en-US" dirty="0" smtClean="0">
              <a:solidFill>
                <a:srgbClr val="DDA28B"/>
              </a:solidFill>
              <a:cs typeface="Arial" charset="0"/>
            </a:endParaRPr>
          </a:p>
        </p:txBody>
      </p:sp>
    </p:spTree>
    <p:extLst>
      <p:ext uri="{BB962C8B-B14F-4D97-AF65-F5344CB8AC3E}">
        <p14:creationId xmlns:p14="http://schemas.microsoft.com/office/powerpoint/2010/main" val="11490914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25"/>
          <p:cNvGraphicFramePr>
            <a:graphicFrameLocks noGrp="1"/>
          </p:cNvGraphicFramePr>
          <p:nvPr>
            <p:extLst>
              <p:ext uri="{D42A27DB-BD31-4B8C-83A1-F6EECF244321}">
                <p14:modId xmlns:p14="http://schemas.microsoft.com/office/powerpoint/2010/main" val="1087156344"/>
              </p:ext>
            </p:extLst>
          </p:nvPr>
        </p:nvGraphicFramePr>
        <p:xfrm>
          <a:off x="1752600" y="2514600"/>
          <a:ext cx="6491287" cy="2058035"/>
        </p:xfrm>
        <a:graphic>
          <a:graphicData uri="http://schemas.openxmlformats.org/drawingml/2006/table">
            <a:tbl>
              <a:tblPr/>
              <a:tblGrid>
                <a:gridCol w="1038482"/>
                <a:gridCol w="5452805"/>
              </a:tblGrid>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1" i="0" u="none" strike="noStrike" kern="1200" cap="none" normalizeH="0" baseline="0" dirty="0" smtClean="0">
                          <a:ln>
                            <a:noFill/>
                          </a:ln>
                          <a:solidFill>
                            <a:schemeClr val="tx1"/>
                          </a:solidFill>
                          <a:effectLst/>
                          <a:latin typeface="Arial" charset="0"/>
                          <a:ea typeface="+mn-ea"/>
                          <a:cs typeface="+mn-cs"/>
                        </a:rPr>
                        <a:t>1.</a:t>
                      </a:r>
                    </a:p>
                  </a:txBody>
                  <a:tcPr marL="0" horzOverflow="overflow">
                    <a:lnL>
                      <a:noFill/>
                    </a:lnL>
                    <a:lnR>
                      <a:noFill/>
                    </a:lnR>
                    <a:lnT>
                      <a:noFill/>
                    </a:lnT>
                    <a:lnB>
                      <a:noFill/>
                    </a:lnB>
                    <a:lnTlToBr>
                      <a:noFill/>
                    </a:lnTlToBr>
                    <a:lnBlToTr>
                      <a:noFill/>
                    </a:lnBlToTr>
                    <a:noFill/>
                  </a:tcPr>
                </a:tc>
                <a:tc>
                  <a:txBody>
                    <a:bodyPr/>
                    <a:lstStyle/>
                    <a:p>
                      <a:r>
                        <a:rPr lang="en-US" b="1" dirty="0" smtClean="0"/>
                        <a:t>US Macroeconomic Outlook</a:t>
                      </a:r>
                      <a:endParaRPr lang="en-US" b="1"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0" i="0" u="none" strike="noStrike" kern="1200" cap="none" normalizeH="0" baseline="0" dirty="0" smtClean="0">
                          <a:ln>
                            <a:noFill/>
                          </a:ln>
                          <a:solidFill>
                            <a:schemeClr val="tx1"/>
                          </a:solidFill>
                          <a:effectLst/>
                          <a:latin typeface="Arial" charset="0"/>
                          <a:ea typeface="+mn-ea"/>
                          <a:cs typeface="+mn-cs"/>
                        </a:rPr>
                        <a:t>2.</a:t>
                      </a:r>
                    </a:p>
                  </a:txBody>
                  <a:tcPr marL="0" horzOverflow="overflow">
                    <a:lnL>
                      <a:noFill/>
                    </a:lnL>
                    <a:lnR>
                      <a:noFill/>
                    </a:lnR>
                    <a:lnT>
                      <a:noFill/>
                    </a:lnT>
                    <a:lnB>
                      <a:noFill/>
                    </a:lnB>
                    <a:lnTlToBr>
                      <a:noFill/>
                    </a:lnTlToBr>
                    <a:lnBlToTr>
                      <a:noFill/>
                    </a:lnBlToTr>
                    <a:noFill/>
                  </a:tcPr>
                </a:tc>
                <a:tc>
                  <a:txBody>
                    <a:bodyPr/>
                    <a:lstStyle/>
                    <a:p>
                      <a:r>
                        <a:rPr lang="en-US" b="0" dirty="0" smtClean="0"/>
                        <a:t>Efficient-Frontier Funding Strategies</a:t>
                      </a:r>
                      <a:endParaRPr lang="en-US" b="0"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0" i="0" u="none" strike="noStrike" kern="1200" cap="none" normalizeH="0" baseline="0" dirty="0" smtClean="0">
                          <a:ln>
                            <a:noFill/>
                          </a:ln>
                          <a:solidFill>
                            <a:schemeClr val="tx1"/>
                          </a:solidFill>
                          <a:effectLst/>
                          <a:latin typeface="Arial" charset="0"/>
                          <a:ea typeface="+mn-ea"/>
                          <a:cs typeface="+mn-cs"/>
                        </a:rPr>
                        <a:t>3.</a:t>
                      </a:r>
                      <a:endParaRPr kumimoji="0" lang="en-US" sz="1500" b="0" i="0" u="none" strike="noStrike" kern="1200" cap="none" normalizeH="0" baseline="0" dirty="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c>
                  <a:txBody>
                    <a:bodyPr/>
                    <a:lstStyle/>
                    <a:p>
                      <a:r>
                        <a:rPr lang="en-US" b="0" dirty="0" smtClean="0"/>
                        <a:t>A Sixty-Year History of Interest Rates</a:t>
                      </a:r>
                      <a:endParaRPr lang="en-US" b="0"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0" i="0" u="none" strike="noStrike" kern="1200" cap="none" normalizeH="0" baseline="0" dirty="0" smtClean="0">
                          <a:ln>
                            <a:noFill/>
                          </a:ln>
                          <a:solidFill>
                            <a:schemeClr val="tx1"/>
                          </a:solidFill>
                          <a:effectLst/>
                          <a:latin typeface="Arial" charset="0"/>
                          <a:ea typeface="+mn-ea"/>
                          <a:cs typeface="+mn-cs"/>
                        </a:rPr>
                        <a:t>4.</a:t>
                      </a:r>
                      <a:endParaRPr kumimoji="0" lang="en-US" sz="1500" b="0" i="0" u="none" strike="noStrike" kern="1200" cap="none" normalizeH="0" baseline="0" dirty="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c>
                  <a:txBody>
                    <a:bodyPr/>
                    <a:lstStyle/>
                    <a:p>
                      <a:r>
                        <a:rPr lang="en-US" dirty="0" smtClean="0"/>
                        <a:t>Histor</a:t>
                      </a:r>
                      <a:r>
                        <a:rPr lang="en-US" b="0" dirty="0" smtClean="0"/>
                        <a:t>y</a:t>
                      </a:r>
                      <a:r>
                        <a:rPr lang="en-US" b="0" baseline="0" dirty="0" smtClean="0"/>
                        <a:t> of</a:t>
                      </a:r>
                      <a:r>
                        <a:rPr lang="en-US" b="0" dirty="0" smtClean="0"/>
                        <a:t> </a:t>
                      </a:r>
                      <a:r>
                        <a:rPr lang="en-US" dirty="0" smtClean="0"/>
                        <a:t>Economic Growth: GDP and the Stock Market</a:t>
                      </a:r>
                      <a:endParaRPr lang="en-US"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endParaRPr kumimoji="0" lang="en-US" sz="1500" b="0" i="0" u="none" strike="noStrike" kern="1200" cap="none" normalizeH="0" baseline="0" dirty="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endParaRPr kumimoji="0" lang="en-US" sz="1500" b="0" i="1" u="none" strike="noStrike" kern="1200" cap="none" normalizeH="0" baseline="0" dirty="0" smtClean="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val="39867868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Summary </a:t>
            </a:r>
            <a:endParaRPr lang="en-US" dirty="0"/>
          </a:p>
        </p:txBody>
      </p:sp>
      <p:sp>
        <p:nvSpPr>
          <p:cNvPr id="3" name="Content Placeholder 2"/>
          <p:cNvSpPr>
            <a:spLocks noGrp="1"/>
          </p:cNvSpPr>
          <p:nvPr>
            <p:ph sz="half" idx="1"/>
          </p:nvPr>
        </p:nvSpPr>
        <p:spPr>
          <a:xfrm>
            <a:off x="533400" y="1510189"/>
            <a:ext cx="8305800" cy="4525963"/>
          </a:xfrm>
        </p:spPr>
        <p:txBody>
          <a:bodyPr/>
          <a:lstStyle/>
          <a:p>
            <a:pPr>
              <a:buClr>
                <a:schemeClr val="accent2">
                  <a:lumMod val="75000"/>
                </a:schemeClr>
              </a:buClr>
              <a:buFont typeface="Wingdings" pitchFamily="2" charset="2"/>
              <a:buChar char=""/>
            </a:pPr>
            <a:r>
              <a:rPr lang="en-US" sz="1100" dirty="0" smtClean="0"/>
              <a:t>The current macroeconomic outlook presents a duality: exceedingly low short-term interest rates in the medium term, offset by inflation and correspondingly higher interest-rate risk due to globally ballooning Central Bank balance sheets. Federal Open Market Committee (FOMC) forecasters’ views show that the fed-funds rate has a central tendency of 4%–2</a:t>
            </a:r>
            <a:r>
              <a:rPr lang="en-US" sz="1100" dirty="0"/>
              <a:t>% real rate plus 2% inflation only beyond </a:t>
            </a:r>
            <a:r>
              <a:rPr lang="en-US" sz="1100" dirty="0" smtClean="0"/>
              <a:t>2015.</a:t>
            </a:r>
          </a:p>
          <a:p>
            <a:pPr>
              <a:buClr>
                <a:schemeClr val="accent2">
                  <a:lumMod val="75000"/>
                </a:schemeClr>
              </a:buClr>
              <a:buFont typeface="Wingdings" pitchFamily="2" charset="2"/>
              <a:buChar char=""/>
            </a:pPr>
            <a:r>
              <a:rPr lang="en-US" sz="1100" dirty="0" smtClean="0"/>
              <a:t>According </a:t>
            </a:r>
            <a:r>
              <a:rPr lang="en-US" sz="1100" dirty="0"/>
              <a:t>to the well-known </a:t>
            </a:r>
            <a:r>
              <a:rPr lang="en-US" sz="1100" dirty="0" err="1"/>
              <a:t>Okun</a:t>
            </a:r>
            <a:r>
              <a:rPr lang="en-US" sz="1100" dirty="0"/>
              <a:t> rule, GDP has to grow by approximately two percentage points </a:t>
            </a:r>
            <a:r>
              <a:rPr lang="en-US" sz="1100" dirty="0" smtClean="0"/>
              <a:t>over and above its run-rate to </a:t>
            </a:r>
            <a:r>
              <a:rPr lang="en-US" sz="1100" dirty="0"/>
              <a:t>soak up one percentage point of unemployment. This rule means that for unemployment to fall to its steady-state level of 5%, GDP has to grow by 9% in one year or by 4% for six years (assuming that the run rate of GDP is 3% per year</a:t>
            </a:r>
            <a:r>
              <a:rPr lang="en-US" sz="1100" dirty="0" smtClean="0"/>
              <a:t>). This </a:t>
            </a:r>
            <a:r>
              <a:rPr lang="en-US" sz="1100" dirty="0"/>
              <a:t>is not </a:t>
            </a:r>
            <a:r>
              <a:rPr lang="en-US" sz="1100" dirty="0" smtClean="0"/>
              <a:t>happening!</a:t>
            </a:r>
          </a:p>
          <a:p>
            <a:pPr>
              <a:buClr>
                <a:schemeClr val="accent2">
                  <a:lumMod val="75000"/>
                </a:schemeClr>
              </a:buClr>
              <a:buFont typeface="Wingdings" pitchFamily="2" charset="2"/>
              <a:buChar char=""/>
            </a:pPr>
            <a:r>
              <a:rPr lang="en-US" sz="1100" dirty="0" smtClean="0"/>
              <a:t>The main reasons behind this very low interest-rate environment are twofold: first, the unemployment rate is significantly higher than its steady state level (slightly below 8% versus 5%), and second inflation is not significantly higher (maybe even lower depending on how you measure it) than its policy level of about 2% to 2.5% p.a. </a:t>
            </a:r>
          </a:p>
          <a:p>
            <a:pPr marL="342900" lvl="1" indent="-342900">
              <a:buClr>
                <a:schemeClr val="accent2">
                  <a:lumMod val="75000"/>
                </a:schemeClr>
              </a:buClr>
              <a:buFont typeface="Wingdings" pitchFamily="2" charset="2"/>
              <a:buChar char=""/>
            </a:pPr>
            <a:r>
              <a:rPr lang="en-US" sz="1100" dirty="0" smtClean="0"/>
              <a:t>The Federal Reserve follows some version of the frequently-cited Taylor rule, or framework , which suggests that the Fed-Funds rate</a:t>
            </a:r>
            <a:r>
              <a:rPr lang="en-US" sz="1100" dirty="0"/>
              <a:t> equals the long-run real rate (about 2</a:t>
            </a:r>
            <a:r>
              <a:rPr lang="en-US" sz="1100" dirty="0" smtClean="0"/>
              <a:t>%)</a:t>
            </a:r>
            <a:r>
              <a:rPr lang="en-US" sz="1100" dirty="0"/>
              <a:t> plus the steady-state inflation rate (approximately 2% to 2.5%) and a weighted average of the gross domestic product (GDP) gap and the inflation gap. Though there are many interpretations of the Taylor rule, most economists would agree that the </a:t>
            </a:r>
            <a:r>
              <a:rPr lang="en-US" sz="1100" dirty="0" smtClean="0"/>
              <a:t>current environment implies a very low or even negative Fed </a:t>
            </a:r>
            <a:r>
              <a:rPr lang="en-US" sz="1100" dirty="0"/>
              <a:t>Funds </a:t>
            </a:r>
            <a:r>
              <a:rPr lang="en-US" sz="1100" dirty="0" smtClean="0"/>
              <a:t>rate, and that the environment </a:t>
            </a:r>
            <a:r>
              <a:rPr lang="en-US" sz="1100" dirty="0"/>
              <a:t>will remain as such until the unemployment rate is on its way to reaching its full-employment level. </a:t>
            </a:r>
            <a:endParaRPr lang="en-US" sz="1100" dirty="0" smtClean="0"/>
          </a:p>
          <a:p>
            <a:pPr marL="342900" lvl="1" indent="-342900">
              <a:buClr>
                <a:schemeClr val="accent2">
                  <a:lumMod val="75000"/>
                </a:schemeClr>
              </a:buClr>
              <a:buFont typeface="Wingdings" pitchFamily="2" charset="2"/>
              <a:buChar char=""/>
            </a:pPr>
            <a:r>
              <a:rPr lang="en-US" sz="1100" dirty="0" smtClean="0"/>
              <a:t>Currently the Federal Reserve is using two instruments of monetary policy</a:t>
            </a:r>
          </a:p>
          <a:p>
            <a:pPr marL="742950" lvl="2" indent="-342900">
              <a:buClr>
                <a:schemeClr val="accent2">
                  <a:lumMod val="75000"/>
                </a:schemeClr>
              </a:buClr>
              <a:buFont typeface="Wingdings" pitchFamily="2" charset="2"/>
              <a:buChar char=""/>
            </a:pPr>
            <a:r>
              <a:rPr lang="en-US" sz="700" dirty="0" smtClean="0"/>
              <a:t>The Fed-Funds rate (stressing not time forecasts, but data dependent forecasts)</a:t>
            </a:r>
          </a:p>
          <a:p>
            <a:pPr marL="742950" lvl="2" indent="-342900">
              <a:buClr>
                <a:schemeClr val="accent2">
                  <a:lumMod val="75000"/>
                </a:schemeClr>
              </a:buClr>
              <a:buFont typeface="Wingdings" pitchFamily="2" charset="2"/>
              <a:buChar char=""/>
            </a:pPr>
            <a:r>
              <a:rPr lang="en-US" sz="700" dirty="0" smtClean="0"/>
              <a:t>Purchases of Treasuries and Agencies (to taper or not?)</a:t>
            </a:r>
          </a:p>
          <a:p>
            <a:pPr marL="342900" lvl="1" indent="-342900">
              <a:buClr>
                <a:schemeClr val="accent2">
                  <a:lumMod val="75000"/>
                </a:schemeClr>
              </a:buClr>
              <a:buFont typeface="Wingdings" pitchFamily="2" charset="2"/>
              <a:buChar char=""/>
            </a:pPr>
            <a:r>
              <a:rPr lang="en-US" sz="1100" dirty="0" smtClean="0"/>
              <a:t>Under </a:t>
            </a:r>
            <a:r>
              <a:rPr lang="en-US" sz="1100" dirty="0"/>
              <a:t>normal circumstances such an increase in base (or high-powered) money would have resulted in significant levels of inflation. Currently, however, because  the money multiplier has declined significantly due to the 2007-2009 contraction, M1 and M2 have not grown as fast as high-powered money. And, heretofore inflation has not materialized. Nonetheless, global economic history suggests that inflation may hit suddenly and violently. Thus, this is the current macroeconomic duality: very low interest rates projecting into the medium-term future offset by high-levels of inflation risk.</a:t>
            </a:r>
          </a:p>
          <a:p>
            <a:pPr>
              <a:buClr>
                <a:schemeClr val="accent2">
                  <a:lumMod val="75000"/>
                </a:schemeClr>
              </a:buClr>
              <a:buFont typeface="Wingdings" pitchFamily="2" charset="2"/>
              <a:buChar char=""/>
            </a:pPr>
            <a:endParaRPr lang="en-US" sz="1400" dirty="0"/>
          </a:p>
        </p:txBody>
      </p:sp>
      <p:sp>
        <p:nvSpPr>
          <p:cNvPr id="6" name="TextBox 5"/>
          <p:cNvSpPr txBox="1"/>
          <p:nvPr/>
        </p:nvSpPr>
        <p:spPr>
          <a:xfrm>
            <a:off x="380999" y="1143000"/>
            <a:ext cx="6263253" cy="369332"/>
          </a:xfrm>
          <a:prstGeom prst="rect">
            <a:avLst/>
          </a:prstGeom>
          <a:noFill/>
        </p:spPr>
        <p:txBody>
          <a:bodyPr wrap="none" rtlCol="0">
            <a:spAutoFit/>
          </a:bodyPr>
          <a:lstStyle/>
          <a:p>
            <a:r>
              <a:rPr lang="en-US" b="1" i="1" dirty="0" smtClean="0"/>
              <a:t>The US Macro Outlook and Efficient Funding Strategies</a:t>
            </a:r>
            <a:endParaRPr lang="en-US" b="1" i="1" dirty="0"/>
          </a:p>
        </p:txBody>
      </p:sp>
    </p:spTree>
    <p:extLst>
      <p:ext uri="{BB962C8B-B14F-4D97-AF65-F5344CB8AC3E}">
        <p14:creationId xmlns:p14="http://schemas.microsoft.com/office/powerpoint/2010/main" val="23033907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Summary</a:t>
            </a:r>
            <a:endParaRPr lang="en-US" dirty="0"/>
          </a:p>
        </p:txBody>
      </p:sp>
      <p:sp>
        <p:nvSpPr>
          <p:cNvPr id="3" name="Content Placeholder 2"/>
          <p:cNvSpPr>
            <a:spLocks noGrp="1"/>
          </p:cNvSpPr>
          <p:nvPr>
            <p:ph sz="half" idx="1"/>
          </p:nvPr>
        </p:nvSpPr>
        <p:spPr>
          <a:xfrm>
            <a:off x="457200" y="1676400"/>
            <a:ext cx="8153400" cy="4525963"/>
          </a:xfrm>
        </p:spPr>
        <p:txBody>
          <a:bodyPr/>
          <a:lstStyle/>
          <a:p>
            <a:pPr>
              <a:buClr>
                <a:schemeClr val="accent2">
                  <a:lumMod val="75000"/>
                </a:schemeClr>
              </a:buClr>
              <a:buFont typeface="Wingdings" pitchFamily="2" charset="2"/>
              <a:buChar char=""/>
            </a:pPr>
            <a:r>
              <a:rPr lang="en-US" sz="1300" dirty="0" smtClean="0"/>
              <a:t>This duality intuitively suggests that an optimal funding strategy might consist of short term borrowings (to exploit the low short-term rates) coupled with long-term borrowings (to hedge against rising inflation and interest rates).</a:t>
            </a:r>
          </a:p>
          <a:p>
            <a:pPr>
              <a:buClr>
                <a:schemeClr val="accent2">
                  <a:lumMod val="75000"/>
                </a:schemeClr>
              </a:buClr>
              <a:buFont typeface="Wingdings" pitchFamily="2" charset="2"/>
              <a:buChar char=""/>
            </a:pPr>
            <a:r>
              <a:rPr lang="en-US" sz="1300" dirty="0" smtClean="0"/>
              <a:t>In this presentation, we empirically demonstrate that a barbell funding strategy is indeed on the efficient frontier, and most efficient frontier strategies consist of the barbell plus the 5-year, particularly under increased liquidity or funding risk eventualities. Once we delineate the barbell with episodic inclusions of the 5-year, the Chief Financial Officer (CFO) can choose the optimal fixed versus floating mix based on his pain tolerance for declines in earnings per share (EPS) given the likely moves in short-term rates.</a:t>
            </a:r>
          </a:p>
          <a:p>
            <a:pPr>
              <a:buClr>
                <a:schemeClr val="accent2">
                  <a:lumMod val="75000"/>
                </a:schemeClr>
              </a:buClr>
              <a:buFont typeface="Wingdings" pitchFamily="2" charset="2"/>
              <a:buChar char=""/>
            </a:pPr>
            <a:r>
              <a:rPr lang="en-US" sz="1300" dirty="0"/>
              <a:t>In addition to pain tolerance considerations in choosing his fixed versus floating strategy, the CFO also looks at comparable analysis of the industry he is operating at. Various industries will have differing fixed versus floating characteristics depending on their capital structures and the sensitivity of the particular industry to interest rates.</a:t>
            </a:r>
          </a:p>
          <a:p>
            <a:pPr>
              <a:buClr>
                <a:schemeClr val="accent2">
                  <a:lumMod val="75000"/>
                </a:schemeClr>
              </a:buClr>
              <a:buFont typeface="Wingdings" pitchFamily="2" charset="2"/>
              <a:buChar char=""/>
            </a:pPr>
            <a:r>
              <a:rPr lang="en-US" sz="1300" dirty="0"/>
              <a:t>Most CFOs that I have had conversations with state that the most important choice in liability management is the fixed versus floating mix and not the maturity mix. Nonetheless, I posit that the maturity mix should be predicated on an efficient frontier type analysis combined with a </a:t>
            </a:r>
            <a:r>
              <a:rPr lang="en-US" sz="1300" dirty="0" smtClean="0"/>
              <a:t>probabilistic and economic </a:t>
            </a:r>
            <a:r>
              <a:rPr lang="en-US" sz="1300" dirty="0"/>
              <a:t>determination of which instrument would be the likely winner over a planning horizon.</a:t>
            </a:r>
          </a:p>
          <a:p>
            <a:pPr>
              <a:buClr>
                <a:schemeClr val="accent2">
                  <a:lumMod val="75000"/>
                </a:schemeClr>
              </a:buClr>
              <a:buFont typeface="Wingdings" pitchFamily="2" charset="2"/>
              <a:buChar char=""/>
            </a:pPr>
            <a:endParaRPr lang="en-US" sz="1300" dirty="0" smtClean="0"/>
          </a:p>
        </p:txBody>
      </p:sp>
      <p:sp>
        <p:nvSpPr>
          <p:cNvPr id="6" name="TextBox 5"/>
          <p:cNvSpPr txBox="1"/>
          <p:nvPr/>
        </p:nvSpPr>
        <p:spPr>
          <a:xfrm>
            <a:off x="380999" y="1143000"/>
            <a:ext cx="6263253" cy="369332"/>
          </a:xfrm>
          <a:prstGeom prst="rect">
            <a:avLst/>
          </a:prstGeom>
          <a:noFill/>
        </p:spPr>
        <p:txBody>
          <a:bodyPr wrap="none" rtlCol="0">
            <a:spAutoFit/>
          </a:bodyPr>
          <a:lstStyle/>
          <a:p>
            <a:r>
              <a:rPr lang="en-US" b="1" i="1" dirty="0" smtClean="0"/>
              <a:t>The US Macro Outlook and Efficient Funding Strategies</a:t>
            </a:r>
            <a:endParaRPr lang="en-US" b="1" i="1" dirty="0"/>
          </a:p>
        </p:txBody>
      </p:sp>
    </p:spTree>
    <p:extLst>
      <p:ext uri="{BB962C8B-B14F-4D97-AF65-F5344CB8AC3E}">
        <p14:creationId xmlns:p14="http://schemas.microsoft.com/office/powerpoint/2010/main" val="10843566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Summary</a:t>
            </a:r>
            <a:endParaRPr lang="en-US" dirty="0"/>
          </a:p>
        </p:txBody>
      </p:sp>
      <p:sp>
        <p:nvSpPr>
          <p:cNvPr id="3" name="Content Placeholder 2"/>
          <p:cNvSpPr>
            <a:spLocks noGrp="1"/>
          </p:cNvSpPr>
          <p:nvPr>
            <p:ph sz="half" idx="1"/>
          </p:nvPr>
        </p:nvSpPr>
        <p:spPr>
          <a:xfrm>
            <a:off x="457200" y="1676400"/>
            <a:ext cx="7924800" cy="4525963"/>
          </a:xfrm>
        </p:spPr>
        <p:txBody>
          <a:bodyPr/>
          <a:lstStyle/>
          <a:p>
            <a:pPr>
              <a:buClr>
                <a:schemeClr val="accent2">
                  <a:lumMod val="75000"/>
                </a:schemeClr>
              </a:buClr>
              <a:buFont typeface="Wingdings" pitchFamily="2" charset="2"/>
              <a:buChar char=""/>
            </a:pPr>
            <a:r>
              <a:rPr lang="en-US" sz="1400" dirty="0" smtClean="0"/>
              <a:t>A major caveat for floating-rate funders </a:t>
            </a:r>
            <a:r>
              <a:rPr lang="en-US" sz="1400" dirty="0"/>
              <a:t>i</a:t>
            </a:r>
            <a:r>
              <a:rPr lang="en-US" sz="1400" dirty="0" smtClean="0"/>
              <a:t>s that interest rates can jump violently. For example, in the period from 1990 to the present, we have experienced three major periods where short-term rates (3M Libor) have moved significantly over a few years</a:t>
            </a:r>
          </a:p>
          <a:p>
            <a:pPr lvl="1">
              <a:buClr>
                <a:schemeClr val="accent2">
                  <a:lumMod val="75000"/>
                </a:schemeClr>
              </a:buClr>
              <a:buFont typeface="Wingdings" pitchFamily="2" charset="2"/>
              <a:buChar char=""/>
            </a:pPr>
            <a:r>
              <a:rPr lang="en-US" sz="1000" dirty="0" smtClean="0"/>
              <a:t>3.19% (2/93) to 6.50% (12/94), or 331 bps in one year ten months.</a:t>
            </a:r>
          </a:p>
          <a:p>
            <a:pPr lvl="1">
              <a:buClr>
                <a:schemeClr val="accent2">
                  <a:lumMod val="75000"/>
                </a:schemeClr>
              </a:buClr>
              <a:buFont typeface="Wingdings" pitchFamily="2" charset="2"/>
              <a:buChar char=""/>
            </a:pPr>
            <a:r>
              <a:rPr lang="en-US" sz="1000" dirty="0" smtClean="0"/>
              <a:t>4.97% (1/99) to 6.81% (9/00), or 184 bps in one year eight months.</a:t>
            </a:r>
          </a:p>
          <a:p>
            <a:pPr lvl="1">
              <a:buClr>
                <a:schemeClr val="accent2">
                  <a:lumMod val="75000"/>
                </a:schemeClr>
              </a:buClr>
              <a:buFont typeface="Wingdings" pitchFamily="2" charset="2"/>
              <a:buChar char=""/>
            </a:pPr>
            <a:r>
              <a:rPr lang="en-US" sz="1000" dirty="0" smtClean="0"/>
              <a:t>1.11% (3/04) to 5.48% (6/06), or 437 bps in two years and three months.</a:t>
            </a:r>
          </a:p>
          <a:p>
            <a:pPr lvl="1">
              <a:buClr>
                <a:schemeClr val="accent2">
                  <a:lumMod val="75000"/>
                </a:schemeClr>
              </a:buClr>
              <a:buFont typeface="Wingdings" pitchFamily="2" charset="2"/>
              <a:buChar char=""/>
            </a:pPr>
            <a:endParaRPr lang="en-US" sz="1000" dirty="0" smtClean="0"/>
          </a:p>
          <a:p>
            <a:pPr indent="-285750">
              <a:buClr>
                <a:schemeClr val="accent2">
                  <a:lumMod val="75000"/>
                </a:schemeClr>
              </a:buClr>
              <a:buFont typeface="Wingdings" pitchFamily="2" charset="2"/>
              <a:buChar char=""/>
            </a:pPr>
            <a:r>
              <a:rPr lang="en-US" sz="1400" dirty="0" smtClean="0"/>
              <a:t>On the good news side, corporate spreads are negatively correlated with quarter-on-quarter annualized percentage changes in GDP (R</a:t>
            </a:r>
            <a:r>
              <a:rPr lang="en-US" sz="1400" baseline="30000" dirty="0" smtClean="0"/>
              <a:t>2 </a:t>
            </a:r>
            <a:r>
              <a:rPr lang="en-US" sz="1400" dirty="0" smtClean="0"/>
              <a:t>of 59%). In this respect, the CFO is partially hedged in that when the economy does well, the risk-free rate will likely go up, but credit spreads will likely go down; and conversely.</a:t>
            </a:r>
            <a:endParaRPr lang="en-US" sz="1400" dirty="0"/>
          </a:p>
        </p:txBody>
      </p:sp>
      <p:sp>
        <p:nvSpPr>
          <p:cNvPr id="6" name="TextBox 5"/>
          <p:cNvSpPr txBox="1"/>
          <p:nvPr/>
        </p:nvSpPr>
        <p:spPr>
          <a:xfrm>
            <a:off x="380999" y="1143000"/>
            <a:ext cx="6263253" cy="369332"/>
          </a:xfrm>
          <a:prstGeom prst="rect">
            <a:avLst/>
          </a:prstGeom>
          <a:noFill/>
        </p:spPr>
        <p:txBody>
          <a:bodyPr wrap="none" rtlCol="0">
            <a:spAutoFit/>
          </a:bodyPr>
          <a:lstStyle/>
          <a:p>
            <a:r>
              <a:rPr lang="en-US" b="1" i="1" dirty="0" smtClean="0"/>
              <a:t>The US Macro Outlook and Efficient Funding Strategies</a:t>
            </a:r>
            <a:endParaRPr lang="en-US" b="1" i="1" dirty="0"/>
          </a:p>
        </p:txBody>
      </p:sp>
    </p:spTree>
    <p:extLst>
      <p:ext uri="{BB962C8B-B14F-4D97-AF65-F5344CB8AC3E}">
        <p14:creationId xmlns:p14="http://schemas.microsoft.com/office/powerpoint/2010/main" val="25184429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Clr>
                <a:schemeClr val="accent2">
                  <a:lumMod val="75000"/>
                </a:schemeClr>
              </a:buClr>
              <a:buFont typeface="Wingdings" pitchFamily="2" charset="2"/>
              <a:buChar char=""/>
            </a:pPr>
            <a:r>
              <a:rPr lang="en-US" sz="1400" dirty="0" smtClean="0"/>
              <a:t>When analyzing the history of interest rates, we have to bear in mind that the nominal interest rate consists of three building blocks.</a:t>
            </a:r>
          </a:p>
          <a:p>
            <a:pPr lvl="1">
              <a:buClr>
                <a:schemeClr val="accent2">
                  <a:lumMod val="75000"/>
                </a:schemeClr>
              </a:buClr>
              <a:buFont typeface="Wingdings" pitchFamily="2" charset="2"/>
              <a:buChar char=""/>
            </a:pPr>
            <a:r>
              <a:rPr lang="en-US" sz="1100" dirty="0" smtClean="0"/>
              <a:t>The real rate of interest (i.e. inflation adjusted, or TIPS)</a:t>
            </a:r>
          </a:p>
          <a:p>
            <a:pPr lvl="1">
              <a:buClr>
                <a:schemeClr val="accent2">
                  <a:lumMod val="75000"/>
                </a:schemeClr>
              </a:buClr>
              <a:buFont typeface="Wingdings" pitchFamily="2" charset="2"/>
              <a:buChar char=""/>
            </a:pPr>
            <a:r>
              <a:rPr lang="en-US" sz="1100" dirty="0" smtClean="0"/>
              <a:t>Inflationary expectations</a:t>
            </a:r>
          </a:p>
          <a:p>
            <a:pPr lvl="1">
              <a:buClr>
                <a:schemeClr val="accent2">
                  <a:lumMod val="75000"/>
                </a:schemeClr>
              </a:buClr>
              <a:buFont typeface="Wingdings" pitchFamily="2" charset="2"/>
              <a:buChar char=""/>
            </a:pPr>
            <a:r>
              <a:rPr lang="en-US" sz="1100" dirty="0" smtClean="0"/>
              <a:t>Credit Spreads</a:t>
            </a:r>
          </a:p>
          <a:p>
            <a:pPr>
              <a:buClr>
                <a:schemeClr val="accent2">
                  <a:lumMod val="75000"/>
                </a:schemeClr>
              </a:buClr>
              <a:buFont typeface="Wingdings" pitchFamily="2" charset="2"/>
              <a:buChar char=""/>
            </a:pPr>
            <a:r>
              <a:rPr lang="en-US" sz="1400" dirty="0" smtClean="0"/>
              <a:t>The long term real rate of interest approaches long-term GDP growth, both of which converge to 3% per year.</a:t>
            </a:r>
          </a:p>
          <a:p>
            <a:pPr>
              <a:buClr>
                <a:schemeClr val="accent2">
                  <a:lumMod val="75000"/>
                </a:schemeClr>
              </a:buClr>
              <a:buFont typeface="Wingdings" pitchFamily="2" charset="2"/>
              <a:buChar char=""/>
            </a:pPr>
            <a:r>
              <a:rPr lang="en-US" sz="1400" dirty="0" smtClean="0"/>
              <a:t>Because the short-term interest rate approaches 2% in the long-run, we conclude that the TIPS yield curve has a 100 bps spread (3M-30Y) under normal conditions.</a:t>
            </a:r>
          </a:p>
          <a:p>
            <a:pPr>
              <a:buClr>
                <a:schemeClr val="accent2">
                  <a:lumMod val="75000"/>
                </a:schemeClr>
              </a:buClr>
              <a:buFont typeface="Wingdings" pitchFamily="2" charset="2"/>
              <a:buChar char=""/>
            </a:pPr>
            <a:r>
              <a:rPr lang="en-US" sz="1400" dirty="0" smtClean="0"/>
              <a:t>We present the statistical distributions of various interest rate spreads in the graphs that follow.</a:t>
            </a:r>
          </a:p>
          <a:p>
            <a:pPr>
              <a:buClr>
                <a:schemeClr val="accent2">
                  <a:lumMod val="75000"/>
                </a:schemeClr>
              </a:buClr>
              <a:buFont typeface="Wingdings" pitchFamily="2" charset="2"/>
              <a:buChar char=""/>
            </a:pPr>
            <a:r>
              <a:rPr lang="en-US" sz="1400" dirty="0" smtClean="0"/>
              <a:t>Conventional wisdom suggests that the yield curve flattens before a recession, and steepens during a recession.</a:t>
            </a:r>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6</a:t>
            </a:fld>
            <a:endParaRPr lang="en-US"/>
          </a:p>
        </p:txBody>
      </p:sp>
      <p:sp>
        <p:nvSpPr>
          <p:cNvPr id="5" name="TextBox 4"/>
          <p:cNvSpPr txBox="1"/>
          <p:nvPr/>
        </p:nvSpPr>
        <p:spPr>
          <a:xfrm>
            <a:off x="390524" y="1143000"/>
            <a:ext cx="4258345" cy="369332"/>
          </a:xfrm>
          <a:prstGeom prst="rect">
            <a:avLst/>
          </a:prstGeom>
          <a:noFill/>
        </p:spPr>
        <p:txBody>
          <a:bodyPr wrap="none" rtlCol="0">
            <a:spAutoFit/>
          </a:bodyPr>
          <a:lstStyle/>
          <a:p>
            <a:r>
              <a:rPr lang="en-US" b="1" i="1" dirty="0" smtClean="0"/>
              <a:t>A Sixty-Year History of Interest Rates</a:t>
            </a:r>
            <a:endParaRPr lang="en-US" b="1" i="1" dirty="0"/>
          </a:p>
        </p:txBody>
      </p:sp>
      <p:sp>
        <p:nvSpPr>
          <p:cNvPr id="6" name="Title 1"/>
          <p:cNvSpPr>
            <a:spLocks noGrp="1"/>
          </p:cNvSpPr>
          <p:nvPr>
            <p:ph type="title"/>
          </p:nvPr>
        </p:nvSpPr>
        <p:spPr>
          <a:xfrm>
            <a:off x="309563" y="549275"/>
            <a:ext cx="6470650" cy="762000"/>
          </a:xfrm>
        </p:spPr>
        <p:txBody>
          <a:bodyPr/>
          <a:lstStyle/>
          <a:p>
            <a:r>
              <a:rPr lang="en-US" dirty="0" smtClean="0"/>
              <a:t>Executive Summary</a:t>
            </a:r>
            <a:endParaRPr lang="en-US" dirty="0"/>
          </a:p>
        </p:txBody>
      </p:sp>
    </p:spTree>
    <p:extLst>
      <p:ext uri="{BB962C8B-B14F-4D97-AF65-F5344CB8AC3E}">
        <p14:creationId xmlns:p14="http://schemas.microsoft.com/office/powerpoint/2010/main" val="8335276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Clr>
                <a:schemeClr val="accent2">
                  <a:lumMod val="75000"/>
                </a:schemeClr>
              </a:buClr>
              <a:buFont typeface="Wingdings" pitchFamily="2" charset="2"/>
              <a:buChar char=""/>
            </a:pPr>
            <a:r>
              <a:rPr lang="en-US" sz="1400" dirty="0" smtClean="0"/>
              <a:t>S&amp;P 500 Real Earnings are about 100(mean) – 250(median) bps higher than real GDP growth. This may suggest that throwing out underperformers may improve portfolio returns significantly.</a:t>
            </a:r>
          </a:p>
          <a:p>
            <a:pPr>
              <a:buClr>
                <a:schemeClr val="accent2">
                  <a:lumMod val="75000"/>
                </a:schemeClr>
              </a:buClr>
              <a:buFont typeface="Wingdings" pitchFamily="2" charset="2"/>
              <a:buChar char=""/>
            </a:pPr>
            <a:r>
              <a:rPr lang="en-US" sz="1400" dirty="0"/>
              <a:t>As expected, S&amp;P 400 Real Earnings are higher than that of the S&amp;P 500. Specifically, S&amp;P 400 Real Earnings are about 7% higher than real GDP growth.</a:t>
            </a:r>
          </a:p>
          <a:p>
            <a:pPr>
              <a:buClr>
                <a:schemeClr val="accent2">
                  <a:lumMod val="75000"/>
                </a:schemeClr>
              </a:buClr>
              <a:buFont typeface="Wingdings" pitchFamily="2" charset="2"/>
              <a:buChar char=""/>
            </a:pPr>
            <a:r>
              <a:rPr lang="en-US" sz="1400" dirty="0" smtClean="0"/>
              <a:t>Investors may use various metrics such as the P/E multiple to ascertain whether the stock market is rich or cheap.</a:t>
            </a:r>
          </a:p>
          <a:p>
            <a:pPr>
              <a:buClr>
                <a:schemeClr val="accent2">
                  <a:lumMod val="75000"/>
                </a:schemeClr>
              </a:buClr>
              <a:buFont typeface="Wingdings" pitchFamily="2" charset="2"/>
              <a:buChar char=""/>
            </a:pPr>
            <a:r>
              <a:rPr lang="en-US" sz="1400" dirty="0" smtClean="0"/>
              <a:t>The Capital Asset Pricing Model is the classic academic model used for stock valuation. As such practitioners universally rely on betas and their decomposition into correlation and relative volatility.</a:t>
            </a:r>
          </a:p>
          <a:p>
            <a:pPr>
              <a:buClr>
                <a:schemeClr val="accent2">
                  <a:lumMod val="75000"/>
                </a:schemeClr>
              </a:buClr>
              <a:buFont typeface="Wingdings" pitchFamily="2" charset="2"/>
              <a:buChar char=""/>
            </a:pPr>
            <a:r>
              <a:rPr lang="en-US" sz="1400" dirty="0" smtClean="0"/>
              <a:t>When discussing share repurchase assignments, cost of capital considerations, and equity valuation with clients, we spend considerable time on the robustness and components of beta; and the equity market risk premium.</a:t>
            </a:r>
          </a:p>
          <a:p>
            <a:pPr>
              <a:buClr>
                <a:schemeClr val="accent2">
                  <a:lumMod val="75000"/>
                </a:schemeClr>
              </a:buClr>
              <a:buFont typeface="Wingdings" pitchFamily="2" charset="2"/>
              <a:buChar char=""/>
            </a:pPr>
            <a:endParaRPr lang="en-US" sz="1400" dirty="0" smtClean="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7</a:t>
            </a:fld>
            <a:endParaRPr lang="en-US"/>
          </a:p>
        </p:txBody>
      </p:sp>
      <p:sp>
        <p:nvSpPr>
          <p:cNvPr id="5" name="TextBox 4"/>
          <p:cNvSpPr txBox="1"/>
          <p:nvPr/>
        </p:nvSpPr>
        <p:spPr>
          <a:xfrm>
            <a:off x="371473" y="1143000"/>
            <a:ext cx="3061479" cy="369332"/>
          </a:xfrm>
          <a:prstGeom prst="rect">
            <a:avLst/>
          </a:prstGeom>
          <a:noFill/>
        </p:spPr>
        <p:txBody>
          <a:bodyPr wrap="none" rtlCol="0">
            <a:spAutoFit/>
          </a:bodyPr>
          <a:lstStyle/>
          <a:p>
            <a:r>
              <a:rPr lang="en-US" b="1" i="1" dirty="0" smtClean="0"/>
              <a:t>GDP and the Stock Market</a:t>
            </a:r>
            <a:endParaRPr lang="en-US" b="1" i="1" dirty="0"/>
          </a:p>
        </p:txBody>
      </p:sp>
      <p:sp>
        <p:nvSpPr>
          <p:cNvPr id="6" name="Title 1"/>
          <p:cNvSpPr>
            <a:spLocks noGrp="1"/>
          </p:cNvSpPr>
          <p:nvPr>
            <p:ph type="title"/>
          </p:nvPr>
        </p:nvSpPr>
        <p:spPr>
          <a:xfrm>
            <a:off x="309563" y="549275"/>
            <a:ext cx="6470650" cy="762000"/>
          </a:xfrm>
        </p:spPr>
        <p:txBody>
          <a:bodyPr/>
          <a:lstStyle/>
          <a:p>
            <a:r>
              <a:rPr lang="en-US" dirty="0" smtClean="0"/>
              <a:t>Executive Summary</a:t>
            </a:r>
            <a:endParaRPr lang="en-US" dirty="0"/>
          </a:p>
        </p:txBody>
      </p:sp>
    </p:spTree>
    <p:extLst>
      <p:ext uri="{BB962C8B-B14F-4D97-AF65-F5344CB8AC3E}">
        <p14:creationId xmlns:p14="http://schemas.microsoft.com/office/powerpoint/2010/main" val="2017205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138" y="1844355"/>
            <a:ext cx="7886700" cy="340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4" name="Rectangle 2"/>
          <p:cNvSpPr>
            <a:spLocks noGrp="1" noChangeArrowheads="1"/>
          </p:cNvSpPr>
          <p:nvPr>
            <p:ph type="title" idx="4294967295"/>
          </p:nvPr>
        </p:nvSpPr>
        <p:spPr>
          <a:xfrm>
            <a:off x="0" y="593725"/>
            <a:ext cx="7458075" cy="762000"/>
          </a:xfrm>
          <a:prstGeom prst="rect">
            <a:avLst/>
          </a:prstGeom>
        </p:spPr>
        <p:txBody>
          <a:bodyPr/>
          <a:lstStyle/>
          <a:p>
            <a:r>
              <a:rPr lang="en-US" smtClean="0"/>
              <a:t>Economic Growth Leads the Unemployment Rate and is More Volatile – The Okun Rule</a:t>
            </a:r>
          </a:p>
        </p:txBody>
      </p:sp>
      <p:sp>
        <p:nvSpPr>
          <p:cNvPr id="18435" name="Text Box 3"/>
          <p:cNvSpPr txBox="1">
            <a:spLocks noChangeArrowheads="1"/>
          </p:cNvSpPr>
          <p:nvPr/>
        </p:nvSpPr>
        <p:spPr bwMode="auto">
          <a:xfrm>
            <a:off x="5838825" y="6280150"/>
            <a:ext cx="30734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100">
                <a:solidFill>
                  <a:schemeClr val="tx1"/>
                </a:solidFill>
                <a:latin typeface="Arial" pitchFamily="34" charset="0"/>
                <a:cs typeface="Arial" pitchFamily="34" charset="0"/>
              </a:defRPr>
            </a:lvl1pPr>
            <a:lvl2pPr marL="742950" indent="-285750" eaLnBrk="0" hangingPunct="0">
              <a:defRPr sz="1100">
                <a:solidFill>
                  <a:schemeClr val="tx1"/>
                </a:solidFill>
                <a:latin typeface="Arial" pitchFamily="34" charset="0"/>
                <a:cs typeface="Arial" pitchFamily="34" charset="0"/>
              </a:defRPr>
            </a:lvl2pPr>
            <a:lvl3pPr marL="1143000" indent="-228600" eaLnBrk="0" hangingPunct="0">
              <a:defRPr sz="1100">
                <a:solidFill>
                  <a:schemeClr val="tx1"/>
                </a:solidFill>
                <a:latin typeface="Arial" pitchFamily="34" charset="0"/>
                <a:cs typeface="Arial" pitchFamily="34" charset="0"/>
              </a:defRPr>
            </a:lvl3pPr>
            <a:lvl4pPr marL="1600200" indent="-228600" eaLnBrk="0" hangingPunct="0">
              <a:defRPr sz="1100">
                <a:solidFill>
                  <a:schemeClr val="tx1"/>
                </a:solidFill>
                <a:latin typeface="Arial" pitchFamily="34" charset="0"/>
                <a:cs typeface="Arial" pitchFamily="34" charset="0"/>
              </a:defRPr>
            </a:lvl4pPr>
            <a:lvl5pPr marL="2057400" indent="-228600" eaLnBrk="0" hangingPunct="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algn="r" fontAlgn="base">
              <a:spcBef>
                <a:spcPct val="50000"/>
              </a:spcBef>
              <a:spcAft>
                <a:spcPct val="40000"/>
              </a:spcAft>
            </a:pPr>
            <a:endParaRPr lang="en-US" sz="700" b="1" i="1">
              <a:solidFill>
                <a:srgbClr val="000000"/>
              </a:solidFill>
            </a:endParaRPr>
          </a:p>
        </p:txBody>
      </p:sp>
      <p:sp>
        <p:nvSpPr>
          <p:cNvPr id="18436" name="Rectangle 12"/>
          <p:cNvSpPr>
            <a:spLocks noChangeArrowheads="1"/>
          </p:cNvSpPr>
          <p:nvPr/>
        </p:nvSpPr>
        <p:spPr bwMode="auto">
          <a:xfrm>
            <a:off x="1427163" y="5248275"/>
            <a:ext cx="48164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85750" lvl="1" indent="-285750" eaLnBrk="0" fontAlgn="base" hangingPunct="0">
              <a:spcBef>
                <a:spcPct val="30000"/>
              </a:spcBef>
              <a:spcAft>
                <a:spcPct val="30000"/>
              </a:spcAft>
              <a:buClr>
                <a:srgbClr val="990000"/>
              </a:buClr>
              <a:buSzPct val="120000"/>
              <a:buFont typeface="Wingdings" pitchFamily="2" charset="2"/>
              <a:buChar char="w"/>
            </a:pPr>
            <a:r>
              <a:rPr lang="en-US" sz="1000" b="1" dirty="0">
                <a:solidFill>
                  <a:srgbClr val="000000"/>
                </a:solidFill>
              </a:rPr>
              <a:t>GDP growth = </a:t>
            </a:r>
            <a:r>
              <a:rPr lang="en-US" sz="1000" b="1" dirty="0" smtClean="0">
                <a:solidFill>
                  <a:srgbClr val="000000"/>
                </a:solidFill>
              </a:rPr>
              <a:t>3.33   </a:t>
            </a:r>
            <a:r>
              <a:rPr lang="en-US" sz="1000" b="1" dirty="0">
                <a:solidFill>
                  <a:srgbClr val="000000"/>
                </a:solidFill>
              </a:rPr>
              <a:t>–   </a:t>
            </a:r>
            <a:r>
              <a:rPr lang="en-US" sz="1000" b="1" dirty="0" smtClean="0">
                <a:solidFill>
                  <a:srgbClr val="000000"/>
                </a:solidFill>
              </a:rPr>
              <a:t>1.82*(</a:t>
            </a:r>
            <a:r>
              <a:rPr lang="en-US" sz="1000" b="1" dirty="0">
                <a:solidFill>
                  <a:srgbClr val="000000"/>
                </a:solidFill>
              </a:rPr>
              <a:t>change in unemployment)</a:t>
            </a:r>
            <a:br>
              <a:rPr lang="en-US" sz="1000" b="1" dirty="0">
                <a:solidFill>
                  <a:srgbClr val="000000"/>
                </a:solidFill>
              </a:rPr>
            </a:br>
            <a:r>
              <a:rPr lang="en-US" sz="1000" dirty="0">
                <a:solidFill>
                  <a:srgbClr val="000000"/>
                </a:solidFill>
              </a:rPr>
              <a:t>t statistics:    </a:t>
            </a:r>
            <a:r>
              <a:rPr lang="en-US" sz="1000" dirty="0" smtClean="0">
                <a:solidFill>
                  <a:srgbClr val="000000"/>
                </a:solidFill>
              </a:rPr>
              <a:t>   (18.22)    (</a:t>
            </a:r>
            <a:r>
              <a:rPr lang="en-US" sz="1000" dirty="0">
                <a:solidFill>
                  <a:srgbClr val="000000"/>
                </a:solidFill>
              </a:rPr>
              <a:t>15.38)</a:t>
            </a:r>
            <a:br>
              <a:rPr lang="en-US" sz="1000" dirty="0">
                <a:solidFill>
                  <a:srgbClr val="000000"/>
                </a:solidFill>
              </a:rPr>
            </a:br>
            <a:r>
              <a:rPr lang="en-US" sz="1000" dirty="0">
                <a:solidFill>
                  <a:srgbClr val="000000"/>
                </a:solidFill>
              </a:rPr>
              <a:t>	      </a:t>
            </a:r>
            <a:r>
              <a:rPr lang="en-US" sz="1000" dirty="0" smtClean="0">
                <a:solidFill>
                  <a:srgbClr val="000000"/>
                </a:solidFill>
              </a:rPr>
              <a:t>Adj</a:t>
            </a:r>
            <a:r>
              <a:rPr lang="en-US" sz="1000" dirty="0">
                <a:solidFill>
                  <a:srgbClr val="000000"/>
                </a:solidFill>
              </a:rPr>
              <a:t>. R</a:t>
            </a:r>
            <a:r>
              <a:rPr lang="en-US" sz="1000" baseline="30000" dirty="0">
                <a:solidFill>
                  <a:srgbClr val="000000"/>
                </a:solidFill>
              </a:rPr>
              <a:t>2</a:t>
            </a:r>
            <a:r>
              <a:rPr lang="en-US" sz="1000" dirty="0">
                <a:solidFill>
                  <a:srgbClr val="000000"/>
                </a:solidFill>
              </a:rPr>
              <a:t> = </a:t>
            </a:r>
            <a:r>
              <a:rPr lang="en-US" sz="1000" dirty="0" smtClean="0">
                <a:solidFill>
                  <a:srgbClr val="000000"/>
                </a:solidFill>
              </a:rPr>
              <a:t>48.50%</a:t>
            </a:r>
            <a:endParaRPr lang="en-US" sz="1000" dirty="0">
              <a:solidFill>
                <a:srgbClr val="000000"/>
              </a:solidFill>
            </a:endParaRPr>
          </a:p>
          <a:p>
            <a:pPr marL="285750" lvl="1" indent="-285750" eaLnBrk="0" fontAlgn="base" hangingPunct="0">
              <a:spcBef>
                <a:spcPct val="30000"/>
              </a:spcBef>
              <a:spcAft>
                <a:spcPct val="30000"/>
              </a:spcAft>
              <a:buClr>
                <a:srgbClr val="990000"/>
              </a:buClr>
              <a:buSzPct val="120000"/>
              <a:buFont typeface="Wingdings" pitchFamily="2" charset="2"/>
              <a:buChar char="w"/>
            </a:pPr>
            <a:r>
              <a:rPr lang="en-US" sz="1000" b="1" dirty="0">
                <a:solidFill>
                  <a:srgbClr val="000000"/>
                </a:solidFill>
              </a:rPr>
              <a:t>This confirms the study by Abel and Bernanke, 2005</a:t>
            </a:r>
          </a:p>
        </p:txBody>
      </p:sp>
      <p:sp>
        <p:nvSpPr>
          <p:cNvPr id="18437" name="Text Box 16"/>
          <p:cNvSpPr txBox="1">
            <a:spLocks noChangeArrowheads="1"/>
          </p:cNvSpPr>
          <p:nvPr/>
        </p:nvSpPr>
        <p:spPr bwMode="auto">
          <a:xfrm>
            <a:off x="347663" y="1412875"/>
            <a:ext cx="8528050" cy="306388"/>
          </a:xfrm>
          <a:prstGeom prst="rect">
            <a:avLst/>
          </a:prstGeom>
          <a:gradFill rotWithShape="0">
            <a:gsLst>
              <a:gs pos="0">
                <a:srgbClr val="B2B2B2"/>
              </a:gs>
              <a:gs pos="50000">
                <a:srgbClr val="000000"/>
              </a:gs>
              <a:gs pos="100000">
                <a:srgbClr val="B2B2B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100">
                <a:solidFill>
                  <a:schemeClr val="tx1"/>
                </a:solidFill>
                <a:latin typeface="Arial" pitchFamily="34" charset="0"/>
                <a:cs typeface="Arial" pitchFamily="34" charset="0"/>
              </a:defRPr>
            </a:lvl1pPr>
            <a:lvl2pPr marL="742950" indent="-285750" eaLnBrk="0" hangingPunct="0">
              <a:defRPr sz="1100">
                <a:solidFill>
                  <a:schemeClr val="tx1"/>
                </a:solidFill>
                <a:latin typeface="Arial" pitchFamily="34" charset="0"/>
                <a:cs typeface="Arial" pitchFamily="34" charset="0"/>
              </a:defRPr>
            </a:lvl2pPr>
            <a:lvl3pPr marL="1143000" indent="-228600" eaLnBrk="0" hangingPunct="0">
              <a:defRPr sz="1100">
                <a:solidFill>
                  <a:schemeClr val="tx1"/>
                </a:solidFill>
                <a:latin typeface="Arial" pitchFamily="34" charset="0"/>
                <a:cs typeface="Arial" pitchFamily="34" charset="0"/>
              </a:defRPr>
            </a:lvl3pPr>
            <a:lvl4pPr marL="1600200" indent="-228600" eaLnBrk="0" hangingPunct="0">
              <a:defRPr sz="1100">
                <a:solidFill>
                  <a:schemeClr val="tx1"/>
                </a:solidFill>
                <a:latin typeface="Arial" pitchFamily="34" charset="0"/>
                <a:cs typeface="Arial" pitchFamily="34" charset="0"/>
              </a:defRPr>
            </a:lvl4pPr>
            <a:lvl5pPr marL="2057400" indent="-228600" eaLnBrk="0" hangingPunct="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algn="ctr" fontAlgn="base">
              <a:spcBef>
                <a:spcPct val="50000"/>
              </a:spcBef>
              <a:spcAft>
                <a:spcPct val="40000"/>
              </a:spcAft>
            </a:pPr>
            <a:r>
              <a:rPr lang="en-US" b="1" dirty="0">
                <a:solidFill>
                  <a:srgbClr val="FFFFFF"/>
                </a:solidFill>
              </a:rPr>
              <a:t>US Unemployment Rate and Rate of Growth of U.S. GDP, </a:t>
            </a:r>
            <a:r>
              <a:rPr lang="en-US" b="1" dirty="0" smtClean="0">
                <a:solidFill>
                  <a:srgbClr val="FFFFFF"/>
                </a:solidFill>
              </a:rPr>
              <a:t>Dec </a:t>
            </a:r>
            <a:r>
              <a:rPr lang="en-US" b="1" dirty="0">
                <a:solidFill>
                  <a:srgbClr val="FFFFFF"/>
                </a:solidFill>
              </a:rPr>
              <a:t>1949 – </a:t>
            </a:r>
            <a:r>
              <a:rPr lang="en-US" b="1" dirty="0" smtClean="0">
                <a:solidFill>
                  <a:srgbClr val="FFFFFF"/>
                </a:solidFill>
              </a:rPr>
              <a:t>Mar 2013</a:t>
            </a:r>
            <a:endParaRPr lang="en-US" b="1" dirty="0">
              <a:solidFill>
                <a:srgbClr val="FFFFFF"/>
              </a:solidFill>
            </a:endParaRPr>
          </a:p>
        </p:txBody>
      </p:sp>
      <p:sp>
        <p:nvSpPr>
          <p:cNvPr id="18438" name="Text Box 24"/>
          <p:cNvSpPr txBox="1">
            <a:spLocks noChangeArrowheads="1"/>
          </p:cNvSpPr>
          <p:nvPr/>
        </p:nvSpPr>
        <p:spPr bwMode="auto">
          <a:xfrm>
            <a:off x="5854700" y="6280150"/>
            <a:ext cx="30734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100">
                <a:solidFill>
                  <a:schemeClr val="tx1"/>
                </a:solidFill>
                <a:latin typeface="Arial" pitchFamily="34" charset="0"/>
                <a:cs typeface="Arial" pitchFamily="34" charset="0"/>
              </a:defRPr>
            </a:lvl1pPr>
            <a:lvl2pPr marL="742950" indent="-285750" eaLnBrk="0" hangingPunct="0">
              <a:defRPr sz="1100">
                <a:solidFill>
                  <a:schemeClr val="tx1"/>
                </a:solidFill>
                <a:latin typeface="Arial" pitchFamily="34" charset="0"/>
                <a:cs typeface="Arial" pitchFamily="34" charset="0"/>
              </a:defRPr>
            </a:lvl2pPr>
            <a:lvl3pPr marL="1143000" indent="-228600" eaLnBrk="0" hangingPunct="0">
              <a:defRPr sz="1100">
                <a:solidFill>
                  <a:schemeClr val="tx1"/>
                </a:solidFill>
                <a:latin typeface="Arial" pitchFamily="34" charset="0"/>
                <a:cs typeface="Arial" pitchFamily="34" charset="0"/>
              </a:defRPr>
            </a:lvl3pPr>
            <a:lvl4pPr marL="1600200" indent="-228600" eaLnBrk="0" hangingPunct="0">
              <a:defRPr sz="1100">
                <a:solidFill>
                  <a:schemeClr val="tx1"/>
                </a:solidFill>
                <a:latin typeface="Arial" pitchFamily="34" charset="0"/>
                <a:cs typeface="Arial" pitchFamily="34" charset="0"/>
              </a:defRPr>
            </a:lvl4pPr>
            <a:lvl5pPr marL="2057400" indent="-228600" eaLnBrk="0" hangingPunct="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algn="r" fontAlgn="base">
              <a:spcBef>
                <a:spcPct val="50000"/>
              </a:spcBef>
              <a:spcAft>
                <a:spcPct val="40000"/>
              </a:spcAft>
            </a:pPr>
            <a:r>
              <a:rPr lang="en-US" sz="700" i="1" dirty="0">
                <a:solidFill>
                  <a:srgbClr val="000000"/>
                </a:solidFill>
              </a:rPr>
              <a:t>Source: Bloomberg. </a:t>
            </a:r>
          </a:p>
        </p:txBody>
      </p:sp>
    </p:spTree>
    <p:extLst>
      <p:ext uri="{BB962C8B-B14F-4D97-AF65-F5344CB8AC3E}">
        <p14:creationId xmlns:p14="http://schemas.microsoft.com/office/powerpoint/2010/main" val="3839307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2360" y="1317432"/>
            <a:ext cx="7103643" cy="339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59" name="Oval 5"/>
          <p:cNvSpPr>
            <a:spLocks noChangeArrowheads="1"/>
          </p:cNvSpPr>
          <p:nvPr/>
        </p:nvSpPr>
        <p:spPr bwMode="auto">
          <a:xfrm>
            <a:off x="6010526" y="2999397"/>
            <a:ext cx="962025" cy="496888"/>
          </a:xfrm>
          <a:prstGeom prst="ellipse">
            <a:avLst/>
          </a:prstGeom>
          <a:noFill/>
          <a:ln w="19050" algn="ctr">
            <a:solidFill>
              <a:srgbClr val="993366"/>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b="1">
              <a:solidFill>
                <a:srgbClr val="000000"/>
              </a:solidFill>
            </a:endParaRPr>
          </a:p>
        </p:txBody>
      </p:sp>
      <p:sp>
        <p:nvSpPr>
          <p:cNvPr id="19460" name="Text Box 6"/>
          <p:cNvSpPr txBox="1">
            <a:spLocks noChangeArrowheads="1"/>
          </p:cNvSpPr>
          <p:nvPr/>
        </p:nvSpPr>
        <p:spPr bwMode="auto">
          <a:xfrm>
            <a:off x="6361364" y="1407135"/>
            <a:ext cx="844550" cy="119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100">
                <a:solidFill>
                  <a:schemeClr val="tx1"/>
                </a:solidFill>
                <a:latin typeface="Arial" pitchFamily="34" charset="0"/>
                <a:cs typeface="Arial" pitchFamily="34" charset="0"/>
              </a:defRPr>
            </a:lvl1pPr>
            <a:lvl2pPr marL="742950" indent="-285750" eaLnBrk="0" hangingPunct="0">
              <a:defRPr sz="1100">
                <a:solidFill>
                  <a:schemeClr val="tx1"/>
                </a:solidFill>
                <a:latin typeface="Arial" pitchFamily="34" charset="0"/>
                <a:cs typeface="Arial" pitchFamily="34" charset="0"/>
              </a:defRPr>
            </a:lvl2pPr>
            <a:lvl3pPr marL="1143000" indent="-228600" eaLnBrk="0" hangingPunct="0">
              <a:defRPr sz="1100">
                <a:solidFill>
                  <a:schemeClr val="tx1"/>
                </a:solidFill>
                <a:latin typeface="Arial" pitchFamily="34" charset="0"/>
                <a:cs typeface="Arial" pitchFamily="34" charset="0"/>
              </a:defRPr>
            </a:lvl3pPr>
            <a:lvl4pPr marL="1600200" indent="-228600" eaLnBrk="0" hangingPunct="0">
              <a:defRPr sz="1100">
                <a:solidFill>
                  <a:schemeClr val="tx1"/>
                </a:solidFill>
                <a:latin typeface="Arial" pitchFamily="34" charset="0"/>
                <a:cs typeface="Arial" pitchFamily="34" charset="0"/>
              </a:defRPr>
            </a:lvl4pPr>
            <a:lvl5pPr marL="2057400" indent="-228600" eaLnBrk="0" hangingPunct="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eaLnBrk="1" fontAlgn="base" hangingPunct="1">
              <a:spcBef>
                <a:spcPct val="0"/>
              </a:spcBef>
              <a:spcAft>
                <a:spcPct val="0"/>
              </a:spcAft>
            </a:pPr>
            <a:r>
              <a:rPr lang="en-US" sz="800" dirty="0">
                <a:solidFill>
                  <a:srgbClr val="000000"/>
                </a:solidFill>
              </a:rPr>
              <a:t>Following the bursting of the TMT bubble, the Fed kept rates lower than the Taylor rule to fight dreaded deflation</a:t>
            </a:r>
          </a:p>
        </p:txBody>
      </p:sp>
      <p:sp>
        <p:nvSpPr>
          <p:cNvPr id="19461" name="Line 7"/>
          <p:cNvSpPr>
            <a:spLocks noChangeShapeType="1"/>
          </p:cNvSpPr>
          <p:nvPr/>
        </p:nvSpPr>
        <p:spPr bwMode="auto">
          <a:xfrm flipH="1">
            <a:off x="6594727" y="2599347"/>
            <a:ext cx="115887" cy="3841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b="1">
              <a:solidFill>
                <a:prstClr val="black"/>
              </a:solidFill>
            </a:endParaRPr>
          </a:p>
        </p:txBody>
      </p:sp>
      <p:sp>
        <p:nvSpPr>
          <p:cNvPr id="19462" name="Text Box 8"/>
          <p:cNvSpPr txBox="1">
            <a:spLocks noChangeArrowheads="1"/>
          </p:cNvSpPr>
          <p:nvPr/>
        </p:nvSpPr>
        <p:spPr bwMode="auto">
          <a:xfrm>
            <a:off x="5838825" y="6264275"/>
            <a:ext cx="30734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100">
                <a:solidFill>
                  <a:schemeClr val="tx1"/>
                </a:solidFill>
                <a:latin typeface="Arial" pitchFamily="34" charset="0"/>
                <a:cs typeface="Arial" pitchFamily="34" charset="0"/>
              </a:defRPr>
            </a:lvl1pPr>
            <a:lvl2pPr marL="742950" indent="-285750" eaLnBrk="0" hangingPunct="0">
              <a:defRPr sz="1100">
                <a:solidFill>
                  <a:schemeClr val="tx1"/>
                </a:solidFill>
                <a:latin typeface="Arial" pitchFamily="34" charset="0"/>
                <a:cs typeface="Arial" pitchFamily="34" charset="0"/>
              </a:defRPr>
            </a:lvl2pPr>
            <a:lvl3pPr marL="1143000" indent="-228600" eaLnBrk="0" hangingPunct="0">
              <a:defRPr sz="1100">
                <a:solidFill>
                  <a:schemeClr val="tx1"/>
                </a:solidFill>
                <a:latin typeface="Arial" pitchFamily="34" charset="0"/>
                <a:cs typeface="Arial" pitchFamily="34" charset="0"/>
              </a:defRPr>
            </a:lvl3pPr>
            <a:lvl4pPr marL="1600200" indent="-228600" eaLnBrk="0" hangingPunct="0">
              <a:defRPr sz="1100">
                <a:solidFill>
                  <a:schemeClr val="tx1"/>
                </a:solidFill>
                <a:latin typeface="Arial" pitchFamily="34" charset="0"/>
                <a:cs typeface="Arial" pitchFamily="34" charset="0"/>
              </a:defRPr>
            </a:lvl4pPr>
            <a:lvl5pPr marL="2057400" indent="-228600" eaLnBrk="0" hangingPunct="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sz="700" i="1" dirty="0">
                <a:solidFill>
                  <a:srgbClr val="000000"/>
                </a:solidFill>
              </a:rPr>
              <a:t>Source: Bloomberg, NBER. </a:t>
            </a:r>
          </a:p>
        </p:txBody>
      </p:sp>
      <p:sp>
        <p:nvSpPr>
          <p:cNvPr id="19464" name="Rectangle 3"/>
          <p:cNvSpPr txBox="1">
            <a:spLocks noChangeArrowheads="1"/>
          </p:cNvSpPr>
          <p:nvPr/>
        </p:nvSpPr>
        <p:spPr bwMode="auto">
          <a:xfrm>
            <a:off x="231775" y="509588"/>
            <a:ext cx="84232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100">
                <a:solidFill>
                  <a:schemeClr val="tx1"/>
                </a:solidFill>
                <a:latin typeface="Arial" pitchFamily="34" charset="0"/>
                <a:cs typeface="Arial" pitchFamily="34" charset="0"/>
              </a:defRPr>
            </a:lvl1pPr>
            <a:lvl2pPr marL="742950" indent="-285750" eaLnBrk="0" hangingPunct="0">
              <a:defRPr sz="1100">
                <a:solidFill>
                  <a:schemeClr val="tx1"/>
                </a:solidFill>
                <a:latin typeface="Arial" pitchFamily="34" charset="0"/>
                <a:cs typeface="Arial" pitchFamily="34" charset="0"/>
              </a:defRPr>
            </a:lvl2pPr>
            <a:lvl3pPr marL="1143000" indent="-228600" eaLnBrk="0" hangingPunct="0">
              <a:defRPr sz="1100">
                <a:solidFill>
                  <a:schemeClr val="tx1"/>
                </a:solidFill>
                <a:latin typeface="Arial" pitchFamily="34" charset="0"/>
                <a:cs typeface="Arial" pitchFamily="34" charset="0"/>
              </a:defRPr>
            </a:lvl3pPr>
            <a:lvl4pPr marL="1600200" indent="-228600" eaLnBrk="0" hangingPunct="0">
              <a:defRPr sz="1100">
                <a:solidFill>
                  <a:schemeClr val="tx1"/>
                </a:solidFill>
                <a:latin typeface="Arial" pitchFamily="34" charset="0"/>
                <a:cs typeface="Arial" pitchFamily="34" charset="0"/>
              </a:defRPr>
            </a:lvl4pPr>
            <a:lvl5pPr marL="2057400" indent="-228600" eaLnBrk="0" hangingPunct="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fontAlgn="base">
              <a:spcBef>
                <a:spcPct val="0"/>
              </a:spcBef>
              <a:spcAft>
                <a:spcPct val="0"/>
              </a:spcAft>
            </a:pPr>
            <a:r>
              <a:rPr lang="en-US" sz="2000" b="1" dirty="0">
                <a:solidFill>
                  <a:srgbClr val="990000"/>
                </a:solidFill>
              </a:rPr>
              <a:t>The Fed’s Reaction Function and the Taylor Rule, </a:t>
            </a:r>
            <a:r>
              <a:rPr lang="en-US" sz="2000" b="1" dirty="0" smtClean="0">
                <a:solidFill>
                  <a:srgbClr val="990000"/>
                </a:solidFill>
              </a:rPr>
              <a:t>1971-2013</a:t>
            </a:r>
            <a:endParaRPr lang="en-US" sz="2000" b="1" dirty="0">
              <a:solidFill>
                <a:srgbClr val="990000"/>
              </a:solidFill>
            </a:endParaRPr>
          </a:p>
        </p:txBody>
      </p:sp>
      <p:sp>
        <p:nvSpPr>
          <p:cNvPr id="11" name="Rectangle 9"/>
          <p:cNvSpPr>
            <a:spLocks noChangeArrowheads="1"/>
          </p:cNvSpPr>
          <p:nvPr/>
        </p:nvSpPr>
        <p:spPr bwMode="auto">
          <a:xfrm>
            <a:off x="1295400" y="4800600"/>
            <a:ext cx="7415213"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85750" lvl="1" indent="-285750" eaLnBrk="0" fontAlgn="base" hangingPunct="0">
              <a:spcBef>
                <a:spcPct val="30000"/>
              </a:spcBef>
              <a:spcAft>
                <a:spcPct val="30000"/>
              </a:spcAft>
              <a:buClr>
                <a:srgbClr val="990000"/>
              </a:buClr>
              <a:buSzPct val="120000"/>
              <a:buFont typeface="Wingdings" pitchFamily="2" charset="2"/>
              <a:buChar char="w"/>
            </a:pPr>
            <a:r>
              <a:rPr lang="en-US" sz="1200" b="1" dirty="0" smtClean="0">
                <a:solidFill>
                  <a:srgbClr val="000000"/>
                </a:solidFill>
              </a:rPr>
              <a:t>The Taylor rule is widely used to explain Fed-fund targets rates</a:t>
            </a:r>
          </a:p>
          <a:p>
            <a:pPr marL="571500" lvl="2" indent="-284163" fontAlgn="base">
              <a:spcBef>
                <a:spcPct val="0"/>
              </a:spcBef>
              <a:spcAft>
                <a:spcPct val="20000"/>
              </a:spcAft>
              <a:buClr>
                <a:srgbClr val="C00000"/>
              </a:buClr>
              <a:buSzPct val="120000"/>
              <a:buFont typeface="Wingdings" pitchFamily="2" charset="2"/>
              <a:buChar char="ð"/>
            </a:pPr>
            <a:r>
              <a:rPr lang="en-US" sz="1100" i="1" dirty="0">
                <a:solidFill>
                  <a:srgbClr val="000000"/>
                </a:solidFill>
              </a:rPr>
              <a:t>Real </a:t>
            </a:r>
            <a:r>
              <a:rPr lang="en-US" sz="1100" i="1" dirty="0" err="1">
                <a:solidFill>
                  <a:srgbClr val="000000"/>
                </a:solidFill>
              </a:rPr>
              <a:t>Rate+Core</a:t>
            </a:r>
            <a:r>
              <a:rPr lang="en-US" sz="1100" i="1" dirty="0">
                <a:solidFill>
                  <a:srgbClr val="000000"/>
                </a:solidFill>
              </a:rPr>
              <a:t> Inflation+½*(Inflation–Target Inflation)+½*</a:t>
            </a:r>
            <a:r>
              <a:rPr lang="en-US" sz="1100" i="1" dirty="0" err="1">
                <a:solidFill>
                  <a:srgbClr val="000000"/>
                </a:solidFill>
              </a:rPr>
              <a:t>Okun</a:t>
            </a:r>
            <a:r>
              <a:rPr lang="en-US" sz="1100" i="1" dirty="0">
                <a:solidFill>
                  <a:srgbClr val="000000"/>
                </a:solidFill>
              </a:rPr>
              <a:t> Factor*(Normal Unemployment–Unemployment)</a:t>
            </a:r>
          </a:p>
          <a:p>
            <a:pPr marL="285750" lvl="1" indent="-285750" eaLnBrk="0" fontAlgn="base" hangingPunct="0">
              <a:spcBef>
                <a:spcPct val="30000"/>
              </a:spcBef>
              <a:spcAft>
                <a:spcPct val="30000"/>
              </a:spcAft>
              <a:buClr>
                <a:srgbClr val="990000"/>
              </a:buClr>
              <a:buSzPct val="120000"/>
              <a:buFont typeface="Wingdings" pitchFamily="2" charset="2"/>
              <a:buChar char="w"/>
            </a:pPr>
            <a:r>
              <a:rPr lang="en-US" sz="1200" b="1" dirty="0" smtClean="0">
                <a:solidFill>
                  <a:srgbClr val="000000"/>
                </a:solidFill>
              </a:rPr>
              <a:t>In the recent past, with unusually high unemployment and low inflation, the rule called for negative rates</a:t>
            </a:r>
          </a:p>
          <a:p>
            <a:pPr marL="571500" lvl="2" indent="-284163" fontAlgn="base">
              <a:spcBef>
                <a:spcPct val="0"/>
              </a:spcBef>
              <a:spcAft>
                <a:spcPct val="20000"/>
              </a:spcAft>
              <a:buClr>
                <a:srgbClr val="C00000"/>
              </a:buClr>
              <a:buSzPct val="120000"/>
              <a:buFont typeface="Wingdings" pitchFamily="2" charset="2"/>
              <a:buChar char="ð"/>
            </a:pPr>
            <a:r>
              <a:rPr lang="en-US" sz="1100" i="1" dirty="0">
                <a:solidFill>
                  <a:srgbClr val="000000"/>
                </a:solidFill>
              </a:rPr>
              <a:t>This is yet another indication that short rates may stay low for some time</a:t>
            </a:r>
          </a:p>
        </p:txBody>
      </p:sp>
    </p:spTree>
    <p:extLst>
      <p:ext uri="{BB962C8B-B14F-4D97-AF65-F5344CB8AC3E}">
        <p14:creationId xmlns:p14="http://schemas.microsoft.com/office/powerpoint/2010/main" val="29183876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4"/>
          <p:cNvSpPr txBox="1">
            <a:spLocks noChangeArrowheads="1"/>
          </p:cNvSpPr>
          <p:nvPr/>
        </p:nvSpPr>
        <p:spPr bwMode="auto">
          <a:xfrm>
            <a:off x="1500187" y="3765550"/>
            <a:ext cx="7402203" cy="274638"/>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91432" tIns="45715" rIns="91432" bIns="45715" anchor="ctr"/>
          <a:lstStyle/>
          <a:p>
            <a:pPr algn="ctr" fontAlgn="base">
              <a:spcBef>
                <a:spcPct val="0"/>
              </a:spcBef>
              <a:spcAft>
                <a:spcPct val="0"/>
              </a:spcAft>
              <a:defRPr/>
            </a:pPr>
            <a:r>
              <a:rPr lang="en-US" sz="1100" b="1" dirty="0">
                <a:solidFill>
                  <a:srgbClr val="FFFFFF"/>
                </a:solidFill>
              </a:rPr>
              <a:t>FOMC Outlook on Timing of Policy Firming</a:t>
            </a:r>
          </a:p>
        </p:txBody>
      </p:sp>
      <p:sp>
        <p:nvSpPr>
          <p:cNvPr id="161798" name="Text Box 3"/>
          <p:cNvSpPr txBox="1">
            <a:spLocks noChangeArrowheads="1"/>
          </p:cNvSpPr>
          <p:nvPr/>
        </p:nvSpPr>
        <p:spPr bwMode="auto">
          <a:xfrm>
            <a:off x="6031010" y="6270625"/>
            <a:ext cx="294154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100">
                <a:solidFill>
                  <a:schemeClr val="tx1"/>
                </a:solidFill>
                <a:latin typeface="Arial" charset="0"/>
              </a:defRPr>
            </a:lvl1pPr>
            <a:lvl2pPr marL="742950" indent="-285750">
              <a:defRPr sz="1100">
                <a:solidFill>
                  <a:schemeClr val="tx1"/>
                </a:solidFill>
                <a:latin typeface="Arial" charset="0"/>
              </a:defRPr>
            </a:lvl2pPr>
            <a:lvl3pPr marL="1143000" indent="-228600">
              <a:defRPr sz="1100">
                <a:solidFill>
                  <a:schemeClr val="tx1"/>
                </a:solidFill>
                <a:latin typeface="Arial" charset="0"/>
              </a:defRPr>
            </a:lvl3pPr>
            <a:lvl4pPr marL="1600200" indent="-228600">
              <a:defRPr sz="1100">
                <a:solidFill>
                  <a:schemeClr val="tx1"/>
                </a:solidFill>
                <a:latin typeface="Arial" charset="0"/>
              </a:defRPr>
            </a:lvl4pPr>
            <a:lvl5pPr marL="2057400" indent="-228600">
              <a:defRPr sz="1100">
                <a:solidFill>
                  <a:schemeClr val="tx1"/>
                </a:solidFill>
                <a:latin typeface="Arial" charset="0"/>
              </a:defRPr>
            </a:lvl5pPr>
            <a:lvl6pPr marL="2514600" indent="-228600" algn="ctr" eaLnBrk="0" fontAlgn="base" hangingPunct="0">
              <a:spcBef>
                <a:spcPct val="50000"/>
              </a:spcBef>
              <a:spcAft>
                <a:spcPct val="40000"/>
              </a:spcAft>
              <a:defRPr sz="1100">
                <a:solidFill>
                  <a:schemeClr val="tx1"/>
                </a:solidFill>
                <a:latin typeface="Arial" charset="0"/>
              </a:defRPr>
            </a:lvl6pPr>
            <a:lvl7pPr marL="2971800" indent="-228600" algn="ctr" eaLnBrk="0" fontAlgn="base" hangingPunct="0">
              <a:spcBef>
                <a:spcPct val="50000"/>
              </a:spcBef>
              <a:spcAft>
                <a:spcPct val="40000"/>
              </a:spcAft>
              <a:defRPr sz="1100">
                <a:solidFill>
                  <a:schemeClr val="tx1"/>
                </a:solidFill>
                <a:latin typeface="Arial" charset="0"/>
              </a:defRPr>
            </a:lvl7pPr>
            <a:lvl8pPr marL="3429000" indent="-228600" algn="ctr" eaLnBrk="0" fontAlgn="base" hangingPunct="0">
              <a:spcBef>
                <a:spcPct val="50000"/>
              </a:spcBef>
              <a:spcAft>
                <a:spcPct val="40000"/>
              </a:spcAft>
              <a:defRPr sz="1100">
                <a:solidFill>
                  <a:schemeClr val="tx1"/>
                </a:solidFill>
                <a:latin typeface="Arial" charset="0"/>
              </a:defRPr>
            </a:lvl8pPr>
            <a:lvl9pPr marL="3886200" indent="-228600" algn="ctr" eaLnBrk="0" fontAlgn="base" hangingPunct="0">
              <a:spcBef>
                <a:spcPct val="50000"/>
              </a:spcBef>
              <a:spcAft>
                <a:spcPct val="40000"/>
              </a:spcAft>
              <a:defRPr sz="1100">
                <a:solidFill>
                  <a:schemeClr val="tx1"/>
                </a:solidFill>
                <a:latin typeface="Arial" charset="0"/>
              </a:defRPr>
            </a:lvl9pPr>
          </a:lstStyle>
          <a:p>
            <a:pPr algn="r" fontAlgn="base">
              <a:spcBef>
                <a:spcPct val="0"/>
              </a:spcBef>
              <a:spcAft>
                <a:spcPct val="0"/>
              </a:spcAft>
            </a:pPr>
            <a:r>
              <a:rPr lang="en-US" sz="700" i="1">
                <a:solidFill>
                  <a:srgbClr val="000000"/>
                </a:solidFill>
              </a:rPr>
              <a:t>Source:  Federal Reserve</a:t>
            </a:r>
          </a:p>
        </p:txBody>
      </p:sp>
      <p:sp>
        <p:nvSpPr>
          <p:cNvPr id="130" name="Text Box 4"/>
          <p:cNvSpPr txBox="1">
            <a:spLocks noChangeArrowheads="1"/>
          </p:cNvSpPr>
          <p:nvPr/>
        </p:nvSpPr>
        <p:spPr bwMode="auto">
          <a:xfrm>
            <a:off x="1501775" y="1301750"/>
            <a:ext cx="7365705" cy="274638"/>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91432" tIns="45715" rIns="91432" bIns="45715" anchor="ctr"/>
          <a:lstStyle/>
          <a:p>
            <a:pPr algn="ctr" fontAlgn="base">
              <a:spcBef>
                <a:spcPct val="0"/>
              </a:spcBef>
              <a:spcAft>
                <a:spcPct val="0"/>
              </a:spcAft>
              <a:defRPr/>
            </a:pPr>
            <a:r>
              <a:rPr lang="en-US" sz="1100" b="1" dirty="0">
                <a:solidFill>
                  <a:srgbClr val="FFFFFF"/>
                </a:solidFill>
              </a:rPr>
              <a:t>FOMC Outlook on Pace of Policy Firming</a:t>
            </a:r>
          </a:p>
        </p:txBody>
      </p:sp>
      <p:sp>
        <p:nvSpPr>
          <p:cNvPr id="161800" name="Text Box 3"/>
          <p:cNvSpPr txBox="1">
            <a:spLocks noChangeArrowheads="1"/>
          </p:cNvSpPr>
          <p:nvPr/>
        </p:nvSpPr>
        <p:spPr bwMode="auto">
          <a:xfrm>
            <a:off x="1457194" y="6270625"/>
            <a:ext cx="186984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100">
                <a:solidFill>
                  <a:schemeClr val="tx1"/>
                </a:solidFill>
                <a:latin typeface="Arial" charset="0"/>
              </a:defRPr>
            </a:lvl1pPr>
            <a:lvl2pPr marL="742950" indent="-285750">
              <a:defRPr sz="1100">
                <a:solidFill>
                  <a:schemeClr val="tx1"/>
                </a:solidFill>
                <a:latin typeface="Arial" charset="0"/>
              </a:defRPr>
            </a:lvl2pPr>
            <a:lvl3pPr marL="1143000" indent="-228600">
              <a:defRPr sz="1100">
                <a:solidFill>
                  <a:schemeClr val="tx1"/>
                </a:solidFill>
                <a:latin typeface="Arial" charset="0"/>
              </a:defRPr>
            </a:lvl3pPr>
            <a:lvl4pPr marL="1600200" indent="-228600">
              <a:defRPr sz="1100">
                <a:solidFill>
                  <a:schemeClr val="tx1"/>
                </a:solidFill>
                <a:latin typeface="Arial" charset="0"/>
              </a:defRPr>
            </a:lvl4pPr>
            <a:lvl5pPr marL="2057400" indent="-228600">
              <a:defRPr sz="1100">
                <a:solidFill>
                  <a:schemeClr val="tx1"/>
                </a:solidFill>
                <a:latin typeface="Arial" charset="0"/>
              </a:defRPr>
            </a:lvl5pPr>
            <a:lvl6pPr marL="2514600" indent="-228600" algn="ctr" eaLnBrk="0" fontAlgn="base" hangingPunct="0">
              <a:spcBef>
                <a:spcPct val="50000"/>
              </a:spcBef>
              <a:spcAft>
                <a:spcPct val="40000"/>
              </a:spcAft>
              <a:defRPr sz="1100">
                <a:solidFill>
                  <a:schemeClr val="tx1"/>
                </a:solidFill>
                <a:latin typeface="Arial" charset="0"/>
              </a:defRPr>
            </a:lvl6pPr>
            <a:lvl7pPr marL="2971800" indent="-228600" algn="ctr" eaLnBrk="0" fontAlgn="base" hangingPunct="0">
              <a:spcBef>
                <a:spcPct val="50000"/>
              </a:spcBef>
              <a:spcAft>
                <a:spcPct val="40000"/>
              </a:spcAft>
              <a:defRPr sz="1100">
                <a:solidFill>
                  <a:schemeClr val="tx1"/>
                </a:solidFill>
                <a:latin typeface="Arial" charset="0"/>
              </a:defRPr>
            </a:lvl7pPr>
            <a:lvl8pPr marL="3429000" indent="-228600" algn="ctr" eaLnBrk="0" fontAlgn="base" hangingPunct="0">
              <a:spcBef>
                <a:spcPct val="50000"/>
              </a:spcBef>
              <a:spcAft>
                <a:spcPct val="40000"/>
              </a:spcAft>
              <a:defRPr sz="1100">
                <a:solidFill>
                  <a:schemeClr val="tx1"/>
                </a:solidFill>
                <a:latin typeface="Arial" charset="0"/>
              </a:defRPr>
            </a:lvl8pPr>
            <a:lvl9pPr marL="3886200" indent="-228600" algn="ctr" eaLnBrk="0" fontAlgn="base" hangingPunct="0">
              <a:spcBef>
                <a:spcPct val="50000"/>
              </a:spcBef>
              <a:spcAft>
                <a:spcPct val="40000"/>
              </a:spcAft>
              <a:defRPr sz="1100">
                <a:solidFill>
                  <a:schemeClr val="tx1"/>
                </a:solidFill>
                <a:latin typeface="Arial" charset="0"/>
              </a:defRPr>
            </a:lvl9pPr>
          </a:lstStyle>
          <a:p>
            <a:pPr fontAlgn="base">
              <a:spcBef>
                <a:spcPct val="0"/>
              </a:spcBef>
              <a:spcAft>
                <a:spcPct val="0"/>
              </a:spcAft>
            </a:pPr>
            <a:r>
              <a:rPr lang="en-US" sz="700" i="1" dirty="0">
                <a:solidFill>
                  <a:srgbClr val="000000"/>
                </a:solidFill>
              </a:rPr>
              <a:t>Note: </a:t>
            </a:r>
            <a:r>
              <a:rPr lang="en-US" sz="700" i="1" dirty="0" smtClean="0">
                <a:solidFill>
                  <a:srgbClr val="000000"/>
                </a:solidFill>
              </a:rPr>
              <a:t>March &amp; June </a:t>
            </a:r>
            <a:r>
              <a:rPr lang="en-US" sz="700" i="1" dirty="0">
                <a:solidFill>
                  <a:srgbClr val="000000"/>
                </a:solidFill>
              </a:rPr>
              <a:t>2013 Minutes</a:t>
            </a:r>
          </a:p>
        </p:txBody>
      </p:sp>
      <p:sp>
        <p:nvSpPr>
          <p:cNvPr id="161794" name="Rectangle 2"/>
          <p:cNvSpPr>
            <a:spLocks noGrp="1" noChangeArrowheads="1"/>
          </p:cNvSpPr>
          <p:nvPr>
            <p:ph type="title" idx="4294967295"/>
          </p:nvPr>
        </p:nvSpPr>
        <p:spPr>
          <a:xfrm>
            <a:off x="341182" y="533400"/>
            <a:ext cx="8640762" cy="762000"/>
          </a:xfrm>
        </p:spPr>
        <p:txBody>
          <a:bodyPr/>
          <a:lstStyle/>
          <a:p>
            <a:r>
              <a:rPr lang="en-US" smtClean="0"/>
              <a:t>FOMC Overview of Monetary Policy</a:t>
            </a:r>
          </a:p>
        </p:txBody>
      </p:sp>
      <p:sp>
        <p:nvSpPr>
          <p:cNvPr id="35" name="TextBox 2"/>
          <p:cNvSpPr txBox="1">
            <a:spLocks noChangeArrowheads="1"/>
          </p:cNvSpPr>
          <p:nvPr/>
        </p:nvSpPr>
        <p:spPr bwMode="auto">
          <a:xfrm>
            <a:off x="231775" y="1431925"/>
            <a:ext cx="1127125" cy="4862513"/>
          </a:xfrm>
          <a:prstGeom prst="rect">
            <a:avLst/>
          </a:prstGeom>
          <a:noFill/>
          <a:ln w="9525">
            <a:noFill/>
            <a:miter lim="800000"/>
            <a:headEnd/>
            <a:tailEnd/>
          </a:ln>
        </p:spPr>
        <p:txBody>
          <a:bodyPr>
            <a:spAutoFit/>
          </a:bodyPr>
          <a:lstStyle/>
          <a:p>
            <a:pPr>
              <a:spcBef>
                <a:spcPct val="0"/>
              </a:spcBef>
              <a:spcAft>
                <a:spcPct val="0"/>
              </a:spcAft>
              <a:defRPr/>
            </a:pPr>
            <a:r>
              <a:rPr lang="en-US" sz="1000" b="1" i="1" kern="0" dirty="0">
                <a:solidFill>
                  <a:srgbClr val="000000"/>
                </a:solidFill>
              </a:rPr>
              <a:t>Since its December 2012 meeting, FOMC maintained that low rates are appropriate at</a:t>
            </a:r>
          </a:p>
          <a:p>
            <a:pPr>
              <a:spcBef>
                <a:spcPct val="0"/>
              </a:spcBef>
              <a:spcAft>
                <a:spcPct val="0"/>
              </a:spcAft>
              <a:defRPr/>
            </a:pPr>
            <a:r>
              <a:rPr lang="en-US" sz="1000" b="1" i="1" kern="0" dirty="0">
                <a:solidFill>
                  <a:srgbClr val="000000"/>
                </a:solidFill>
              </a:rPr>
              <a:t>least as long as the unemployment rate remains above 6-1/2%, inflation between one and two years ahead is</a:t>
            </a:r>
          </a:p>
          <a:p>
            <a:pPr>
              <a:spcBef>
                <a:spcPct val="0"/>
              </a:spcBef>
              <a:spcAft>
                <a:spcPct val="0"/>
              </a:spcAft>
              <a:defRPr/>
            </a:pPr>
            <a:r>
              <a:rPr lang="en-US" sz="1000" b="1" i="1" kern="0" dirty="0">
                <a:solidFill>
                  <a:srgbClr val="000000"/>
                </a:solidFill>
              </a:rPr>
              <a:t>projected to be no more than a half percentage point above</a:t>
            </a:r>
          </a:p>
          <a:p>
            <a:pPr>
              <a:spcBef>
                <a:spcPct val="0"/>
              </a:spcBef>
              <a:spcAft>
                <a:spcPct val="0"/>
              </a:spcAft>
              <a:defRPr/>
            </a:pPr>
            <a:r>
              <a:rPr lang="en-US" sz="1000" b="1" i="1" kern="0" dirty="0">
                <a:solidFill>
                  <a:srgbClr val="000000"/>
                </a:solidFill>
              </a:rPr>
              <a:t>the Committee's 2% longer-run goal, and longer-term</a:t>
            </a:r>
          </a:p>
          <a:p>
            <a:pPr>
              <a:spcBef>
                <a:spcPct val="0"/>
              </a:spcBef>
              <a:spcAft>
                <a:spcPct val="0"/>
              </a:spcAft>
              <a:defRPr/>
            </a:pPr>
            <a:r>
              <a:rPr lang="en-US" sz="1000" b="1" i="1" kern="0" dirty="0">
                <a:solidFill>
                  <a:srgbClr val="000000"/>
                </a:solidFill>
              </a:rPr>
              <a:t>inflation expectations continue to be well anchored.</a:t>
            </a:r>
            <a:br>
              <a:rPr lang="en-US" sz="1000" b="1" i="1" kern="0" dirty="0">
                <a:solidFill>
                  <a:srgbClr val="000000"/>
                </a:solidFill>
              </a:rPr>
            </a:br>
            <a:r>
              <a:rPr lang="en-US" sz="1000" b="1" i="1" kern="0" dirty="0">
                <a:solidFill>
                  <a:srgbClr val="000000"/>
                </a:solidFill>
              </a:rPr>
              <a:t/>
            </a:r>
            <a:br>
              <a:rPr lang="en-US" sz="1000" b="1" i="1" kern="0" dirty="0">
                <a:solidFill>
                  <a:srgbClr val="000000"/>
                </a:solidFill>
              </a:rPr>
            </a:br>
            <a:endParaRPr lang="en-US" sz="1000" b="1" i="1" kern="0" dirty="0">
              <a:solidFill>
                <a:srgbClr val="000000"/>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0315" y="4381313"/>
            <a:ext cx="4055302" cy="1723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4751" y="1931205"/>
            <a:ext cx="3676879" cy="1478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9600" y="1921435"/>
            <a:ext cx="3713648" cy="1492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TextBox 2"/>
          <p:cNvSpPr txBox="1">
            <a:spLocks noChangeArrowheads="1"/>
          </p:cNvSpPr>
          <p:nvPr/>
        </p:nvSpPr>
        <p:spPr bwMode="auto">
          <a:xfrm>
            <a:off x="1643085" y="1773826"/>
            <a:ext cx="1127125" cy="215444"/>
          </a:xfrm>
          <a:prstGeom prst="rect">
            <a:avLst/>
          </a:prstGeom>
          <a:noFill/>
          <a:ln w="9525">
            <a:noFill/>
            <a:miter lim="800000"/>
            <a:headEnd/>
            <a:tailEnd/>
          </a:ln>
        </p:spPr>
        <p:txBody>
          <a:bodyPr>
            <a:spAutoFit/>
          </a:bodyPr>
          <a:lstStyle/>
          <a:p>
            <a:pPr>
              <a:spcBef>
                <a:spcPct val="0"/>
              </a:spcBef>
              <a:spcAft>
                <a:spcPct val="0"/>
              </a:spcAft>
              <a:defRPr/>
            </a:pPr>
            <a:r>
              <a:rPr lang="en-US" sz="800" b="1" i="1" kern="0" dirty="0" smtClean="0">
                <a:solidFill>
                  <a:srgbClr val="000000"/>
                </a:solidFill>
              </a:rPr>
              <a:t>March 2013</a:t>
            </a:r>
            <a:endParaRPr lang="en-US" sz="800" b="1" i="1" kern="0" dirty="0">
              <a:solidFill>
                <a:srgbClr val="000000"/>
              </a:solidFill>
            </a:endParaRPr>
          </a:p>
        </p:txBody>
      </p:sp>
      <p:sp>
        <p:nvSpPr>
          <p:cNvPr id="46" name="TextBox 2"/>
          <p:cNvSpPr txBox="1">
            <a:spLocks noChangeArrowheads="1"/>
          </p:cNvSpPr>
          <p:nvPr/>
        </p:nvSpPr>
        <p:spPr bwMode="auto">
          <a:xfrm>
            <a:off x="5403530" y="1777585"/>
            <a:ext cx="1127125" cy="215444"/>
          </a:xfrm>
          <a:prstGeom prst="rect">
            <a:avLst/>
          </a:prstGeom>
          <a:noFill/>
          <a:ln w="9525">
            <a:noFill/>
            <a:miter lim="800000"/>
            <a:headEnd/>
            <a:tailEnd/>
          </a:ln>
        </p:spPr>
        <p:txBody>
          <a:bodyPr>
            <a:spAutoFit/>
          </a:bodyPr>
          <a:lstStyle/>
          <a:p>
            <a:pPr>
              <a:spcBef>
                <a:spcPct val="0"/>
              </a:spcBef>
              <a:spcAft>
                <a:spcPct val="0"/>
              </a:spcAft>
              <a:defRPr/>
            </a:pPr>
            <a:r>
              <a:rPr lang="en-US" sz="800" b="1" i="1" kern="0" dirty="0" smtClean="0">
                <a:solidFill>
                  <a:srgbClr val="000000"/>
                </a:solidFill>
              </a:rPr>
              <a:t>June 2013</a:t>
            </a:r>
            <a:endParaRPr lang="en-US" sz="800" b="1" i="1" kern="0" dirty="0">
              <a:solidFill>
                <a:srgbClr val="000000"/>
              </a:solidFill>
            </a:endParaRPr>
          </a:p>
        </p:txBody>
      </p:sp>
      <p:sp>
        <p:nvSpPr>
          <p:cNvPr id="47" name="TextBox 2"/>
          <p:cNvSpPr txBox="1">
            <a:spLocks noChangeArrowheads="1"/>
          </p:cNvSpPr>
          <p:nvPr/>
        </p:nvSpPr>
        <p:spPr bwMode="auto">
          <a:xfrm>
            <a:off x="1643695" y="4235505"/>
            <a:ext cx="1127125" cy="215444"/>
          </a:xfrm>
          <a:prstGeom prst="rect">
            <a:avLst/>
          </a:prstGeom>
          <a:noFill/>
          <a:ln w="9525">
            <a:noFill/>
            <a:miter lim="800000"/>
            <a:headEnd/>
            <a:tailEnd/>
          </a:ln>
        </p:spPr>
        <p:txBody>
          <a:bodyPr>
            <a:spAutoFit/>
          </a:bodyPr>
          <a:lstStyle/>
          <a:p>
            <a:pPr>
              <a:spcBef>
                <a:spcPct val="0"/>
              </a:spcBef>
              <a:spcAft>
                <a:spcPct val="0"/>
              </a:spcAft>
              <a:defRPr/>
            </a:pPr>
            <a:r>
              <a:rPr lang="en-US" sz="800" b="1" i="1" kern="0" dirty="0" smtClean="0">
                <a:solidFill>
                  <a:srgbClr val="000000"/>
                </a:solidFill>
              </a:rPr>
              <a:t>March 2013</a:t>
            </a:r>
            <a:endParaRPr lang="en-US" sz="800" b="1" i="1" kern="0" dirty="0">
              <a:solidFill>
                <a:srgbClr val="000000"/>
              </a:solidFill>
            </a:endParaRPr>
          </a:p>
        </p:txBody>
      </p:sp>
      <p:sp>
        <p:nvSpPr>
          <p:cNvPr id="48" name="TextBox 2"/>
          <p:cNvSpPr txBox="1">
            <a:spLocks noChangeArrowheads="1"/>
          </p:cNvSpPr>
          <p:nvPr/>
        </p:nvSpPr>
        <p:spPr bwMode="auto">
          <a:xfrm>
            <a:off x="5404140" y="4239264"/>
            <a:ext cx="1127125" cy="215444"/>
          </a:xfrm>
          <a:prstGeom prst="rect">
            <a:avLst/>
          </a:prstGeom>
          <a:noFill/>
          <a:ln w="9525">
            <a:noFill/>
            <a:miter lim="800000"/>
            <a:headEnd/>
            <a:tailEnd/>
          </a:ln>
        </p:spPr>
        <p:txBody>
          <a:bodyPr>
            <a:spAutoFit/>
          </a:bodyPr>
          <a:lstStyle/>
          <a:p>
            <a:pPr>
              <a:spcBef>
                <a:spcPct val="0"/>
              </a:spcBef>
              <a:spcAft>
                <a:spcPct val="0"/>
              </a:spcAft>
              <a:defRPr/>
            </a:pPr>
            <a:r>
              <a:rPr lang="en-US" sz="800" b="1" i="1" kern="0" dirty="0" smtClean="0">
                <a:solidFill>
                  <a:srgbClr val="000000"/>
                </a:solidFill>
              </a:rPr>
              <a:t>June 2013</a:t>
            </a:r>
            <a:endParaRPr lang="en-US" sz="800" b="1" i="1" kern="0" dirty="0">
              <a:solidFill>
                <a:srgbClr val="000000"/>
              </a:solidFill>
            </a:endParaRPr>
          </a:p>
        </p:txBody>
      </p:sp>
      <p:pic>
        <p:nvPicPr>
          <p:cNvPr id="16" name="Picture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5883" y="4405548"/>
            <a:ext cx="3936036" cy="1672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2"/>
          <p:cNvSpPr txBox="1">
            <a:spLocks noGrp="1" noChangeArrowheads="1"/>
          </p:cNvSpPr>
          <p:nvPr/>
        </p:nvSpPr>
        <p:spPr bwMode="auto">
          <a:xfrm>
            <a:off x="6905625" y="6500813"/>
            <a:ext cx="1946275" cy="304800"/>
          </a:xfrm>
          <a:prstGeom prst="rect">
            <a:avLst/>
          </a:prstGeom>
          <a:noFill/>
          <a:ln w="9525">
            <a:noFill/>
            <a:miter lim="800000"/>
            <a:headEnd/>
            <a:tailEnd/>
          </a:ln>
        </p:spPr>
        <p:txBody>
          <a:bodyPr/>
          <a:lstStyle/>
          <a:p>
            <a:pPr algn="r" eaLnBrk="0" fontAlgn="base" hangingPunct="0">
              <a:spcBef>
                <a:spcPct val="0"/>
              </a:spcBef>
              <a:spcAft>
                <a:spcPct val="0"/>
              </a:spcAft>
              <a:defRPr/>
            </a:pPr>
            <a:r>
              <a:rPr lang="en-US" sz="1000" dirty="0">
                <a:solidFill>
                  <a:prstClr val="black"/>
                </a:solidFill>
              </a:rPr>
              <a:t>Page </a:t>
            </a:r>
            <a:fld id="{DBAAC003-36AF-40E5-8611-001CF728CCA7}" type="slidenum">
              <a:rPr lang="en-US" sz="1000">
                <a:solidFill>
                  <a:prstClr val="black"/>
                </a:solidFill>
              </a:rPr>
              <a:pPr algn="r" eaLnBrk="0" fontAlgn="base" hangingPunct="0">
                <a:spcBef>
                  <a:spcPct val="0"/>
                </a:spcBef>
                <a:spcAft>
                  <a:spcPct val="0"/>
                </a:spcAft>
                <a:defRPr/>
              </a:pPr>
              <a:t>10</a:t>
            </a:fld>
            <a:endParaRPr lang="en-US" sz="1000" dirty="0">
              <a:solidFill>
                <a:prstClr val="black"/>
              </a:solidFill>
            </a:endParaRPr>
          </a:p>
        </p:txBody>
      </p:sp>
    </p:spTree>
    <p:extLst>
      <p:ext uri="{BB962C8B-B14F-4D97-AF65-F5344CB8AC3E}">
        <p14:creationId xmlns:p14="http://schemas.microsoft.com/office/powerpoint/2010/main" val="10275829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330200" y="533400"/>
            <a:ext cx="7562850" cy="762000"/>
          </a:xfrm>
        </p:spPr>
        <p:txBody>
          <a:bodyPr/>
          <a:lstStyle/>
          <a:p>
            <a:pPr eaLnBrk="1" hangingPunct="1"/>
            <a:r>
              <a:rPr lang="en-US" dirty="0" smtClean="0"/>
              <a:t>Economic Forecasts</a:t>
            </a:r>
            <a:endParaRPr lang="en-US" b="0" dirty="0" smtClean="0"/>
          </a:p>
        </p:txBody>
      </p:sp>
      <p:sp>
        <p:nvSpPr>
          <p:cNvPr id="16" name="Text Box 5"/>
          <p:cNvSpPr txBox="1">
            <a:spLocks noChangeArrowheads="1"/>
          </p:cNvSpPr>
          <p:nvPr/>
        </p:nvSpPr>
        <p:spPr bwMode="auto">
          <a:xfrm>
            <a:off x="6421823" y="6293771"/>
            <a:ext cx="251580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marL="285750" indent="-285750" eaLnBrk="0" hangingPunct="0">
              <a:defRPr sz="1200" b="1">
                <a:solidFill>
                  <a:schemeClr val="bg1"/>
                </a:solidFill>
                <a:latin typeface="Arial" pitchFamily="34" charset="0"/>
                <a:cs typeface="Arial" pitchFamily="34" charset="0"/>
              </a:defRPr>
            </a:lvl1pPr>
            <a:lvl2pPr marL="742950" indent="-285750" eaLnBrk="0" hangingPunct="0">
              <a:defRPr sz="1200" b="1">
                <a:solidFill>
                  <a:schemeClr val="bg1"/>
                </a:solidFill>
                <a:latin typeface="Arial" pitchFamily="34" charset="0"/>
                <a:cs typeface="Arial" pitchFamily="34" charset="0"/>
              </a:defRPr>
            </a:lvl2pPr>
            <a:lvl3pPr marL="1143000" indent="-228600" eaLnBrk="0" hangingPunct="0">
              <a:defRPr sz="1200" b="1">
                <a:solidFill>
                  <a:schemeClr val="bg1"/>
                </a:solidFill>
                <a:latin typeface="Arial" pitchFamily="34" charset="0"/>
                <a:cs typeface="Arial" pitchFamily="34" charset="0"/>
              </a:defRPr>
            </a:lvl3pPr>
            <a:lvl4pPr marL="1600200" indent="-228600" eaLnBrk="0" hangingPunct="0">
              <a:defRPr sz="1200" b="1">
                <a:solidFill>
                  <a:schemeClr val="bg1"/>
                </a:solidFill>
                <a:latin typeface="Arial" pitchFamily="34" charset="0"/>
                <a:cs typeface="Arial" pitchFamily="34" charset="0"/>
              </a:defRPr>
            </a:lvl4pPr>
            <a:lvl5pPr marL="2057400" indent="-228600" eaLnBrk="0" hangingPunct="0">
              <a:defRPr sz="1200" b="1">
                <a:solidFill>
                  <a:schemeClr val="bg1"/>
                </a:solidFill>
                <a:latin typeface="Arial" pitchFamily="34" charset="0"/>
                <a:cs typeface="Arial" pitchFamily="34" charset="0"/>
              </a:defRPr>
            </a:lvl5pPr>
            <a:lvl6pPr marL="2514600" indent="-228600" eaLnBrk="0" fontAlgn="base" hangingPunct="0">
              <a:spcBef>
                <a:spcPct val="0"/>
              </a:spcBef>
              <a:spcAft>
                <a:spcPct val="0"/>
              </a:spcAft>
              <a:defRPr sz="1200" b="1">
                <a:solidFill>
                  <a:schemeClr val="bg1"/>
                </a:solidFill>
                <a:latin typeface="Arial" pitchFamily="34" charset="0"/>
                <a:cs typeface="Arial" pitchFamily="34" charset="0"/>
              </a:defRPr>
            </a:lvl6pPr>
            <a:lvl7pPr marL="2971800" indent="-228600" eaLnBrk="0" fontAlgn="base" hangingPunct="0">
              <a:spcBef>
                <a:spcPct val="0"/>
              </a:spcBef>
              <a:spcAft>
                <a:spcPct val="0"/>
              </a:spcAft>
              <a:defRPr sz="1200" b="1">
                <a:solidFill>
                  <a:schemeClr val="bg1"/>
                </a:solidFill>
                <a:latin typeface="Arial" pitchFamily="34" charset="0"/>
                <a:cs typeface="Arial" pitchFamily="34" charset="0"/>
              </a:defRPr>
            </a:lvl7pPr>
            <a:lvl8pPr marL="3429000" indent="-228600" eaLnBrk="0" fontAlgn="base" hangingPunct="0">
              <a:spcBef>
                <a:spcPct val="0"/>
              </a:spcBef>
              <a:spcAft>
                <a:spcPct val="0"/>
              </a:spcAft>
              <a:defRPr sz="1200" b="1">
                <a:solidFill>
                  <a:schemeClr val="bg1"/>
                </a:solidFill>
                <a:latin typeface="Arial" pitchFamily="34" charset="0"/>
                <a:cs typeface="Arial" pitchFamily="34" charset="0"/>
              </a:defRPr>
            </a:lvl8pPr>
            <a:lvl9pPr marL="3886200" indent="-228600" eaLnBrk="0" fontAlgn="base" hangingPunct="0">
              <a:spcBef>
                <a:spcPct val="0"/>
              </a:spcBef>
              <a:spcAft>
                <a:spcPct val="0"/>
              </a:spcAft>
              <a:defRPr sz="1200" b="1">
                <a:solidFill>
                  <a:schemeClr val="bg1"/>
                </a:solidFill>
                <a:latin typeface="Arial" pitchFamily="34" charset="0"/>
                <a:cs typeface="Arial" pitchFamily="34" charset="0"/>
              </a:defRPr>
            </a:lvl9pPr>
          </a:lstStyle>
          <a:p>
            <a:pPr algn="r" fontAlgn="base">
              <a:spcBef>
                <a:spcPct val="50000"/>
              </a:spcBef>
              <a:spcAft>
                <a:spcPct val="40000"/>
              </a:spcAft>
            </a:pPr>
            <a:r>
              <a:rPr lang="en-US" sz="700" b="0" i="1" dirty="0">
                <a:solidFill>
                  <a:prstClr val="black"/>
                </a:solidFill>
              </a:rPr>
              <a:t>Source: Wall Street </a:t>
            </a:r>
            <a:r>
              <a:rPr lang="en-US" sz="700" b="0" i="1" dirty="0" smtClean="0">
                <a:solidFill>
                  <a:prstClr val="black"/>
                </a:solidFill>
              </a:rPr>
              <a:t>research, Bloomberg.</a:t>
            </a:r>
            <a:endParaRPr lang="en-US" sz="700" b="0" i="1" dirty="0">
              <a:solidFill>
                <a:prstClr val="black"/>
              </a:solidFill>
            </a:endParaRPr>
          </a:p>
        </p:txBody>
      </p:sp>
      <p:sp>
        <p:nvSpPr>
          <p:cNvPr id="27" name="Text Box 981"/>
          <p:cNvSpPr txBox="1">
            <a:spLocks noChangeArrowheads="1"/>
          </p:cNvSpPr>
          <p:nvPr/>
        </p:nvSpPr>
        <p:spPr bwMode="auto">
          <a:xfrm>
            <a:off x="336884" y="1371600"/>
            <a:ext cx="4217009" cy="284163"/>
          </a:xfrm>
          <a:prstGeom prst="rect">
            <a:avLst/>
          </a:prstGeom>
          <a:gradFill rotWithShape="1">
            <a:gsLst>
              <a:gs pos="0">
                <a:srgbClr val="A4A4A4"/>
              </a:gs>
              <a:gs pos="50000">
                <a:schemeClr val="tx1"/>
              </a:gs>
              <a:gs pos="100000">
                <a:srgbClr val="A4A4A4"/>
              </a:gs>
            </a:gsLst>
            <a:lin ang="0" scaled="1"/>
          </a:gradFill>
          <a:ln w="9525" algn="ctr">
            <a:solidFill>
              <a:srgbClr val="C0C0C0"/>
            </a:solidFill>
            <a:miter lim="800000"/>
            <a:headEnd/>
            <a:tailEnd/>
          </a:ln>
        </p:spPr>
        <p:txBody>
          <a:bodyPr lIns="105404" tIns="98185" rIns="105404" bIns="98185" anchor="ctr"/>
          <a:lstStyle>
            <a:lvl1pPr defTabSz="1054100" eaLnBrk="0" hangingPunct="0">
              <a:defRPr sz="900" b="1">
                <a:solidFill>
                  <a:schemeClr val="bg1"/>
                </a:solidFill>
                <a:latin typeface="Arial" charset="0"/>
                <a:cs typeface="Arial" charset="0"/>
              </a:defRPr>
            </a:lvl1pPr>
            <a:lvl2pPr marL="742950" indent="-285750" defTabSz="1054100" eaLnBrk="0" hangingPunct="0">
              <a:defRPr sz="900" b="1">
                <a:solidFill>
                  <a:schemeClr val="bg1"/>
                </a:solidFill>
                <a:latin typeface="Arial" charset="0"/>
                <a:cs typeface="Arial" charset="0"/>
              </a:defRPr>
            </a:lvl2pPr>
            <a:lvl3pPr marL="1143000" indent="-228600" defTabSz="1054100" eaLnBrk="0" hangingPunct="0">
              <a:defRPr sz="900" b="1">
                <a:solidFill>
                  <a:schemeClr val="bg1"/>
                </a:solidFill>
                <a:latin typeface="Arial" charset="0"/>
                <a:cs typeface="Arial" charset="0"/>
              </a:defRPr>
            </a:lvl3pPr>
            <a:lvl4pPr marL="1600200" indent="-228600" defTabSz="1054100" eaLnBrk="0" hangingPunct="0">
              <a:defRPr sz="900" b="1">
                <a:solidFill>
                  <a:schemeClr val="bg1"/>
                </a:solidFill>
                <a:latin typeface="Arial" charset="0"/>
                <a:cs typeface="Arial" charset="0"/>
              </a:defRPr>
            </a:lvl4pPr>
            <a:lvl5pPr marL="2057400" indent="-228600" defTabSz="1054100" eaLnBrk="0" hangingPunct="0">
              <a:defRPr sz="900" b="1">
                <a:solidFill>
                  <a:schemeClr val="bg1"/>
                </a:solidFill>
                <a:latin typeface="Arial" charset="0"/>
                <a:cs typeface="Arial" charset="0"/>
              </a:defRPr>
            </a:lvl5pPr>
            <a:lvl6pPr marL="2514600" indent="-228600" defTabSz="1054100" eaLnBrk="0" fontAlgn="base" hangingPunct="0">
              <a:lnSpc>
                <a:spcPct val="95000"/>
              </a:lnSpc>
              <a:spcBef>
                <a:spcPct val="10000"/>
              </a:spcBef>
              <a:spcAft>
                <a:spcPct val="30000"/>
              </a:spcAft>
              <a:buClr>
                <a:srgbClr val="990000"/>
              </a:buClr>
              <a:buSzPct val="95000"/>
              <a:buFont typeface="Wingdings" pitchFamily="2" charset="2"/>
              <a:buChar char="§"/>
              <a:defRPr sz="900" b="1">
                <a:solidFill>
                  <a:schemeClr val="bg1"/>
                </a:solidFill>
                <a:latin typeface="Arial" charset="0"/>
                <a:cs typeface="Arial" charset="0"/>
              </a:defRPr>
            </a:lvl6pPr>
            <a:lvl7pPr marL="2971800" indent="-228600" defTabSz="1054100" eaLnBrk="0" fontAlgn="base" hangingPunct="0">
              <a:lnSpc>
                <a:spcPct val="95000"/>
              </a:lnSpc>
              <a:spcBef>
                <a:spcPct val="10000"/>
              </a:spcBef>
              <a:spcAft>
                <a:spcPct val="30000"/>
              </a:spcAft>
              <a:buClr>
                <a:srgbClr val="990000"/>
              </a:buClr>
              <a:buSzPct val="95000"/>
              <a:buFont typeface="Wingdings" pitchFamily="2" charset="2"/>
              <a:buChar char="§"/>
              <a:defRPr sz="900" b="1">
                <a:solidFill>
                  <a:schemeClr val="bg1"/>
                </a:solidFill>
                <a:latin typeface="Arial" charset="0"/>
                <a:cs typeface="Arial" charset="0"/>
              </a:defRPr>
            </a:lvl7pPr>
            <a:lvl8pPr marL="3429000" indent="-228600" defTabSz="1054100" eaLnBrk="0" fontAlgn="base" hangingPunct="0">
              <a:lnSpc>
                <a:spcPct val="95000"/>
              </a:lnSpc>
              <a:spcBef>
                <a:spcPct val="10000"/>
              </a:spcBef>
              <a:spcAft>
                <a:spcPct val="30000"/>
              </a:spcAft>
              <a:buClr>
                <a:srgbClr val="990000"/>
              </a:buClr>
              <a:buSzPct val="95000"/>
              <a:buFont typeface="Wingdings" pitchFamily="2" charset="2"/>
              <a:buChar char="§"/>
              <a:defRPr sz="900" b="1">
                <a:solidFill>
                  <a:schemeClr val="bg1"/>
                </a:solidFill>
                <a:latin typeface="Arial" charset="0"/>
                <a:cs typeface="Arial" charset="0"/>
              </a:defRPr>
            </a:lvl8pPr>
            <a:lvl9pPr marL="3886200" indent="-228600" defTabSz="1054100" eaLnBrk="0" fontAlgn="base" hangingPunct="0">
              <a:lnSpc>
                <a:spcPct val="95000"/>
              </a:lnSpc>
              <a:spcBef>
                <a:spcPct val="10000"/>
              </a:spcBef>
              <a:spcAft>
                <a:spcPct val="30000"/>
              </a:spcAft>
              <a:buClr>
                <a:srgbClr val="990000"/>
              </a:buClr>
              <a:buSzPct val="95000"/>
              <a:buFont typeface="Wingdings" pitchFamily="2" charset="2"/>
              <a:buChar char="§"/>
              <a:defRPr sz="900" b="1">
                <a:solidFill>
                  <a:schemeClr val="bg1"/>
                </a:solidFill>
                <a:latin typeface="Arial" charset="0"/>
                <a:cs typeface="Arial" charset="0"/>
              </a:defRPr>
            </a:lvl9pPr>
          </a:lstStyle>
          <a:p>
            <a:pPr algn="ctr" fontAlgn="base">
              <a:lnSpc>
                <a:spcPct val="95000"/>
              </a:lnSpc>
              <a:spcBef>
                <a:spcPct val="50000"/>
              </a:spcBef>
              <a:spcAft>
                <a:spcPct val="40000"/>
              </a:spcAft>
              <a:defRPr/>
            </a:pPr>
            <a:r>
              <a:rPr lang="en-US" sz="1000" dirty="0" smtClean="0">
                <a:solidFill>
                  <a:srgbClr val="FFFFFF"/>
                </a:solidFill>
              </a:rPr>
              <a:t>Historical &amp; Forecasted US Real GDP Growth Rate, 1Q07 – 2Q14</a:t>
            </a:r>
            <a:endParaRPr lang="en-US" sz="1000" baseline="30000" dirty="0" smtClean="0">
              <a:solidFill>
                <a:srgbClr val="FFFFFF"/>
              </a:solidFill>
            </a:endParaRPr>
          </a:p>
        </p:txBody>
      </p:sp>
      <p:sp>
        <p:nvSpPr>
          <p:cNvPr id="28" name="Text Box 981"/>
          <p:cNvSpPr txBox="1">
            <a:spLocks noChangeArrowheads="1"/>
          </p:cNvSpPr>
          <p:nvPr/>
        </p:nvSpPr>
        <p:spPr bwMode="auto">
          <a:xfrm>
            <a:off x="4731613" y="1371601"/>
            <a:ext cx="4159087" cy="284163"/>
          </a:xfrm>
          <a:prstGeom prst="rect">
            <a:avLst/>
          </a:prstGeom>
          <a:gradFill rotWithShape="1">
            <a:gsLst>
              <a:gs pos="0">
                <a:srgbClr val="A4A4A4"/>
              </a:gs>
              <a:gs pos="50000">
                <a:schemeClr val="tx1"/>
              </a:gs>
              <a:gs pos="100000">
                <a:srgbClr val="A4A4A4"/>
              </a:gs>
            </a:gsLst>
            <a:lin ang="0" scaled="1"/>
          </a:gradFill>
          <a:ln w="9525" algn="ctr">
            <a:solidFill>
              <a:srgbClr val="C0C0C0"/>
            </a:solidFill>
            <a:miter lim="800000"/>
            <a:headEnd/>
            <a:tailEnd/>
          </a:ln>
        </p:spPr>
        <p:txBody>
          <a:bodyPr lIns="105404" tIns="98185" rIns="105404" bIns="98185" anchor="ctr"/>
          <a:lstStyle>
            <a:lvl1pPr defTabSz="1054100" eaLnBrk="0" hangingPunct="0">
              <a:defRPr sz="900" b="1">
                <a:solidFill>
                  <a:schemeClr val="bg1"/>
                </a:solidFill>
                <a:latin typeface="Arial" charset="0"/>
                <a:cs typeface="Arial" charset="0"/>
              </a:defRPr>
            </a:lvl1pPr>
            <a:lvl2pPr marL="742950" indent="-285750" defTabSz="1054100" eaLnBrk="0" hangingPunct="0">
              <a:defRPr sz="900" b="1">
                <a:solidFill>
                  <a:schemeClr val="bg1"/>
                </a:solidFill>
                <a:latin typeface="Arial" charset="0"/>
                <a:cs typeface="Arial" charset="0"/>
              </a:defRPr>
            </a:lvl2pPr>
            <a:lvl3pPr marL="1143000" indent="-228600" defTabSz="1054100" eaLnBrk="0" hangingPunct="0">
              <a:defRPr sz="900" b="1">
                <a:solidFill>
                  <a:schemeClr val="bg1"/>
                </a:solidFill>
                <a:latin typeface="Arial" charset="0"/>
                <a:cs typeface="Arial" charset="0"/>
              </a:defRPr>
            </a:lvl3pPr>
            <a:lvl4pPr marL="1600200" indent="-228600" defTabSz="1054100" eaLnBrk="0" hangingPunct="0">
              <a:defRPr sz="900" b="1">
                <a:solidFill>
                  <a:schemeClr val="bg1"/>
                </a:solidFill>
                <a:latin typeface="Arial" charset="0"/>
                <a:cs typeface="Arial" charset="0"/>
              </a:defRPr>
            </a:lvl4pPr>
            <a:lvl5pPr marL="2057400" indent="-228600" defTabSz="1054100" eaLnBrk="0" hangingPunct="0">
              <a:defRPr sz="900" b="1">
                <a:solidFill>
                  <a:schemeClr val="bg1"/>
                </a:solidFill>
                <a:latin typeface="Arial" charset="0"/>
                <a:cs typeface="Arial" charset="0"/>
              </a:defRPr>
            </a:lvl5pPr>
            <a:lvl6pPr marL="2514600" indent="-228600" defTabSz="1054100" eaLnBrk="0" fontAlgn="base" hangingPunct="0">
              <a:lnSpc>
                <a:spcPct val="95000"/>
              </a:lnSpc>
              <a:spcBef>
                <a:spcPct val="10000"/>
              </a:spcBef>
              <a:spcAft>
                <a:spcPct val="30000"/>
              </a:spcAft>
              <a:buClr>
                <a:srgbClr val="990000"/>
              </a:buClr>
              <a:buSzPct val="95000"/>
              <a:buFont typeface="Wingdings" pitchFamily="2" charset="2"/>
              <a:buChar char="§"/>
              <a:defRPr sz="900" b="1">
                <a:solidFill>
                  <a:schemeClr val="bg1"/>
                </a:solidFill>
                <a:latin typeface="Arial" charset="0"/>
                <a:cs typeface="Arial" charset="0"/>
              </a:defRPr>
            </a:lvl6pPr>
            <a:lvl7pPr marL="2971800" indent="-228600" defTabSz="1054100" eaLnBrk="0" fontAlgn="base" hangingPunct="0">
              <a:lnSpc>
                <a:spcPct val="95000"/>
              </a:lnSpc>
              <a:spcBef>
                <a:spcPct val="10000"/>
              </a:spcBef>
              <a:spcAft>
                <a:spcPct val="30000"/>
              </a:spcAft>
              <a:buClr>
                <a:srgbClr val="990000"/>
              </a:buClr>
              <a:buSzPct val="95000"/>
              <a:buFont typeface="Wingdings" pitchFamily="2" charset="2"/>
              <a:buChar char="§"/>
              <a:defRPr sz="900" b="1">
                <a:solidFill>
                  <a:schemeClr val="bg1"/>
                </a:solidFill>
                <a:latin typeface="Arial" charset="0"/>
                <a:cs typeface="Arial" charset="0"/>
              </a:defRPr>
            </a:lvl7pPr>
            <a:lvl8pPr marL="3429000" indent="-228600" defTabSz="1054100" eaLnBrk="0" fontAlgn="base" hangingPunct="0">
              <a:lnSpc>
                <a:spcPct val="95000"/>
              </a:lnSpc>
              <a:spcBef>
                <a:spcPct val="10000"/>
              </a:spcBef>
              <a:spcAft>
                <a:spcPct val="30000"/>
              </a:spcAft>
              <a:buClr>
                <a:srgbClr val="990000"/>
              </a:buClr>
              <a:buSzPct val="95000"/>
              <a:buFont typeface="Wingdings" pitchFamily="2" charset="2"/>
              <a:buChar char="§"/>
              <a:defRPr sz="900" b="1">
                <a:solidFill>
                  <a:schemeClr val="bg1"/>
                </a:solidFill>
                <a:latin typeface="Arial" charset="0"/>
                <a:cs typeface="Arial" charset="0"/>
              </a:defRPr>
            </a:lvl8pPr>
            <a:lvl9pPr marL="3886200" indent="-228600" defTabSz="1054100" eaLnBrk="0" fontAlgn="base" hangingPunct="0">
              <a:lnSpc>
                <a:spcPct val="95000"/>
              </a:lnSpc>
              <a:spcBef>
                <a:spcPct val="10000"/>
              </a:spcBef>
              <a:spcAft>
                <a:spcPct val="30000"/>
              </a:spcAft>
              <a:buClr>
                <a:srgbClr val="990000"/>
              </a:buClr>
              <a:buSzPct val="95000"/>
              <a:buFont typeface="Wingdings" pitchFamily="2" charset="2"/>
              <a:buChar char="§"/>
              <a:defRPr sz="900" b="1">
                <a:solidFill>
                  <a:schemeClr val="bg1"/>
                </a:solidFill>
                <a:latin typeface="Arial" charset="0"/>
                <a:cs typeface="Arial" charset="0"/>
              </a:defRPr>
            </a:lvl9pPr>
          </a:lstStyle>
          <a:p>
            <a:pPr algn="ctr" fontAlgn="base">
              <a:lnSpc>
                <a:spcPct val="95000"/>
              </a:lnSpc>
              <a:spcBef>
                <a:spcPct val="50000"/>
              </a:spcBef>
              <a:spcAft>
                <a:spcPct val="40000"/>
              </a:spcAft>
              <a:defRPr/>
            </a:pPr>
            <a:r>
              <a:rPr lang="en-US" sz="1000" dirty="0">
                <a:solidFill>
                  <a:srgbClr val="FFFFFF"/>
                </a:solidFill>
              </a:rPr>
              <a:t>Historical &amp; Forecasted </a:t>
            </a:r>
            <a:r>
              <a:rPr lang="en-US" sz="1000" dirty="0" smtClean="0">
                <a:solidFill>
                  <a:srgbClr val="FFFFFF"/>
                </a:solidFill>
              </a:rPr>
              <a:t>10-Year Treasury Rate</a:t>
            </a:r>
            <a:r>
              <a:rPr lang="en-US" sz="1000" dirty="0">
                <a:solidFill>
                  <a:srgbClr val="FFFFFF"/>
                </a:solidFill>
              </a:rPr>
              <a:t>, 1Q07 – 2Q14</a:t>
            </a:r>
            <a:endParaRPr lang="en-US" sz="1000" baseline="30000" dirty="0">
              <a:solidFill>
                <a:srgbClr val="FFFFFF"/>
              </a:solidFill>
            </a:endParaRPr>
          </a:p>
        </p:txBody>
      </p:sp>
      <p:sp>
        <p:nvSpPr>
          <p:cNvPr id="24" name="Slide Number Placeholder 3"/>
          <p:cNvSpPr txBox="1">
            <a:spLocks noGrp="1"/>
          </p:cNvSpPr>
          <p:nvPr/>
        </p:nvSpPr>
        <p:spPr bwMode="auto">
          <a:xfrm>
            <a:off x="6991350" y="6503988"/>
            <a:ext cx="1946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b="1">
                <a:solidFill>
                  <a:schemeClr val="tx1"/>
                </a:solidFill>
                <a:latin typeface="Arial" pitchFamily="34" charset="0"/>
                <a:cs typeface="Arial" pitchFamily="34" charset="0"/>
              </a:defRPr>
            </a:lvl9pPr>
          </a:lstStyle>
          <a:p>
            <a:pPr algn="r" fontAlgn="base">
              <a:spcBef>
                <a:spcPct val="0"/>
              </a:spcBef>
              <a:spcAft>
                <a:spcPct val="0"/>
              </a:spcAft>
            </a:pPr>
            <a:r>
              <a:rPr lang="en-US" b="0" dirty="0">
                <a:solidFill>
                  <a:srgbClr val="000000"/>
                </a:solidFill>
              </a:rPr>
              <a:t>Page </a:t>
            </a:r>
            <a:fld id="{665B89DF-48E5-4F3B-9186-2E8BCC611ABB}" type="slidenum">
              <a:rPr lang="en-US" b="0">
                <a:solidFill>
                  <a:srgbClr val="000000"/>
                </a:solidFill>
              </a:rPr>
              <a:pPr algn="r" fontAlgn="base">
                <a:spcBef>
                  <a:spcPct val="0"/>
                </a:spcBef>
                <a:spcAft>
                  <a:spcPct val="0"/>
                </a:spcAft>
              </a:pPr>
              <a:t>11</a:t>
            </a:fld>
            <a:endParaRPr lang="en-US" b="0" dirty="0">
              <a:solidFill>
                <a:srgbClr val="000000"/>
              </a:solidFill>
            </a:endParaRPr>
          </a:p>
        </p:txBody>
      </p:sp>
      <p:sp>
        <p:nvSpPr>
          <p:cNvPr id="9" name="Rectangle 3"/>
          <p:cNvSpPr>
            <a:spLocks noChangeArrowheads="1"/>
          </p:cNvSpPr>
          <p:nvPr/>
        </p:nvSpPr>
        <p:spPr bwMode="auto">
          <a:xfrm>
            <a:off x="1203325" y="4760913"/>
            <a:ext cx="7483475" cy="1106487"/>
          </a:xfrm>
          <a:prstGeom prst="rect">
            <a:avLst/>
          </a:prstGeom>
          <a:noFill/>
          <a:ln w="9525">
            <a:noFill/>
            <a:miter lim="800000"/>
            <a:headEnd/>
            <a:tailEnd/>
          </a:ln>
        </p:spPr>
        <p:txBody>
          <a:bodyPr/>
          <a:lstStyle/>
          <a:p>
            <a:pPr marL="285750" indent="-285750" eaLnBrk="0" fontAlgn="base" hangingPunct="0">
              <a:spcBef>
                <a:spcPct val="30000"/>
              </a:spcBef>
              <a:spcAft>
                <a:spcPct val="30000"/>
              </a:spcAft>
              <a:buClr>
                <a:srgbClr val="990000"/>
              </a:buClr>
              <a:buSzPct val="120000"/>
              <a:buFont typeface="Wingdings" pitchFamily="2" charset="2"/>
              <a:buChar char="w"/>
            </a:pPr>
            <a:r>
              <a:rPr lang="en-US" sz="1100" b="1" dirty="0">
                <a:solidFill>
                  <a:srgbClr val="000000"/>
                </a:solidFill>
              </a:rPr>
              <a:t>Bloomberg consensus and the selected economists project that the economy will continue expansion in 2013, albeit with a slow starting </a:t>
            </a:r>
            <a:r>
              <a:rPr lang="en-US" sz="1100" b="1" dirty="0" smtClean="0">
                <a:solidFill>
                  <a:srgbClr val="000000"/>
                </a:solidFill>
              </a:rPr>
              <a:t>2013</a:t>
            </a:r>
          </a:p>
          <a:p>
            <a:pPr marL="285750" indent="-285750" eaLnBrk="0" fontAlgn="base" hangingPunct="0">
              <a:spcBef>
                <a:spcPct val="30000"/>
              </a:spcBef>
              <a:spcAft>
                <a:spcPct val="30000"/>
              </a:spcAft>
              <a:buClr>
                <a:srgbClr val="990000"/>
              </a:buClr>
              <a:buSzPct val="120000"/>
              <a:buFont typeface="Wingdings" pitchFamily="2" charset="2"/>
              <a:buChar char="w"/>
            </a:pPr>
            <a:r>
              <a:rPr lang="en-US" sz="1100" b="1" dirty="0" smtClean="0">
                <a:solidFill>
                  <a:srgbClr val="000000"/>
                </a:solidFill>
              </a:rPr>
              <a:t>Most forecasters are optimistic because they think that the negative effects of sequestration will wear off, adding 100–150 bps to GDP; in addition to good news about US energy supplies.</a:t>
            </a:r>
            <a:endParaRPr lang="en-US" sz="1100" b="1" dirty="0">
              <a:solidFill>
                <a:srgbClr val="000000"/>
              </a:solidFill>
            </a:endParaRPr>
          </a:p>
        </p:txBody>
      </p:sp>
      <p:sp>
        <p:nvSpPr>
          <p:cNvPr id="12" name="Text Box 5"/>
          <p:cNvSpPr txBox="1">
            <a:spLocks noChangeArrowheads="1"/>
          </p:cNvSpPr>
          <p:nvPr/>
        </p:nvSpPr>
        <p:spPr bwMode="auto">
          <a:xfrm>
            <a:off x="1146636" y="6291263"/>
            <a:ext cx="406982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marL="285750" indent="-285750" eaLnBrk="0" hangingPunct="0">
              <a:defRPr sz="1200" b="1">
                <a:solidFill>
                  <a:schemeClr val="bg1"/>
                </a:solidFill>
                <a:latin typeface="Arial" pitchFamily="34" charset="0"/>
                <a:cs typeface="Arial" pitchFamily="34" charset="0"/>
              </a:defRPr>
            </a:lvl1pPr>
            <a:lvl2pPr marL="742950" indent="-285750" eaLnBrk="0" hangingPunct="0">
              <a:defRPr sz="1200" b="1">
                <a:solidFill>
                  <a:schemeClr val="bg1"/>
                </a:solidFill>
                <a:latin typeface="Arial" pitchFamily="34" charset="0"/>
                <a:cs typeface="Arial" pitchFamily="34" charset="0"/>
              </a:defRPr>
            </a:lvl2pPr>
            <a:lvl3pPr marL="1143000" indent="-228600" eaLnBrk="0" hangingPunct="0">
              <a:defRPr sz="1200" b="1">
                <a:solidFill>
                  <a:schemeClr val="bg1"/>
                </a:solidFill>
                <a:latin typeface="Arial" pitchFamily="34" charset="0"/>
                <a:cs typeface="Arial" pitchFamily="34" charset="0"/>
              </a:defRPr>
            </a:lvl3pPr>
            <a:lvl4pPr marL="1600200" indent="-228600" eaLnBrk="0" hangingPunct="0">
              <a:defRPr sz="1200" b="1">
                <a:solidFill>
                  <a:schemeClr val="bg1"/>
                </a:solidFill>
                <a:latin typeface="Arial" pitchFamily="34" charset="0"/>
                <a:cs typeface="Arial" pitchFamily="34" charset="0"/>
              </a:defRPr>
            </a:lvl4pPr>
            <a:lvl5pPr marL="2057400" indent="-228600" eaLnBrk="0" hangingPunct="0">
              <a:defRPr sz="1200" b="1">
                <a:solidFill>
                  <a:schemeClr val="bg1"/>
                </a:solidFill>
                <a:latin typeface="Arial" pitchFamily="34" charset="0"/>
                <a:cs typeface="Arial" pitchFamily="34" charset="0"/>
              </a:defRPr>
            </a:lvl5pPr>
            <a:lvl6pPr marL="2514600" indent="-228600" eaLnBrk="0" fontAlgn="base" hangingPunct="0">
              <a:spcBef>
                <a:spcPct val="0"/>
              </a:spcBef>
              <a:spcAft>
                <a:spcPct val="0"/>
              </a:spcAft>
              <a:defRPr sz="1200" b="1">
                <a:solidFill>
                  <a:schemeClr val="bg1"/>
                </a:solidFill>
                <a:latin typeface="Arial" pitchFamily="34" charset="0"/>
                <a:cs typeface="Arial" pitchFamily="34" charset="0"/>
              </a:defRPr>
            </a:lvl6pPr>
            <a:lvl7pPr marL="2971800" indent="-228600" eaLnBrk="0" fontAlgn="base" hangingPunct="0">
              <a:spcBef>
                <a:spcPct val="0"/>
              </a:spcBef>
              <a:spcAft>
                <a:spcPct val="0"/>
              </a:spcAft>
              <a:defRPr sz="1200" b="1">
                <a:solidFill>
                  <a:schemeClr val="bg1"/>
                </a:solidFill>
                <a:latin typeface="Arial" pitchFamily="34" charset="0"/>
                <a:cs typeface="Arial" pitchFamily="34" charset="0"/>
              </a:defRPr>
            </a:lvl7pPr>
            <a:lvl8pPr marL="3429000" indent="-228600" eaLnBrk="0" fontAlgn="base" hangingPunct="0">
              <a:spcBef>
                <a:spcPct val="0"/>
              </a:spcBef>
              <a:spcAft>
                <a:spcPct val="0"/>
              </a:spcAft>
              <a:defRPr sz="1200" b="1">
                <a:solidFill>
                  <a:schemeClr val="bg1"/>
                </a:solidFill>
                <a:latin typeface="Arial" pitchFamily="34" charset="0"/>
                <a:cs typeface="Arial" pitchFamily="34" charset="0"/>
              </a:defRPr>
            </a:lvl8pPr>
            <a:lvl9pPr marL="3886200" indent="-228600" eaLnBrk="0" fontAlgn="base" hangingPunct="0">
              <a:spcBef>
                <a:spcPct val="0"/>
              </a:spcBef>
              <a:spcAft>
                <a:spcPct val="0"/>
              </a:spcAft>
              <a:defRPr sz="1200" b="1">
                <a:solidFill>
                  <a:schemeClr val="bg1"/>
                </a:solidFill>
                <a:latin typeface="Arial" pitchFamily="34" charset="0"/>
                <a:cs typeface="Arial" pitchFamily="34" charset="0"/>
              </a:defRPr>
            </a:lvl9pPr>
          </a:lstStyle>
          <a:p>
            <a:pPr algn="r" fontAlgn="base">
              <a:spcBef>
                <a:spcPct val="50000"/>
              </a:spcBef>
              <a:spcAft>
                <a:spcPct val="40000"/>
              </a:spcAft>
            </a:pPr>
            <a:r>
              <a:rPr lang="en-US" sz="700" b="0" i="1" dirty="0" smtClean="0">
                <a:solidFill>
                  <a:prstClr val="black"/>
                </a:solidFill>
              </a:rPr>
              <a:t>Note: Upper and lower bounds represent Bloomberg’s survey of approximately 80 economists</a:t>
            </a:r>
            <a:endParaRPr lang="en-US" sz="700" b="0" i="1" dirty="0">
              <a:solidFill>
                <a:prstClr val="black"/>
              </a:solidFill>
            </a:endParaRP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913" y="1901307"/>
            <a:ext cx="4725149" cy="2587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5996" y="1870288"/>
            <a:ext cx="4350320" cy="265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98427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3"/>
          <p:cNvSpPr>
            <a:spLocks noChangeArrowheads="1"/>
          </p:cNvSpPr>
          <p:nvPr/>
        </p:nvSpPr>
        <p:spPr bwMode="auto">
          <a:xfrm>
            <a:off x="400051" y="4803664"/>
            <a:ext cx="8286750" cy="1106487"/>
          </a:xfrm>
          <a:prstGeom prst="rect">
            <a:avLst/>
          </a:prstGeom>
          <a:noFill/>
          <a:ln w="9525">
            <a:noFill/>
            <a:miter lim="800000"/>
            <a:headEnd/>
            <a:tailEnd/>
          </a:ln>
        </p:spPr>
        <p:txBody>
          <a:bodyPr/>
          <a:lstStyle/>
          <a:p>
            <a:pPr marL="285750" indent="-285750" eaLnBrk="0" fontAlgn="base" hangingPunct="0">
              <a:spcBef>
                <a:spcPct val="30000"/>
              </a:spcBef>
              <a:spcAft>
                <a:spcPct val="30000"/>
              </a:spcAft>
              <a:buClr>
                <a:srgbClr val="990000"/>
              </a:buClr>
              <a:buSzPct val="120000"/>
              <a:buFont typeface="Wingdings" pitchFamily="2" charset="2"/>
              <a:buChar char="w"/>
            </a:pPr>
            <a:r>
              <a:rPr lang="en-US" sz="1000" b="1" dirty="0">
                <a:solidFill>
                  <a:srgbClr val="000000"/>
                </a:solidFill>
              </a:rPr>
              <a:t>Following the onset of the financial crisis, the Federal Reserve used a variety of tools at its disposal to stimulate economic growth and pump liquidity into the financial sector. As a result of the Fed’s open market operations (OMOs), by the end of 2012 the size of the Federal Reserve balance sheet has </a:t>
            </a:r>
            <a:r>
              <a:rPr lang="en-US" sz="1000" b="1" dirty="0" smtClean="0">
                <a:solidFill>
                  <a:srgbClr val="000000"/>
                </a:solidFill>
              </a:rPr>
              <a:t>tripled </a:t>
            </a:r>
            <a:endParaRPr lang="en-US" sz="1000" b="1" dirty="0">
              <a:solidFill>
                <a:srgbClr val="000000"/>
              </a:solidFill>
            </a:endParaRPr>
          </a:p>
          <a:p>
            <a:pPr marL="285750" indent="-285750" eaLnBrk="0" fontAlgn="base" hangingPunct="0">
              <a:spcBef>
                <a:spcPct val="30000"/>
              </a:spcBef>
              <a:spcAft>
                <a:spcPct val="30000"/>
              </a:spcAft>
              <a:buClr>
                <a:srgbClr val="990000"/>
              </a:buClr>
              <a:buSzPct val="120000"/>
              <a:buFont typeface="Wingdings" pitchFamily="2" charset="2"/>
              <a:buChar char="w"/>
            </a:pPr>
            <a:r>
              <a:rPr lang="en-US" sz="1000" b="1" dirty="0" smtClean="0">
                <a:solidFill>
                  <a:srgbClr val="000000"/>
                </a:solidFill>
              </a:rPr>
              <a:t>As </a:t>
            </a:r>
            <a:r>
              <a:rPr lang="en-US" sz="1000" b="1" dirty="0">
                <a:solidFill>
                  <a:srgbClr val="000000"/>
                </a:solidFill>
              </a:rPr>
              <a:t>of the end of June 2013, the Fed is continuing to purchase $40 billion of MBS and $45 billion of LT Treasury securities on a monthly basis, accounting for about 7.5% of the US annual nominal GDP. In comparison, the US budget deficit peaked in 2009 at around 10% of annual GDP and has since been steadily declining. As of Mar 2013, the US budget deficit was 5.7% of the nominal GDP, on an annualized </a:t>
            </a:r>
            <a:r>
              <a:rPr lang="en-US" sz="1000" b="1" dirty="0" smtClean="0">
                <a:solidFill>
                  <a:srgbClr val="000000"/>
                </a:solidFill>
              </a:rPr>
              <a:t>basis</a:t>
            </a:r>
            <a:endParaRPr lang="en-US" sz="1000" b="1" dirty="0">
              <a:solidFill>
                <a:srgbClr val="000000"/>
              </a:solidFill>
            </a:endParaRPr>
          </a:p>
        </p:txBody>
      </p:sp>
      <p:sp>
        <p:nvSpPr>
          <p:cNvPr id="156676" name="Text Box 4"/>
          <p:cNvSpPr txBox="1">
            <a:spLocks noChangeArrowheads="1"/>
          </p:cNvSpPr>
          <p:nvPr/>
        </p:nvSpPr>
        <p:spPr bwMode="auto">
          <a:xfrm>
            <a:off x="400050" y="1159586"/>
            <a:ext cx="8362950" cy="274637"/>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91432" tIns="45715" rIns="91432" bIns="45715" anchor="ctr"/>
          <a:lstStyle>
            <a:lvl1pPr eaLnBrk="0" hangingPunct="0">
              <a:defRPr sz="1000" b="1">
                <a:solidFill>
                  <a:schemeClr val="tx1"/>
                </a:solidFill>
                <a:latin typeface="Arial" charset="0"/>
              </a:defRPr>
            </a:lvl1pPr>
            <a:lvl2pPr marL="742950" indent="-285750" eaLnBrk="0" hangingPunct="0">
              <a:defRPr sz="1000" b="1">
                <a:solidFill>
                  <a:schemeClr val="tx1"/>
                </a:solidFill>
                <a:latin typeface="Arial" charset="0"/>
              </a:defRPr>
            </a:lvl2pPr>
            <a:lvl3pPr marL="1143000" indent="-228600" eaLnBrk="0" hangingPunct="0">
              <a:defRPr sz="1000" b="1">
                <a:solidFill>
                  <a:schemeClr val="tx1"/>
                </a:solidFill>
                <a:latin typeface="Arial" charset="0"/>
              </a:defRPr>
            </a:lvl3pPr>
            <a:lvl4pPr marL="1600200" indent="-228600" eaLnBrk="0" hangingPunct="0">
              <a:defRPr sz="1000" b="1">
                <a:solidFill>
                  <a:schemeClr val="tx1"/>
                </a:solidFill>
                <a:latin typeface="Arial" charset="0"/>
              </a:defRPr>
            </a:lvl4pPr>
            <a:lvl5pPr marL="2057400" indent="-228600" eaLnBrk="0" hangingPunct="0">
              <a:defRPr sz="1000" b="1">
                <a:solidFill>
                  <a:schemeClr val="tx1"/>
                </a:solidFill>
                <a:latin typeface="Arial" charset="0"/>
              </a:defRPr>
            </a:lvl5pPr>
            <a:lvl6pPr marL="2514600" indent="-228600" eaLnBrk="0" fontAlgn="base" hangingPunct="0">
              <a:spcBef>
                <a:spcPct val="0"/>
              </a:spcBef>
              <a:spcAft>
                <a:spcPct val="0"/>
              </a:spcAft>
              <a:defRPr sz="1000" b="1">
                <a:solidFill>
                  <a:schemeClr val="tx1"/>
                </a:solidFill>
                <a:latin typeface="Arial" charset="0"/>
              </a:defRPr>
            </a:lvl6pPr>
            <a:lvl7pPr marL="2971800" indent="-228600" eaLnBrk="0" fontAlgn="base" hangingPunct="0">
              <a:spcBef>
                <a:spcPct val="0"/>
              </a:spcBef>
              <a:spcAft>
                <a:spcPct val="0"/>
              </a:spcAft>
              <a:defRPr sz="1000" b="1">
                <a:solidFill>
                  <a:schemeClr val="tx1"/>
                </a:solidFill>
                <a:latin typeface="Arial" charset="0"/>
              </a:defRPr>
            </a:lvl7pPr>
            <a:lvl8pPr marL="3429000" indent="-228600" eaLnBrk="0" fontAlgn="base" hangingPunct="0">
              <a:spcBef>
                <a:spcPct val="0"/>
              </a:spcBef>
              <a:spcAft>
                <a:spcPct val="0"/>
              </a:spcAft>
              <a:defRPr sz="1000" b="1">
                <a:solidFill>
                  <a:schemeClr val="tx1"/>
                </a:solidFill>
                <a:latin typeface="Arial" charset="0"/>
              </a:defRPr>
            </a:lvl8pPr>
            <a:lvl9pPr marL="3886200" indent="-228600" eaLnBrk="0" fontAlgn="base" hangingPunct="0">
              <a:spcBef>
                <a:spcPct val="0"/>
              </a:spcBef>
              <a:spcAft>
                <a:spcPct val="0"/>
              </a:spcAft>
              <a:defRPr sz="1000" b="1">
                <a:solidFill>
                  <a:schemeClr val="tx1"/>
                </a:solidFill>
                <a:latin typeface="Arial" charset="0"/>
              </a:defRPr>
            </a:lvl9pPr>
          </a:lstStyle>
          <a:p>
            <a:pPr algn="ctr" fontAlgn="base">
              <a:spcBef>
                <a:spcPct val="50000"/>
              </a:spcBef>
              <a:spcAft>
                <a:spcPct val="40000"/>
              </a:spcAft>
              <a:defRPr/>
            </a:pPr>
            <a:r>
              <a:rPr lang="en-US" dirty="0">
                <a:solidFill>
                  <a:srgbClr val="FFFFFF"/>
                </a:solidFill>
              </a:rPr>
              <a:t>Federal Reserve Balance Sheet Size, Dec 2007 – Jul 2013 </a:t>
            </a:r>
          </a:p>
        </p:txBody>
      </p:sp>
      <p:sp>
        <p:nvSpPr>
          <p:cNvPr id="97284" name="Text Box 6"/>
          <p:cNvSpPr txBox="1">
            <a:spLocks noChangeArrowheads="1"/>
          </p:cNvSpPr>
          <p:nvPr/>
        </p:nvSpPr>
        <p:spPr bwMode="auto">
          <a:xfrm>
            <a:off x="5929313" y="6272213"/>
            <a:ext cx="3073400" cy="198437"/>
          </a:xfrm>
          <a:prstGeom prst="rect">
            <a:avLst/>
          </a:prstGeom>
          <a:noFill/>
          <a:ln w="9525">
            <a:noFill/>
            <a:miter lim="800000"/>
            <a:headEnd/>
            <a:tailEnd/>
          </a:ln>
        </p:spPr>
        <p:txBody>
          <a:bodyPr>
            <a:spAutoFit/>
          </a:bodyPr>
          <a:lstStyle/>
          <a:p>
            <a:pPr algn="r" eaLnBrk="0" fontAlgn="base" hangingPunct="0">
              <a:spcBef>
                <a:spcPct val="50000"/>
              </a:spcBef>
              <a:spcAft>
                <a:spcPct val="40000"/>
              </a:spcAft>
            </a:pPr>
            <a:r>
              <a:rPr lang="en-US" sz="700" i="1" dirty="0">
                <a:solidFill>
                  <a:srgbClr val="000000"/>
                </a:solidFill>
              </a:rPr>
              <a:t>Source: </a:t>
            </a:r>
            <a:r>
              <a:rPr lang="en-US" sz="700" i="1" dirty="0" smtClean="0">
                <a:solidFill>
                  <a:srgbClr val="000000"/>
                </a:solidFill>
              </a:rPr>
              <a:t>Bloomberg </a:t>
            </a:r>
            <a:endParaRPr lang="en-US" sz="700" i="1" dirty="0">
              <a:solidFill>
                <a:srgbClr val="000000"/>
              </a:solidFill>
            </a:endParaRPr>
          </a:p>
        </p:txBody>
      </p:sp>
      <p:sp>
        <p:nvSpPr>
          <p:cNvPr id="97285" name="Rectangle 2"/>
          <p:cNvSpPr txBox="1">
            <a:spLocks noChangeArrowheads="1"/>
          </p:cNvSpPr>
          <p:nvPr/>
        </p:nvSpPr>
        <p:spPr bwMode="auto">
          <a:xfrm>
            <a:off x="392216" y="457200"/>
            <a:ext cx="6470650" cy="762000"/>
          </a:xfrm>
          <a:prstGeom prst="rect">
            <a:avLst/>
          </a:prstGeom>
          <a:noFill/>
          <a:ln w="9525">
            <a:noFill/>
            <a:miter lim="800000"/>
            <a:headEnd/>
            <a:tailEnd/>
          </a:ln>
        </p:spPr>
        <p:txBody>
          <a:bodyPr anchor="ctr"/>
          <a:lstStyle/>
          <a:p>
            <a:pPr fontAlgn="base">
              <a:spcBef>
                <a:spcPct val="0"/>
              </a:spcBef>
              <a:spcAft>
                <a:spcPct val="0"/>
              </a:spcAft>
            </a:pPr>
            <a:r>
              <a:rPr lang="en-US" sz="2000" b="1" dirty="0">
                <a:solidFill>
                  <a:srgbClr val="990000"/>
                </a:solidFill>
              </a:rPr>
              <a:t>US </a:t>
            </a:r>
            <a:r>
              <a:rPr lang="en-US" sz="2000" b="1" dirty="0" smtClean="0">
                <a:solidFill>
                  <a:srgbClr val="990000"/>
                </a:solidFill>
              </a:rPr>
              <a:t>Money </a:t>
            </a:r>
            <a:r>
              <a:rPr lang="en-US" sz="2000" b="1" dirty="0">
                <a:solidFill>
                  <a:srgbClr val="990000"/>
                </a:solidFill>
              </a:rPr>
              <a:t>Supply </a:t>
            </a:r>
            <a:r>
              <a:rPr lang="en-US" sz="2000" b="1" dirty="0" smtClean="0">
                <a:solidFill>
                  <a:srgbClr val="990000"/>
                </a:solidFill>
              </a:rPr>
              <a:t>Growth (Assets of the Fed)</a:t>
            </a:r>
            <a:endParaRPr lang="en-US" sz="2000" b="1" dirty="0">
              <a:solidFill>
                <a:srgbClr val="990000"/>
              </a:solidFill>
            </a:endParaRPr>
          </a:p>
        </p:txBody>
      </p:sp>
      <p:sp>
        <p:nvSpPr>
          <p:cNvPr id="11" name="Text Box 3"/>
          <p:cNvSpPr txBox="1">
            <a:spLocks noChangeArrowheads="1"/>
          </p:cNvSpPr>
          <p:nvPr/>
        </p:nvSpPr>
        <p:spPr bwMode="auto">
          <a:xfrm>
            <a:off x="1536851" y="6172185"/>
            <a:ext cx="6616550" cy="307777"/>
          </a:xfrm>
          <a:prstGeom prst="rect">
            <a:avLst/>
          </a:prstGeom>
          <a:noFill/>
          <a:ln w="9525">
            <a:noFill/>
            <a:miter lim="800000"/>
            <a:headEnd/>
            <a:tailEnd/>
          </a:ln>
        </p:spPr>
        <p:txBody>
          <a:bodyPr wrap="square">
            <a:spAutoFit/>
          </a:bodyPr>
          <a:lstStyle/>
          <a:p>
            <a:pPr eaLnBrk="0" fontAlgn="base" hangingPunct="0">
              <a:spcBef>
                <a:spcPct val="50000"/>
              </a:spcBef>
              <a:spcAft>
                <a:spcPct val="40000"/>
              </a:spcAft>
            </a:pPr>
            <a:r>
              <a:rPr lang="en-US" sz="700" i="1" dirty="0">
                <a:solidFill>
                  <a:srgbClr val="000000"/>
                </a:solidFill>
              </a:rPr>
              <a:t>Note: </a:t>
            </a:r>
            <a:r>
              <a:rPr lang="en-US" sz="700" i="1" dirty="0" smtClean="0">
                <a:solidFill>
                  <a:srgbClr val="000000"/>
                </a:solidFill>
              </a:rPr>
              <a:t>Other assets = Repo agreements + assets related to the financial crisis + central bank liquidity swaps + other assets + gold + special drawing rights + treasury currency</a:t>
            </a:r>
            <a:endParaRPr lang="en-US" sz="700" i="1" dirty="0">
              <a:solidFill>
                <a:srgbClr val="000000"/>
              </a:solidFill>
            </a:endParaRPr>
          </a:p>
        </p:txBody>
      </p:sp>
      <p:pic>
        <p:nvPicPr>
          <p:cNvPr id="14"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6850" y="1434224"/>
            <a:ext cx="6089349" cy="3369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17443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626421"/>
            <a:ext cx="6149600" cy="3402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7281" name="Rectangle 3"/>
          <p:cNvSpPr>
            <a:spLocks noChangeArrowheads="1"/>
          </p:cNvSpPr>
          <p:nvPr/>
        </p:nvSpPr>
        <p:spPr bwMode="auto">
          <a:xfrm>
            <a:off x="914399" y="5334000"/>
            <a:ext cx="7772401" cy="649287"/>
          </a:xfrm>
          <a:prstGeom prst="rect">
            <a:avLst/>
          </a:prstGeom>
          <a:noFill/>
          <a:ln w="9525">
            <a:noFill/>
            <a:miter lim="800000"/>
            <a:headEnd/>
            <a:tailEnd/>
          </a:ln>
        </p:spPr>
        <p:txBody>
          <a:bodyPr/>
          <a:lstStyle/>
          <a:p>
            <a:pPr marL="285750" indent="-285750" eaLnBrk="0" hangingPunct="0">
              <a:spcBef>
                <a:spcPct val="30000"/>
              </a:spcBef>
              <a:spcAft>
                <a:spcPct val="30000"/>
              </a:spcAft>
              <a:buClr>
                <a:srgbClr val="990000"/>
              </a:buClr>
              <a:buSzPct val="120000"/>
              <a:buFont typeface="Wingdings" pitchFamily="2" charset="2"/>
              <a:buChar char="w"/>
            </a:pPr>
            <a:r>
              <a:rPr lang="en-US" sz="1100" b="1" dirty="0" smtClean="0"/>
              <a:t>The expansion of the Federal Reserve’s balance sheet since the onset of the financial crisis has been matched on the liabilities side primarily through the expansion in deposits of depository institutions</a:t>
            </a:r>
          </a:p>
        </p:txBody>
      </p:sp>
      <p:sp>
        <p:nvSpPr>
          <p:cNvPr id="156676" name="Text Box 4"/>
          <p:cNvSpPr txBox="1">
            <a:spLocks noChangeArrowheads="1"/>
          </p:cNvSpPr>
          <p:nvPr/>
        </p:nvSpPr>
        <p:spPr bwMode="auto">
          <a:xfrm>
            <a:off x="400050" y="1219200"/>
            <a:ext cx="8362950" cy="274637"/>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91432" tIns="45715" rIns="91432" bIns="45715" anchor="ctr"/>
          <a:lstStyle>
            <a:lvl1pPr eaLnBrk="0" hangingPunct="0">
              <a:defRPr sz="1000" b="1">
                <a:solidFill>
                  <a:schemeClr val="tx1"/>
                </a:solidFill>
                <a:latin typeface="Arial" charset="0"/>
              </a:defRPr>
            </a:lvl1pPr>
            <a:lvl2pPr marL="742950" indent="-285750" eaLnBrk="0" hangingPunct="0">
              <a:defRPr sz="1000" b="1">
                <a:solidFill>
                  <a:schemeClr val="tx1"/>
                </a:solidFill>
                <a:latin typeface="Arial" charset="0"/>
              </a:defRPr>
            </a:lvl2pPr>
            <a:lvl3pPr marL="1143000" indent="-228600" eaLnBrk="0" hangingPunct="0">
              <a:defRPr sz="1000" b="1">
                <a:solidFill>
                  <a:schemeClr val="tx1"/>
                </a:solidFill>
                <a:latin typeface="Arial" charset="0"/>
              </a:defRPr>
            </a:lvl3pPr>
            <a:lvl4pPr marL="1600200" indent="-228600" eaLnBrk="0" hangingPunct="0">
              <a:defRPr sz="1000" b="1">
                <a:solidFill>
                  <a:schemeClr val="tx1"/>
                </a:solidFill>
                <a:latin typeface="Arial" charset="0"/>
              </a:defRPr>
            </a:lvl4pPr>
            <a:lvl5pPr marL="2057400" indent="-228600" eaLnBrk="0" hangingPunct="0">
              <a:defRPr sz="1000" b="1">
                <a:solidFill>
                  <a:schemeClr val="tx1"/>
                </a:solidFill>
                <a:latin typeface="Arial" charset="0"/>
              </a:defRPr>
            </a:lvl5pPr>
            <a:lvl6pPr marL="2514600" indent="-228600" eaLnBrk="0" fontAlgn="base" hangingPunct="0">
              <a:spcBef>
                <a:spcPct val="0"/>
              </a:spcBef>
              <a:spcAft>
                <a:spcPct val="0"/>
              </a:spcAft>
              <a:defRPr sz="1000" b="1">
                <a:solidFill>
                  <a:schemeClr val="tx1"/>
                </a:solidFill>
                <a:latin typeface="Arial" charset="0"/>
              </a:defRPr>
            </a:lvl6pPr>
            <a:lvl7pPr marL="2971800" indent="-228600" eaLnBrk="0" fontAlgn="base" hangingPunct="0">
              <a:spcBef>
                <a:spcPct val="0"/>
              </a:spcBef>
              <a:spcAft>
                <a:spcPct val="0"/>
              </a:spcAft>
              <a:defRPr sz="1000" b="1">
                <a:solidFill>
                  <a:schemeClr val="tx1"/>
                </a:solidFill>
                <a:latin typeface="Arial" charset="0"/>
              </a:defRPr>
            </a:lvl7pPr>
            <a:lvl8pPr marL="3429000" indent="-228600" eaLnBrk="0" fontAlgn="base" hangingPunct="0">
              <a:spcBef>
                <a:spcPct val="0"/>
              </a:spcBef>
              <a:spcAft>
                <a:spcPct val="0"/>
              </a:spcAft>
              <a:defRPr sz="1000" b="1">
                <a:solidFill>
                  <a:schemeClr val="tx1"/>
                </a:solidFill>
                <a:latin typeface="Arial" charset="0"/>
              </a:defRPr>
            </a:lvl8pPr>
            <a:lvl9pPr marL="3886200" indent="-228600" eaLnBrk="0" fontAlgn="base" hangingPunct="0">
              <a:spcBef>
                <a:spcPct val="0"/>
              </a:spcBef>
              <a:spcAft>
                <a:spcPct val="0"/>
              </a:spcAft>
              <a:defRPr sz="1000" b="1">
                <a:solidFill>
                  <a:schemeClr val="tx1"/>
                </a:solidFill>
                <a:latin typeface="Arial" charset="0"/>
              </a:defRPr>
            </a:lvl9pPr>
          </a:lstStyle>
          <a:p>
            <a:pPr algn="ctr">
              <a:spcBef>
                <a:spcPct val="50000"/>
              </a:spcBef>
              <a:spcAft>
                <a:spcPct val="40000"/>
              </a:spcAft>
              <a:defRPr/>
            </a:pPr>
            <a:r>
              <a:rPr lang="en-US" dirty="0">
                <a:solidFill>
                  <a:srgbClr val="FFFFFF"/>
                </a:solidFill>
              </a:rPr>
              <a:t>Federal Reserve </a:t>
            </a:r>
            <a:r>
              <a:rPr lang="en-US" dirty="0" smtClean="0">
                <a:solidFill>
                  <a:srgbClr val="FFFFFF"/>
                </a:solidFill>
              </a:rPr>
              <a:t>Liabilities, </a:t>
            </a:r>
            <a:r>
              <a:rPr lang="en-US" dirty="0">
                <a:solidFill>
                  <a:srgbClr val="FFFFFF"/>
                </a:solidFill>
              </a:rPr>
              <a:t>Dec 2007 – Jul 2013 </a:t>
            </a:r>
          </a:p>
        </p:txBody>
      </p:sp>
      <p:sp>
        <p:nvSpPr>
          <p:cNvPr id="97284" name="Text Box 6"/>
          <p:cNvSpPr txBox="1">
            <a:spLocks noChangeArrowheads="1"/>
          </p:cNvSpPr>
          <p:nvPr/>
        </p:nvSpPr>
        <p:spPr bwMode="auto">
          <a:xfrm>
            <a:off x="5929313" y="6272213"/>
            <a:ext cx="3073400" cy="198437"/>
          </a:xfrm>
          <a:prstGeom prst="rect">
            <a:avLst/>
          </a:prstGeom>
          <a:noFill/>
          <a:ln w="9525">
            <a:noFill/>
            <a:miter lim="800000"/>
            <a:headEnd/>
            <a:tailEnd/>
          </a:ln>
        </p:spPr>
        <p:txBody>
          <a:bodyPr>
            <a:spAutoFit/>
          </a:bodyPr>
          <a:lstStyle/>
          <a:p>
            <a:pPr algn="r" eaLnBrk="0" hangingPunct="0">
              <a:spcBef>
                <a:spcPct val="50000"/>
              </a:spcBef>
              <a:spcAft>
                <a:spcPct val="40000"/>
              </a:spcAft>
            </a:pPr>
            <a:r>
              <a:rPr lang="en-US" sz="700" b="0" i="1" dirty="0">
                <a:solidFill>
                  <a:srgbClr val="000000"/>
                </a:solidFill>
              </a:rPr>
              <a:t>Source: </a:t>
            </a:r>
            <a:r>
              <a:rPr lang="en-US" sz="700" b="0" i="1" dirty="0" smtClean="0">
                <a:solidFill>
                  <a:srgbClr val="000000"/>
                </a:solidFill>
              </a:rPr>
              <a:t>Bloomberg </a:t>
            </a:r>
            <a:endParaRPr lang="en-US" sz="700" b="0" i="1" dirty="0">
              <a:solidFill>
                <a:srgbClr val="000000"/>
              </a:solidFill>
            </a:endParaRPr>
          </a:p>
        </p:txBody>
      </p:sp>
      <p:sp>
        <p:nvSpPr>
          <p:cNvPr id="97285" name="Rectangle 2"/>
          <p:cNvSpPr txBox="1">
            <a:spLocks noChangeArrowheads="1"/>
          </p:cNvSpPr>
          <p:nvPr/>
        </p:nvSpPr>
        <p:spPr bwMode="auto">
          <a:xfrm>
            <a:off x="392216" y="457200"/>
            <a:ext cx="6470650" cy="762000"/>
          </a:xfrm>
          <a:prstGeom prst="rect">
            <a:avLst/>
          </a:prstGeom>
          <a:noFill/>
          <a:ln w="9525">
            <a:noFill/>
            <a:miter lim="800000"/>
            <a:headEnd/>
            <a:tailEnd/>
          </a:ln>
        </p:spPr>
        <p:txBody>
          <a:bodyPr anchor="ctr"/>
          <a:lstStyle/>
          <a:p>
            <a:r>
              <a:rPr lang="en-US" sz="2000" b="1" dirty="0">
                <a:solidFill>
                  <a:srgbClr val="990000"/>
                </a:solidFill>
              </a:rPr>
              <a:t>US </a:t>
            </a:r>
            <a:r>
              <a:rPr lang="en-US" sz="2000" b="1" dirty="0" smtClean="0">
                <a:solidFill>
                  <a:srgbClr val="990000"/>
                </a:solidFill>
              </a:rPr>
              <a:t>Money </a:t>
            </a:r>
            <a:r>
              <a:rPr lang="en-US" sz="2000" b="1" dirty="0">
                <a:solidFill>
                  <a:srgbClr val="990000"/>
                </a:solidFill>
              </a:rPr>
              <a:t>Supply </a:t>
            </a:r>
            <a:r>
              <a:rPr lang="en-US" sz="2000" b="1" dirty="0" smtClean="0">
                <a:solidFill>
                  <a:srgbClr val="990000"/>
                </a:solidFill>
              </a:rPr>
              <a:t>Growth (Liabilities of the Fed)</a:t>
            </a:r>
            <a:endParaRPr lang="en-US" sz="2000" b="1" dirty="0">
              <a:solidFill>
                <a:srgbClr val="990000"/>
              </a:solidFill>
            </a:endParaRPr>
          </a:p>
        </p:txBody>
      </p:sp>
    </p:spTree>
    <p:extLst>
      <p:ext uri="{BB962C8B-B14F-4D97-AF65-F5344CB8AC3E}">
        <p14:creationId xmlns:p14="http://schemas.microsoft.com/office/powerpoint/2010/main" val="21163678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idx="4294967295"/>
          </p:nvPr>
        </p:nvSpPr>
        <p:spPr>
          <a:xfrm>
            <a:off x="503238" y="533400"/>
            <a:ext cx="8640762" cy="762000"/>
          </a:xfrm>
        </p:spPr>
        <p:txBody>
          <a:bodyPr/>
          <a:lstStyle/>
          <a:p>
            <a:r>
              <a:rPr lang="en-US" dirty="0" smtClean="0"/>
              <a:t>Interest Rate Environment Following the Financial Crisis</a:t>
            </a:r>
          </a:p>
        </p:txBody>
      </p:sp>
      <p:sp>
        <p:nvSpPr>
          <p:cNvPr id="8" name="Text Box 6"/>
          <p:cNvSpPr txBox="1">
            <a:spLocks noChangeArrowheads="1"/>
          </p:cNvSpPr>
          <p:nvPr/>
        </p:nvSpPr>
        <p:spPr bwMode="auto">
          <a:xfrm>
            <a:off x="5893037" y="6258151"/>
            <a:ext cx="3073400" cy="200055"/>
          </a:xfrm>
          <a:prstGeom prst="rect">
            <a:avLst/>
          </a:prstGeom>
          <a:noFill/>
          <a:ln w="9525">
            <a:noFill/>
            <a:miter lim="800000"/>
            <a:headEnd/>
            <a:tailEnd/>
          </a:ln>
        </p:spPr>
        <p:txBody>
          <a:bodyPr>
            <a:spAutoFit/>
          </a:bodyPr>
          <a:lstStyle/>
          <a:p>
            <a:pPr algn="r" eaLnBrk="0" fontAlgn="base" hangingPunct="0">
              <a:spcBef>
                <a:spcPct val="50000"/>
              </a:spcBef>
              <a:spcAft>
                <a:spcPct val="40000"/>
              </a:spcAft>
            </a:pPr>
            <a:r>
              <a:rPr lang="en-US" sz="700" i="1" dirty="0">
                <a:solidFill>
                  <a:srgbClr val="000000"/>
                </a:solidFill>
              </a:rPr>
              <a:t>Source: Bloomberg, Federal Reserve</a:t>
            </a:r>
            <a:r>
              <a:rPr lang="en-US" sz="600" i="1" dirty="0" smtClean="0">
                <a:solidFill>
                  <a:srgbClr val="000000"/>
                </a:solidFill>
                <a:latin typeface="Calibri" pitchFamily="34" charset="0"/>
              </a:rPr>
              <a:t>. </a:t>
            </a:r>
            <a:endParaRPr lang="en-US" sz="600" i="1" dirty="0">
              <a:solidFill>
                <a:srgbClr val="000000"/>
              </a:solidFill>
              <a:latin typeface="Calibri" pitchFamily="34" charset="0"/>
            </a:endParaRPr>
          </a:p>
        </p:txBody>
      </p:sp>
      <p:sp>
        <p:nvSpPr>
          <p:cNvPr id="10" name="Rectangle 5"/>
          <p:cNvSpPr>
            <a:spLocks noChangeArrowheads="1"/>
          </p:cNvSpPr>
          <p:nvPr/>
        </p:nvSpPr>
        <p:spPr bwMode="auto">
          <a:xfrm>
            <a:off x="400050" y="4648200"/>
            <a:ext cx="82105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285750" fontAlgn="base">
              <a:spcBef>
                <a:spcPct val="30000"/>
              </a:spcBef>
              <a:spcAft>
                <a:spcPct val="30000"/>
              </a:spcAft>
              <a:buClr>
                <a:srgbClr val="990000"/>
              </a:buClr>
              <a:buSzPct val="120000"/>
              <a:buFont typeface="Wingdings" pitchFamily="2" charset="2"/>
              <a:buChar char="w"/>
            </a:pPr>
            <a:endParaRPr lang="en-US" sz="1100" b="1" dirty="0">
              <a:solidFill>
                <a:srgbClr val="000000"/>
              </a:solidFill>
            </a:endParaRPr>
          </a:p>
        </p:txBody>
      </p:sp>
      <p:sp>
        <p:nvSpPr>
          <p:cNvPr id="6" name="Text Box 4"/>
          <p:cNvSpPr txBox="1">
            <a:spLocks noChangeArrowheads="1"/>
          </p:cNvSpPr>
          <p:nvPr/>
        </p:nvSpPr>
        <p:spPr bwMode="auto">
          <a:xfrm>
            <a:off x="400050" y="1371600"/>
            <a:ext cx="8362950" cy="274637"/>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91432" tIns="45715" rIns="91432" bIns="45715" anchor="ctr"/>
          <a:lstStyle>
            <a:lvl1pPr eaLnBrk="0" hangingPunct="0">
              <a:defRPr sz="1000" b="1">
                <a:solidFill>
                  <a:schemeClr val="tx1"/>
                </a:solidFill>
                <a:latin typeface="Arial" charset="0"/>
              </a:defRPr>
            </a:lvl1pPr>
            <a:lvl2pPr marL="742950" indent="-285750" eaLnBrk="0" hangingPunct="0">
              <a:defRPr sz="1000" b="1">
                <a:solidFill>
                  <a:schemeClr val="tx1"/>
                </a:solidFill>
                <a:latin typeface="Arial" charset="0"/>
              </a:defRPr>
            </a:lvl2pPr>
            <a:lvl3pPr marL="1143000" indent="-228600" eaLnBrk="0" hangingPunct="0">
              <a:defRPr sz="1000" b="1">
                <a:solidFill>
                  <a:schemeClr val="tx1"/>
                </a:solidFill>
                <a:latin typeface="Arial" charset="0"/>
              </a:defRPr>
            </a:lvl3pPr>
            <a:lvl4pPr marL="1600200" indent="-228600" eaLnBrk="0" hangingPunct="0">
              <a:defRPr sz="1000" b="1">
                <a:solidFill>
                  <a:schemeClr val="tx1"/>
                </a:solidFill>
                <a:latin typeface="Arial" charset="0"/>
              </a:defRPr>
            </a:lvl4pPr>
            <a:lvl5pPr marL="2057400" indent="-228600" eaLnBrk="0" hangingPunct="0">
              <a:defRPr sz="1000" b="1">
                <a:solidFill>
                  <a:schemeClr val="tx1"/>
                </a:solidFill>
                <a:latin typeface="Arial" charset="0"/>
              </a:defRPr>
            </a:lvl5pPr>
            <a:lvl6pPr marL="2514600" indent="-228600" eaLnBrk="0" fontAlgn="base" hangingPunct="0">
              <a:spcBef>
                <a:spcPct val="0"/>
              </a:spcBef>
              <a:spcAft>
                <a:spcPct val="0"/>
              </a:spcAft>
              <a:defRPr sz="1000" b="1">
                <a:solidFill>
                  <a:schemeClr val="tx1"/>
                </a:solidFill>
                <a:latin typeface="Arial" charset="0"/>
              </a:defRPr>
            </a:lvl6pPr>
            <a:lvl7pPr marL="2971800" indent="-228600" eaLnBrk="0" fontAlgn="base" hangingPunct="0">
              <a:spcBef>
                <a:spcPct val="0"/>
              </a:spcBef>
              <a:spcAft>
                <a:spcPct val="0"/>
              </a:spcAft>
              <a:defRPr sz="1000" b="1">
                <a:solidFill>
                  <a:schemeClr val="tx1"/>
                </a:solidFill>
                <a:latin typeface="Arial" charset="0"/>
              </a:defRPr>
            </a:lvl7pPr>
            <a:lvl8pPr marL="3429000" indent="-228600" eaLnBrk="0" fontAlgn="base" hangingPunct="0">
              <a:spcBef>
                <a:spcPct val="0"/>
              </a:spcBef>
              <a:spcAft>
                <a:spcPct val="0"/>
              </a:spcAft>
              <a:defRPr sz="1000" b="1">
                <a:solidFill>
                  <a:schemeClr val="tx1"/>
                </a:solidFill>
                <a:latin typeface="Arial" charset="0"/>
              </a:defRPr>
            </a:lvl8pPr>
            <a:lvl9pPr marL="3886200" indent="-228600" eaLnBrk="0" fontAlgn="base" hangingPunct="0">
              <a:spcBef>
                <a:spcPct val="0"/>
              </a:spcBef>
              <a:spcAft>
                <a:spcPct val="0"/>
              </a:spcAft>
              <a:defRPr sz="1000" b="1">
                <a:solidFill>
                  <a:schemeClr val="tx1"/>
                </a:solidFill>
                <a:latin typeface="Arial" charset="0"/>
              </a:defRPr>
            </a:lvl9pPr>
          </a:lstStyle>
          <a:p>
            <a:pPr algn="ctr" fontAlgn="base">
              <a:spcBef>
                <a:spcPct val="50000"/>
              </a:spcBef>
              <a:spcAft>
                <a:spcPct val="40000"/>
              </a:spcAft>
              <a:defRPr/>
            </a:pPr>
            <a:r>
              <a:rPr lang="en-US" dirty="0">
                <a:solidFill>
                  <a:srgbClr val="FFFFFF"/>
                </a:solidFill>
              </a:rPr>
              <a:t>10-Year </a:t>
            </a:r>
            <a:r>
              <a:rPr lang="en-US" dirty="0" smtClean="0">
                <a:solidFill>
                  <a:srgbClr val="FFFFFF"/>
                </a:solidFill>
              </a:rPr>
              <a:t>Nominal Interest Rate, Nov 2007 - Jul </a:t>
            </a:r>
            <a:r>
              <a:rPr lang="en-US" dirty="0">
                <a:solidFill>
                  <a:srgbClr val="FFFFFF"/>
                </a:solidFill>
              </a:rPr>
              <a:t>2013</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3885" y="1881188"/>
            <a:ext cx="7015279" cy="2377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5"/>
          <p:cNvSpPr>
            <a:spLocks noChangeArrowheads="1"/>
          </p:cNvSpPr>
          <p:nvPr/>
        </p:nvSpPr>
        <p:spPr bwMode="auto">
          <a:xfrm>
            <a:off x="552450" y="4572000"/>
            <a:ext cx="82105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285750" fontAlgn="base">
              <a:spcBef>
                <a:spcPct val="30000"/>
              </a:spcBef>
              <a:spcAft>
                <a:spcPct val="30000"/>
              </a:spcAft>
              <a:buClr>
                <a:srgbClr val="990000"/>
              </a:buClr>
              <a:buSzPct val="120000"/>
              <a:buFont typeface="Wingdings" pitchFamily="2" charset="2"/>
              <a:buChar char="w"/>
            </a:pPr>
            <a:r>
              <a:rPr lang="en-US" sz="1100" b="1" dirty="0" smtClean="0">
                <a:solidFill>
                  <a:srgbClr val="000000"/>
                </a:solidFill>
              </a:rPr>
              <a:t>Economists surmise the following:</a:t>
            </a:r>
          </a:p>
          <a:p>
            <a:pPr marL="1200150" lvl="2" indent="-285750" fontAlgn="base">
              <a:spcBef>
                <a:spcPct val="30000"/>
              </a:spcBef>
              <a:spcAft>
                <a:spcPct val="30000"/>
              </a:spcAft>
              <a:buClr>
                <a:srgbClr val="990000"/>
              </a:buClr>
              <a:buSzPct val="120000"/>
              <a:buFont typeface="Wingdings" pitchFamily="2" charset="2"/>
              <a:buChar char="w"/>
            </a:pPr>
            <a:r>
              <a:rPr lang="en-US" sz="1100" b="1" dirty="0" smtClean="0">
                <a:solidFill>
                  <a:srgbClr val="000000"/>
                </a:solidFill>
              </a:rPr>
              <a:t>QE during extreme crisis has been more effective than at other times</a:t>
            </a:r>
          </a:p>
          <a:p>
            <a:pPr marL="1200150" lvl="2" indent="-285750" fontAlgn="base">
              <a:spcBef>
                <a:spcPct val="30000"/>
              </a:spcBef>
              <a:spcAft>
                <a:spcPct val="30000"/>
              </a:spcAft>
              <a:buClr>
                <a:srgbClr val="990000"/>
              </a:buClr>
              <a:buSzPct val="120000"/>
              <a:buFont typeface="Wingdings" pitchFamily="2" charset="2"/>
              <a:buChar char="w"/>
            </a:pPr>
            <a:r>
              <a:rPr lang="en-US" sz="1100" b="1" dirty="0" smtClean="0">
                <a:solidFill>
                  <a:srgbClr val="000000"/>
                </a:solidFill>
              </a:rPr>
              <a:t>QE has diminishing marginal returns</a:t>
            </a:r>
          </a:p>
          <a:p>
            <a:pPr marL="1200150" lvl="2" indent="-285750" fontAlgn="base">
              <a:spcBef>
                <a:spcPct val="30000"/>
              </a:spcBef>
              <a:spcAft>
                <a:spcPct val="30000"/>
              </a:spcAft>
              <a:buClr>
                <a:srgbClr val="990000"/>
              </a:buClr>
              <a:buSzPct val="120000"/>
              <a:buFont typeface="Wingdings" pitchFamily="2" charset="2"/>
              <a:buChar char="w"/>
            </a:pPr>
            <a:r>
              <a:rPr lang="en-US" sz="1100" b="1" dirty="0" smtClean="0">
                <a:solidFill>
                  <a:srgbClr val="000000"/>
                </a:solidFill>
              </a:rPr>
              <a:t>The question is: when are diminishing marginal returns offset by marginal costs?</a:t>
            </a:r>
            <a:endParaRPr lang="en-US" sz="1100" b="1" dirty="0">
              <a:solidFill>
                <a:srgbClr val="000000"/>
              </a:solidFill>
            </a:endParaRPr>
          </a:p>
        </p:txBody>
      </p:sp>
    </p:spTree>
    <p:extLst>
      <p:ext uri="{BB962C8B-B14F-4D97-AF65-F5344CB8AC3E}">
        <p14:creationId xmlns:p14="http://schemas.microsoft.com/office/powerpoint/2010/main" val="28629475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idx="4294967295"/>
          </p:nvPr>
        </p:nvSpPr>
        <p:spPr>
          <a:xfrm>
            <a:off x="503238" y="533400"/>
            <a:ext cx="8640762" cy="762000"/>
          </a:xfrm>
        </p:spPr>
        <p:txBody>
          <a:bodyPr/>
          <a:lstStyle/>
          <a:p>
            <a:r>
              <a:rPr lang="en-US" dirty="0" smtClean="0"/>
              <a:t>Interest Rate Environment Following the Financial Crisis</a:t>
            </a:r>
          </a:p>
        </p:txBody>
      </p:sp>
      <p:pic>
        <p:nvPicPr>
          <p:cNvPr id="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6805" y="1905000"/>
            <a:ext cx="6949440" cy="2355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5893037" y="6258151"/>
            <a:ext cx="3073400" cy="200055"/>
          </a:xfrm>
          <a:prstGeom prst="rect">
            <a:avLst/>
          </a:prstGeom>
          <a:noFill/>
          <a:ln w="9525">
            <a:noFill/>
            <a:miter lim="800000"/>
            <a:headEnd/>
            <a:tailEnd/>
          </a:ln>
        </p:spPr>
        <p:txBody>
          <a:bodyPr>
            <a:spAutoFit/>
          </a:bodyPr>
          <a:lstStyle/>
          <a:p>
            <a:pPr algn="r" eaLnBrk="0" fontAlgn="base" hangingPunct="0">
              <a:spcBef>
                <a:spcPct val="50000"/>
              </a:spcBef>
              <a:spcAft>
                <a:spcPct val="40000"/>
              </a:spcAft>
            </a:pPr>
            <a:r>
              <a:rPr lang="en-US" sz="700" i="1" dirty="0">
                <a:solidFill>
                  <a:srgbClr val="000000"/>
                </a:solidFill>
              </a:rPr>
              <a:t>Source: Bloomberg, Federal Reserve</a:t>
            </a:r>
            <a:r>
              <a:rPr lang="en-US" sz="600" i="1" dirty="0" smtClean="0">
                <a:solidFill>
                  <a:srgbClr val="000000"/>
                </a:solidFill>
                <a:latin typeface="Calibri" pitchFamily="34" charset="0"/>
              </a:rPr>
              <a:t>. </a:t>
            </a:r>
            <a:endParaRPr lang="en-US" sz="600" i="1" dirty="0">
              <a:solidFill>
                <a:srgbClr val="000000"/>
              </a:solidFill>
              <a:latin typeface="Calibri" pitchFamily="34" charset="0"/>
            </a:endParaRPr>
          </a:p>
        </p:txBody>
      </p:sp>
      <p:sp>
        <p:nvSpPr>
          <p:cNvPr id="10" name="Rectangle 5"/>
          <p:cNvSpPr>
            <a:spLocks noChangeArrowheads="1"/>
          </p:cNvSpPr>
          <p:nvPr/>
        </p:nvSpPr>
        <p:spPr bwMode="auto">
          <a:xfrm>
            <a:off x="400050" y="4648200"/>
            <a:ext cx="82105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285750" fontAlgn="base">
              <a:spcBef>
                <a:spcPct val="30000"/>
              </a:spcBef>
              <a:spcAft>
                <a:spcPct val="30000"/>
              </a:spcAft>
              <a:buClr>
                <a:srgbClr val="990000"/>
              </a:buClr>
              <a:buSzPct val="120000"/>
              <a:buFont typeface="Wingdings" pitchFamily="2" charset="2"/>
              <a:buChar char="w"/>
            </a:pPr>
            <a:r>
              <a:rPr lang="en-US" sz="1100" b="1" dirty="0">
                <a:solidFill>
                  <a:srgbClr val="000000"/>
                </a:solidFill>
              </a:rPr>
              <a:t>Real rates have been steadily declining following the recession. We observe that in the long-run, real rates loosely match the growth in GDP. 2010 to date, the US GDP growth rate has hovered in the vicinity of 2%, yet the </a:t>
            </a:r>
            <a:r>
              <a:rPr lang="en-US" sz="1100" b="1" dirty="0" smtClean="0">
                <a:solidFill>
                  <a:srgbClr val="000000"/>
                </a:solidFill>
              </a:rPr>
              <a:t>10-year TIPS </a:t>
            </a:r>
            <a:r>
              <a:rPr lang="en-US" sz="1100" b="1" dirty="0">
                <a:solidFill>
                  <a:srgbClr val="000000"/>
                </a:solidFill>
              </a:rPr>
              <a:t>rate has been substantially below that </a:t>
            </a:r>
            <a:r>
              <a:rPr lang="en-US" sz="1100" b="1" dirty="0" smtClean="0">
                <a:solidFill>
                  <a:srgbClr val="000000"/>
                </a:solidFill>
              </a:rPr>
              <a:t>mark </a:t>
            </a:r>
          </a:p>
          <a:p>
            <a:pPr marL="742950" lvl="1" indent="-285750" fontAlgn="base">
              <a:spcBef>
                <a:spcPct val="30000"/>
              </a:spcBef>
              <a:spcAft>
                <a:spcPct val="30000"/>
              </a:spcAft>
              <a:buClr>
                <a:srgbClr val="990000"/>
              </a:buClr>
              <a:buSzPct val="120000"/>
              <a:buFont typeface="Wingdings" pitchFamily="2" charset="2"/>
              <a:buChar char="w"/>
            </a:pPr>
            <a:r>
              <a:rPr lang="en-US" sz="1100" b="1" dirty="0" smtClean="0">
                <a:solidFill>
                  <a:srgbClr val="000000"/>
                </a:solidFill>
              </a:rPr>
              <a:t>Even </a:t>
            </a:r>
            <a:r>
              <a:rPr lang="en-US" sz="1100" b="1" dirty="0">
                <a:solidFill>
                  <a:srgbClr val="000000"/>
                </a:solidFill>
              </a:rPr>
              <a:t>with the recent pullback, real rates remain considerably below their long-term average of 2.5%. It appears that the Fed’s aggressive asset purchase response to the financial crisis manifested itself primarily through severe compression in the real rates, which would also explain the violent spike in rates following the QE taper </a:t>
            </a:r>
            <a:r>
              <a:rPr lang="en-US" sz="1100" b="1" dirty="0" smtClean="0">
                <a:solidFill>
                  <a:srgbClr val="000000"/>
                </a:solidFill>
              </a:rPr>
              <a:t>talks </a:t>
            </a:r>
            <a:endParaRPr lang="en-US" sz="1100" b="1" dirty="0">
              <a:solidFill>
                <a:srgbClr val="000000"/>
              </a:solidFill>
            </a:endParaRPr>
          </a:p>
        </p:txBody>
      </p:sp>
      <p:sp>
        <p:nvSpPr>
          <p:cNvPr id="6" name="Text Box 4"/>
          <p:cNvSpPr txBox="1">
            <a:spLocks noChangeArrowheads="1"/>
          </p:cNvSpPr>
          <p:nvPr/>
        </p:nvSpPr>
        <p:spPr bwMode="auto">
          <a:xfrm>
            <a:off x="400050" y="1371600"/>
            <a:ext cx="8362950" cy="274637"/>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91432" tIns="45715" rIns="91432" bIns="45715" anchor="ctr"/>
          <a:lstStyle>
            <a:lvl1pPr eaLnBrk="0" hangingPunct="0">
              <a:defRPr sz="1000" b="1">
                <a:solidFill>
                  <a:schemeClr val="tx1"/>
                </a:solidFill>
                <a:latin typeface="Arial" charset="0"/>
              </a:defRPr>
            </a:lvl1pPr>
            <a:lvl2pPr marL="742950" indent="-285750" eaLnBrk="0" hangingPunct="0">
              <a:defRPr sz="1000" b="1">
                <a:solidFill>
                  <a:schemeClr val="tx1"/>
                </a:solidFill>
                <a:latin typeface="Arial" charset="0"/>
              </a:defRPr>
            </a:lvl2pPr>
            <a:lvl3pPr marL="1143000" indent="-228600" eaLnBrk="0" hangingPunct="0">
              <a:defRPr sz="1000" b="1">
                <a:solidFill>
                  <a:schemeClr val="tx1"/>
                </a:solidFill>
                <a:latin typeface="Arial" charset="0"/>
              </a:defRPr>
            </a:lvl3pPr>
            <a:lvl4pPr marL="1600200" indent="-228600" eaLnBrk="0" hangingPunct="0">
              <a:defRPr sz="1000" b="1">
                <a:solidFill>
                  <a:schemeClr val="tx1"/>
                </a:solidFill>
                <a:latin typeface="Arial" charset="0"/>
              </a:defRPr>
            </a:lvl4pPr>
            <a:lvl5pPr marL="2057400" indent="-228600" eaLnBrk="0" hangingPunct="0">
              <a:defRPr sz="1000" b="1">
                <a:solidFill>
                  <a:schemeClr val="tx1"/>
                </a:solidFill>
                <a:latin typeface="Arial" charset="0"/>
              </a:defRPr>
            </a:lvl5pPr>
            <a:lvl6pPr marL="2514600" indent="-228600" eaLnBrk="0" fontAlgn="base" hangingPunct="0">
              <a:spcBef>
                <a:spcPct val="0"/>
              </a:spcBef>
              <a:spcAft>
                <a:spcPct val="0"/>
              </a:spcAft>
              <a:defRPr sz="1000" b="1">
                <a:solidFill>
                  <a:schemeClr val="tx1"/>
                </a:solidFill>
                <a:latin typeface="Arial" charset="0"/>
              </a:defRPr>
            </a:lvl6pPr>
            <a:lvl7pPr marL="2971800" indent="-228600" eaLnBrk="0" fontAlgn="base" hangingPunct="0">
              <a:spcBef>
                <a:spcPct val="0"/>
              </a:spcBef>
              <a:spcAft>
                <a:spcPct val="0"/>
              </a:spcAft>
              <a:defRPr sz="1000" b="1">
                <a:solidFill>
                  <a:schemeClr val="tx1"/>
                </a:solidFill>
                <a:latin typeface="Arial" charset="0"/>
              </a:defRPr>
            </a:lvl7pPr>
            <a:lvl8pPr marL="3429000" indent="-228600" eaLnBrk="0" fontAlgn="base" hangingPunct="0">
              <a:spcBef>
                <a:spcPct val="0"/>
              </a:spcBef>
              <a:spcAft>
                <a:spcPct val="0"/>
              </a:spcAft>
              <a:defRPr sz="1000" b="1">
                <a:solidFill>
                  <a:schemeClr val="tx1"/>
                </a:solidFill>
                <a:latin typeface="Arial" charset="0"/>
              </a:defRPr>
            </a:lvl8pPr>
            <a:lvl9pPr marL="3886200" indent="-228600" eaLnBrk="0" fontAlgn="base" hangingPunct="0">
              <a:spcBef>
                <a:spcPct val="0"/>
              </a:spcBef>
              <a:spcAft>
                <a:spcPct val="0"/>
              </a:spcAft>
              <a:defRPr sz="1000" b="1">
                <a:solidFill>
                  <a:schemeClr val="tx1"/>
                </a:solidFill>
                <a:latin typeface="Arial" charset="0"/>
              </a:defRPr>
            </a:lvl9pPr>
          </a:lstStyle>
          <a:p>
            <a:pPr algn="ctr" fontAlgn="base">
              <a:spcBef>
                <a:spcPct val="50000"/>
              </a:spcBef>
              <a:spcAft>
                <a:spcPct val="40000"/>
              </a:spcAft>
              <a:defRPr/>
            </a:pPr>
            <a:r>
              <a:rPr lang="en-US" dirty="0">
                <a:solidFill>
                  <a:srgbClr val="FFFFFF"/>
                </a:solidFill>
              </a:rPr>
              <a:t>10-Year Real Rate Interest (TIPS</a:t>
            </a:r>
            <a:r>
              <a:rPr lang="en-US" dirty="0" smtClean="0">
                <a:solidFill>
                  <a:srgbClr val="FFFFFF"/>
                </a:solidFill>
              </a:rPr>
              <a:t>), Nov 2007 - Jul </a:t>
            </a:r>
            <a:r>
              <a:rPr lang="en-US" dirty="0">
                <a:solidFill>
                  <a:srgbClr val="FFFFFF"/>
                </a:solidFill>
              </a:rPr>
              <a:t>2013</a:t>
            </a:r>
          </a:p>
        </p:txBody>
      </p:sp>
    </p:spTree>
    <p:extLst>
      <p:ext uri="{BB962C8B-B14F-4D97-AF65-F5344CB8AC3E}">
        <p14:creationId xmlns:p14="http://schemas.microsoft.com/office/powerpoint/2010/main" val="14065310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idx="4294967295"/>
          </p:nvPr>
        </p:nvSpPr>
        <p:spPr>
          <a:xfrm>
            <a:off x="390525" y="533400"/>
            <a:ext cx="8753475" cy="762000"/>
          </a:xfrm>
        </p:spPr>
        <p:txBody>
          <a:bodyPr/>
          <a:lstStyle/>
          <a:p>
            <a:r>
              <a:rPr lang="en-US" dirty="0"/>
              <a:t>Interest Rate Environment Following the Financial Crisis</a:t>
            </a:r>
            <a:endParaRPr lang="en-US" dirty="0" smtClean="0"/>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905000"/>
            <a:ext cx="6949440" cy="2352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5867400" y="6286418"/>
            <a:ext cx="3073400" cy="200055"/>
          </a:xfrm>
          <a:prstGeom prst="rect">
            <a:avLst/>
          </a:prstGeom>
          <a:noFill/>
          <a:ln w="9525">
            <a:noFill/>
            <a:miter lim="800000"/>
            <a:headEnd/>
            <a:tailEnd/>
          </a:ln>
        </p:spPr>
        <p:txBody>
          <a:bodyPr>
            <a:spAutoFit/>
          </a:bodyPr>
          <a:lstStyle/>
          <a:p>
            <a:pPr algn="r" eaLnBrk="0" fontAlgn="base" hangingPunct="0">
              <a:spcBef>
                <a:spcPct val="50000"/>
              </a:spcBef>
              <a:spcAft>
                <a:spcPct val="40000"/>
              </a:spcAft>
            </a:pPr>
            <a:r>
              <a:rPr lang="en-US" sz="700" i="1" dirty="0">
                <a:solidFill>
                  <a:srgbClr val="000000"/>
                </a:solidFill>
              </a:rPr>
              <a:t>Source: Bloomberg, Federal Reserve. </a:t>
            </a:r>
          </a:p>
        </p:txBody>
      </p:sp>
      <p:sp>
        <p:nvSpPr>
          <p:cNvPr id="14" name="Rectangle 5"/>
          <p:cNvSpPr>
            <a:spLocks noChangeArrowheads="1"/>
          </p:cNvSpPr>
          <p:nvPr/>
        </p:nvSpPr>
        <p:spPr bwMode="auto">
          <a:xfrm>
            <a:off x="400050" y="4648200"/>
            <a:ext cx="82105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285750" fontAlgn="base">
              <a:spcBef>
                <a:spcPct val="30000"/>
              </a:spcBef>
              <a:spcAft>
                <a:spcPct val="30000"/>
              </a:spcAft>
              <a:buClr>
                <a:srgbClr val="990000"/>
              </a:buClr>
              <a:buSzPct val="120000"/>
              <a:buFont typeface="Wingdings" pitchFamily="2" charset="2"/>
              <a:buChar char="w"/>
            </a:pPr>
            <a:r>
              <a:rPr lang="en-US" sz="1100" b="1" dirty="0">
                <a:solidFill>
                  <a:srgbClr val="000000"/>
                </a:solidFill>
              </a:rPr>
              <a:t>10-year breakeven rates have generally risen through the QE periods and have decreased in the periods between Fed asset purchases, probably reflective of the expansive monetary policy needed to sustain additional asset </a:t>
            </a:r>
            <a:r>
              <a:rPr lang="en-US" sz="1100" b="1" dirty="0" smtClean="0">
                <a:solidFill>
                  <a:srgbClr val="000000"/>
                </a:solidFill>
              </a:rPr>
              <a:t>purchases  </a:t>
            </a:r>
          </a:p>
          <a:p>
            <a:pPr marL="742950" lvl="1" indent="-285750" fontAlgn="base">
              <a:spcBef>
                <a:spcPct val="30000"/>
              </a:spcBef>
              <a:spcAft>
                <a:spcPct val="30000"/>
              </a:spcAft>
              <a:buClr>
                <a:srgbClr val="990000"/>
              </a:buClr>
              <a:buSzPct val="120000"/>
              <a:buFont typeface="Wingdings" pitchFamily="2" charset="2"/>
              <a:buChar char="w"/>
            </a:pPr>
            <a:r>
              <a:rPr lang="en-US" sz="1100" b="1" dirty="0" smtClean="0">
                <a:solidFill>
                  <a:srgbClr val="000000"/>
                </a:solidFill>
              </a:rPr>
              <a:t>Since </a:t>
            </a:r>
            <a:r>
              <a:rPr lang="en-US" sz="1100" b="1" dirty="0">
                <a:solidFill>
                  <a:srgbClr val="000000"/>
                </a:solidFill>
              </a:rPr>
              <a:t>May 1st and the beginning of the tapering talks, the breakeven 10-year rate has declined by 25 bps. 10-year expected inflation is currently at 2%, below historical average change in Core CPI (CCPI), but in-line with Fed’s current target inflation </a:t>
            </a:r>
            <a:r>
              <a:rPr lang="en-US" sz="1100" b="1" dirty="0" smtClean="0">
                <a:solidFill>
                  <a:srgbClr val="000000"/>
                </a:solidFill>
              </a:rPr>
              <a:t>rate</a:t>
            </a:r>
            <a:endParaRPr lang="en-US" sz="1100" b="1" dirty="0">
              <a:solidFill>
                <a:srgbClr val="000000"/>
              </a:solidFill>
            </a:endParaRPr>
          </a:p>
        </p:txBody>
      </p:sp>
      <p:sp>
        <p:nvSpPr>
          <p:cNvPr id="6" name="Text Box 4"/>
          <p:cNvSpPr txBox="1">
            <a:spLocks noChangeArrowheads="1"/>
          </p:cNvSpPr>
          <p:nvPr/>
        </p:nvSpPr>
        <p:spPr bwMode="auto">
          <a:xfrm>
            <a:off x="400050" y="1371600"/>
            <a:ext cx="8362950" cy="274637"/>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91432" tIns="45715" rIns="91432" bIns="45715" anchor="ctr"/>
          <a:lstStyle>
            <a:lvl1pPr eaLnBrk="0" hangingPunct="0">
              <a:defRPr sz="1000" b="1">
                <a:solidFill>
                  <a:schemeClr val="tx1"/>
                </a:solidFill>
                <a:latin typeface="Arial" charset="0"/>
              </a:defRPr>
            </a:lvl1pPr>
            <a:lvl2pPr marL="742950" indent="-285750" eaLnBrk="0" hangingPunct="0">
              <a:defRPr sz="1000" b="1">
                <a:solidFill>
                  <a:schemeClr val="tx1"/>
                </a:solidFill>
                <a:latin typeface="Arial" charset="0"/>
              </a:defRPr>
            </a:lvl2pPr>
            <a:lvl3pPr marL="1143000" indent="-228600" eaLnBrk="0" hangingPunct="0">
              <a:defRPr sz="1000" b="1">
                <a:solidFill>
                  <a:schemeClr val="tx1"/>
                </a:solidFill>
                <a:latin typeface="Arial" charset="0"/>
              </a:defRPr>
            </a:lvl3pPr>
            <a:lvl4pPr marL="1600200" indent="-228600" eaLnBrk="0" hangingPunct="0">
              <a:defRPr sz="1000" b="1">
                <a:solidFill>
                  <a:schemeClr val="tx1"/>
                </a:solidFill>
                <a:latin typeface="Arial" charset="0"/>
              </a:defRPr>
            </a:lvl4pPr>
            <a:lvl5pPr marL="2057400" indent="-228600" eaLnBrk="0" hangingPunct="0">
              <a:defRPr sz="1000" b="1">
                <a:solidFill>
                  <a:schemeClr val="tx1"/>
                </a:solidFill>
                <a:latin typeface="Arial" charset="0"/>
              </a:defRPr>
            </a:lvl5pPr>
            <a:lvl6pPr marL="2514600" indent="-228600" eaLnBrk="0" fontAlgn="base" hangingPunct="0">
              <a:spcBef>
                <a:spcPct val="0"/>
              </a:spcBef>
              <a:spcAft>
                <a:spcPct val="0"/>
              </a:spcAft>
              <a:defRPr sz="1000" b="1">
                <a:solidFill>
                  <a:schemeClr val="tx1"/>
                </a:solidFill>
                <a:latin typeface="Arial" charset="0"/>
              </a:defRPr>
            </a:lvl6pPr>
            <a:lvl7pPr marL="2971800" indent="-228600" eaLnBrk="0" fontAlgn="base" hangingPunct="0">
              <a:spcBef>
                <a:spcPct val="0"/>
              </a:spcBef>
              <a:spcAft>
                <a:spcPct val="0"/>
              </a:spcAft>
              <a:defRPr sz="1000" b="1">
                <a:solidFill>
                  <a:schemeClr val="tx1"/>
                </a:solidFill>
                <a:latin typeface="Arial" charset="0"/>
              </a:defRPr>
            </a:lvl7pPr>
            <a:lvl8pPr marL="3429000" indent="-228600" eaLnBrk="0" fontAlgn="base" hangingPunct="0">
              <a:spcBef>
                <a:spcPct val="0"/>
              </a:spcBef>
              <a:spcAft>
                <a:spcPct val="0"/>
              </a:spcAft>
              <a:defRPr sz="1000" b="1">
                <a:solidFill>
                  <a:schemeClr val="tx1"/>
                </a:solidFill>
                <a:latin typeface="Arial" charset="0"/>
              </a:defRPr>
            </a:lvl8pPr>
            <a:lvl9pPr marL="3886200" indent="-228600" eaLnBrk="0" fontAlgn="base" hangingPunct="0">
              <a:spcBef>
                <a:spcPct val="0"/>
              </a:spcBef>
              <a:spcAft>
                <a:spcPct val="0"/>
              </a:spcAft>
              <a:defRPr sz="1000" b="1">
                <a:solidFill>
                  <a:schemeClr val="tx1"/>
                </a:solidFill>
                <a:latin typeface="Arial" charset="0"/>
              </a:defRPr>
            </a:lvl9pPr>
          </a:lstStyle>
          <a:p>
            <a:pPr algn="ctr" fontAlgn="base">
              <a:spcBef>
                <a:spcPct val="50000"/>
              </a:spcBef>
              <a:spcAft>
                <a:spcPct val="40000"/>
              </a:spcAft>
              <a:defRPr/>
            </a:pPr>
            <a:r>
              <a:rPr lang="en-US" dirty="0">
                <a:solidFill>
                  <a:srgbClr val="FFFFFF"/>
                </a:solidFill>
              </a:rPr>
              <a:t>10-Year Breakeven Rate (Inflationary Expectations</a:t>
            </a:r>
            <a:r>
              <a:rPr lang="en-US" dirty="0" smtClean="0">
                <a:solidFill>
                  <a:srgbClr val="FFFFFF"/>
                </a:solidFill>
              </a:rPr>
              <a:t>), Nov 2007 - Jul </a:t>
            </a:r>
            <a:r>
              <a:rPr lang="en-US" dirty="0">
                <a:solidFill>
                  <a:srgbClr val="FFFFFF"/>
                </a:solidFill>
              </a:rPr>
              <a:t>2013</a:t>
            </a:r>
          </a:p>
        </p:txBody>
      </p:sp>
    </p:spTree>
    <p:extLst>
      <p:ext uri="{BB962C8B-B14F-4D97-AF65-F5344CB8AC3E}">
        <p14:creationId xmlns:p14="http://schemas.microsoft.com/office/powerpoint/2010/main" val="20737486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idx="4294967295"/>
          </p:nvPr>
        </p:nvSpPr>
        <p:spPr>
          <a:xfrm>
            <a:off x="503238" y="533400"/>
            <a:ext cx="8640762" cy="762000"/>
          </a:xfrm>
        </p:spPr>
        <p:txBody>
          <a:bodyPr/>
          <a:lstStyle/>
          <a:p>
            <a:r>
              <a:rPr lang="en-US" dirty="0"/>
              <a:t>Interest Rate Environment Following the Financial Crisis</a:t>
            </a:r>
            <a:endParaRPr lang="en-US" dirty="0" smtClean="0"/>
          </a:p>
        </p:txBody>
      </p:sp>
      <p:sp>
        <p:nvSpPr>
          <p:cNvPr id="7" name="Text Box 6"/>
          <p:cNvSpPr txBox="1">
            <a:spLocks noChangeArrowheads="1"/>
          </p:cNvSpPr>
          <p:nvPr/>
        </p:nvSpPr>
        <p:spPr bwMode="auto">
          <a:xfrm>
            <a:off x="5867400" y="6212879"/>
            <a:ext cx="3073400" cy="215444"/>
          </a:xfrm>
          <a:prstGeom prst="rect">
            <a:avLst/>
          </a:prstGeom>
          <a:noFill/>
          <a:ln w="9525">
            <a:noFill/>
            <a:miter lim="800000"/>
            <a:headEnd/>
            <a:tailEnd/>
          </a:ln>
        </p:spPr>
        <p:txBody>
          <a:bodyPr>
            <a:spAutoFit/>
          </a:bodyPr>
          <a:lstStyle/>
          <a:p>
            <a:pPr algn="r" eaLnBrk="0" fontAlgn="base" hangingPunct="0">
              <a:spcBef>
                <a:spcPct val="50000"/>
              </a:spcBef>
              <a:spcAft>
                <a:spcPct val="40000"/>
              </a:spcAft>
            </a:pPr>
            <a:r>
              <a:rPr lang="en-US" sz="800" i="1" dirty="0">
                <a:solidFill>
                  <a:srgbClr val="000000"/>
                </a:solidFill>
                <a:latin typeface="Calibri" pitchFamily="34" charset="0"/>
              </a:rPr>
              <a:t>Source: </a:t>
            </a:r>
            <a:r>
              <a:rPr lang="en-US" sz="800" i="1" dirty="0" smtClean="0">
                <a:solidFill>
                  <a:srgbClr val="000000"/>
                </a:solidFill>
                <a:latin typeface="Calibri" pitchFamily="34" charset="0"/>
              </a:rPr>
              <a:t>Bloomberg, Federal Reserve. </a:t>
            </a:r>
            <a:endParaRPr lang="en-US" sz="800" i="1" dirty="0">
              <a:solidFill>
                <a:srgbClr val="000000"/>
              </a:solidFill>
              <a:latin typeface="Calibri" pitchFamily="34" charset="0"/>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438400"/>
            <a:ext cx="5416550" cy="1835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0955" y="1981200"/>
            <a:ext cx="6949440" cy="2355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5"/>
          <p:cNvSpPr>
            <a:spLocks noChangeArrowheads="1"/>
          </p:cNvSpPr>
          <p:nvPr/>
        </p:nvSpPr>
        <p:spPr bwMode="auto">
          <a:xfrm>
            <a:off x="400050" y="4724400"/>
            <a:ext cx="82105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285750" fontAlgn="base">
              <a:spcBef>
                <a:spcPct val="30000"/>
              </a:spcBef>
              <a:spcAft>
                <a:spcPct val="30000"/>
              </a:spcAft>
              <a:buClr>
                <a:srgbClr val="990000"/>
              </a:buClr>
              <a:buSzPct val="120000"/>
              <a:buFont typeface="Wingdings" pitchFamily="2" charset="2"/>
              <a:buChar char="w"/>
            </a:pPr>
            <a:r>
              <a:rPr lang="en-US" sz="1100" b="1" dirty="0">
                <a:solidFill>
                  <a:srgbClr val="000000"/>
                </a:solidFill>
              </a:rPr>
              <a:t>10-year credit spreads contracted sharply during QE I, which coincided with the end of the recession and have remained relatively stable subsequent to that. Still, we can observe credit spreads tightening during QE periods and widening in-between QE periods, possibly reflective of the downward pressure on rates caused by the Fed asset </a:t>
            </a:r>
            <a:r>
              <a:rPr lang="en-US" sz="1100" b="1" dirty="0" smtClean="0">
                <a:solidFill>
                  <a:srgbClr val="000000"/>
                </a:solidFill>
              </a:rPr>
              <a:t>purchases</a:t>
            </a:r>
            <a:endParaRPr lang="en-US" sz="1100" b="1" dirty="0">
              <a:solidFill>
                <a:srgbClr val="000000"/>
              </a:solidFill>
            </a:endParaRPr>
          </a:p>
        </p:txBody>
      </p:sp>
      <p:sp>
        <p:nvSpPr>
          <p:cNvPr id="9" name="Text Box 4"/>
          <p:cNvSpPr txBox="1">
            <a:spLocks noChangeArrowheads="1"/>
          </p:cNvSpPr>
          <p:nvPr/>
        </p:nvSpPr>
        <p:spPr bwMode="auto">
          <a:xfrm>
            <a:off x="400050" y="1371600"/>
            <a:ext cx="8362950" cy="274637"/>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91432" tIns="45715" rIns="91432" bIns="45715" anchor="ctr"/>
          <a:lstStyle>
            <a:lvl1pPr eaLnBrk="0" hangingPunct="0">
              <a:defRPr sz="1000" b="1">
                <a:solidFill>
                  <a:schemeClr val="tx1"/>
                </a:solidFill>
                <a:latin typeface="Arial" charset="0"/>
              </a:defRPr>
            </a:lvl1pPr>
            <a:lvl2pPr marL="742950" indent="-285750" eaLnBrk="0" hangingPunct="0">
              <a:defRPr sz="1000" b="1">
                <a:solidFill>
                  <a:schemeClr val="tx1"/>
                </a:solidFill>
                <a:latin typeface="Arial" charset="0"/>
              </a:defRPr>
            </a:lvl2pPr>
            <a:lvl3pPr marL="1143000" indent="-228600" eaLnBrk="0" hangingPunct="0">
              <a:defRPr sz="1000" b="1">
                <a:solidFill>
                  <a:schemeClr val="tx1"/>
                </a:solidFill>
                <a:latin typeface="Arial" charset="0"/>
              </a:defRPr>
            </a:lvl3pPr>
            <a:lvl4pPr marL="1600200" indent="-228600" eaLnBrk="0" hangingPunct="0">
              <a:defRPr sz="1000" b="1">
                <a:solidFill>
                  <a:schemeClr val="tx1"/>
                </a:solidFill>
                <a:latin typeface="Arial" charset="0"/>
              </a:defRPr>
            </a:lvl4pPr>
            <a:lvl5pPr marL="2057400" indent="-228600" eaLnBrk="0" hangingPunct="0">
              <a:defRPr sz="1000" b="1">
                <a:solidFill>
                  <a:schemeClr val="tx1"/>
                </a:solidFill>
                <a:latin typeface="Arial" charset="0"/>
              </a:defRPr>
            </a:lvl5pPr>
            <a:lvl6pPr marL="2514600" indent="-228600" eaLnBrk="0" fontAlgn="base" hangingPunct="0">
              <a:spcBef>
                <a:spcPct val="0"/>
              </a:spcBef>
              <a:spcAft>
                <a:spcPct val="0"/>
              </a:spcAft>
              <a:defRPr sz="1000" b="1">
                <a:solidFill>
                  <a:schemeClr val="tx1"/>
                </a:solidFill>
                <a:latin typeface="Arial" charset="0"/>
              </a:defRPr>
            </a:lvl6pPr>
            <a:lvl7pPr marL="2971800" indent="-228600" eaLnBrk="0" fontAlgn="base" hangingPunct="0">
              <a:spcBef>
                <a:spcPct val="0"/>
              </a:spcBef>
              <a:spcAft>
                <a:spcPct val="0"/>
              </a:spcAft>
              <a:defRPr sz="1000" b="1">
                <a:solidFill>
                  <a:schemeClr val="tx1"/>
                </a:solidFill>
                <a:latin typeface="Arial" charset="0"/>
              </a:defRPr>
            </a:lvl7pPr>
            <a:lvl8pPr marL="3429000" indent="-228600" eaLnBrk="0" fontAlgn="base" hangingPunct="0">
              <a:spcBef>
                <a:spcPct val="0"/>
              </a:spcBef>
              <a:spcAft>
                <a:spcPct val="0"/>
              </a:spcAft>
              <a:defRPr sz="1000" b="1">
                <a:solidFill>
                  <a:schemeClr val="tx1"/>
                </a:solidFill>
                <a:latin typeface="Arial" charset="0"/>
              </a:defRPr>
            </a:lvl8pPr>
            <a:lvl9pPr marL="3886200" indent="-228600" eaLnBrk="0" fontAlgn="base" hangingPunct="0">
              <a:spcBef>
                <a:spcPct val="0"/>
              </a:spcBef>
              <a:spcAft>
                <a:spcPct val="0"/>
              </a:spcAft>
              <a:defRPr sz="1000" b="1">
                <a:solidFill>
                  <a:schemeClr val="tx1"/>
                </a:solidFill>
                <a:latin typeface="Arial" charset="0"/>
              </a:defRPr>
            </a:lvl9pPr>
          </a:lstStyle>
          <a:p>
            <a:pPr algn="ctr" fontAlgn="base">
              <a:spcBef>
                <a:spcPct val="50000"/>
              </a:spcBef>
              <a:spcAft>
                <a:spcPct val="40000"/>
              </a:spcAft>
              <a:defRPr/>
            </a:pPr>
            <a:r>
              <a:rPr lang="en-US" dirty="0">
                <a:solidFill>
                  <a:srgbClr val="FFFFFF"/>
                </a:solidFill>
              </a:rPr>
              <a:t>10-Year BBB Industrial Credit </a:t>
            </a:r>
            <a:r>
              <a:rPr lang="en-US" dirty="0" smtClean="0">
                <a:solidFill>
                  <a:srgbClr val="FFFFFF"/>
                </a:solidFill>
              </a:rPr>
              <a:t>Spread, Nov 2007 - Jul </a:t>
            </a:r>
            <a:r>
              <a:rPr lang="en-US" dirty="0">
                <a:solidFill>
                  <a:srgbClr val="FFFFFF"/>
                </a:solidFill>
              </a:rPr>
              <a:t>2013</a:t>
            </a:r>
          </a:p>
        </p:txBody>
      </p:sp>
    </p:spTree>
    <p:extLst>
      <p:ext uri="{BB962C8B-B14F-4D97-AF65-F5344CB8AC3E}">
        <p14:creationId xmlns:p14="http://schemas.microsoft.com/office/powerpoint/2010/main" val="6961464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of Credit Spreads</a:t>
            </a:r>
            <a:endParaRPr lang="en-US" dirty="0"/>
          </a:p>
        </p:txBody>
      </p:sp>
      <p:sp>
        <p:nvSpPr>
          <p:cNvPr id="6" name="TextBox 5"/>
          <p:cNvSpPr txBox="1"/>
          <p:nvPr/>
        </p:nvSpPr>
        <p:spPr>
          <a:xfrm>
            <a:off x="2057400" y="5033246"/>
            <a:ext cx="5638800" cy="646331"/>
          </a:xfrm>
          <a:prstGeom prst="rect">
            <a:avLst/>
          </a:prstGeom>
          <a:noFill/>
        </p:spPr>
        <p:txBody>
          <a:bodyPr wrap="square" rtlCol="0">
            <a:spAutoFit/>
          </a:bodyPr>
          <a:lstStyle/>
          <a:p>
            <a:pPr marL="285750" indent="-285750">
              <a:buClr>
                <a:schemeClr val="accent2">
                  <a:lumMod val="75000"/>
                </a:schemeClr>
              </a:buClr>
              <a:buFont typeface="Wingdings" pitchFamily="2" charset="2"/>
              <a:buChar char=""/>
            </a:pPr>
            <a:r>
              <a:rPr lang="en-US" sz="1200" b="1" dirty="0" smtClean="0"/>
              <a:t>As expected, credit spreads are negatively correlated with GDP</a:t>
            </a:r>
          </a:p>
          <a:p>
            <a:pPr marL="285750" indent="-285750">
              <a:buClr>
                <a:schemeClr val="accent2">
                  <a:lumMod val="75000"/>
                </a:schemeClr>
              </a:buClr>
              <a:buFont typeface="Wingdings" pitchFamily="2" charset="2"/>
              <a:buChar char=""/>
            </a:pPr>
            <a:r>
              <a:rPr lang="en-US" sz="1200" b="1" dirty="0" smtClean="0"/>
              <a:t>Moreover, spread movements seem to significantly offset movements in treasuries</a:t>
            </a:r>
            <a:endParaRPr lang="en-US" sz="1200" b="1" dirty="0"/>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8345" y="1824754"/>
            <a:ext cx="4536516"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828800"/>
            <a:ext cx="4451063"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25526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25"/>
          <p:cNvGraphicFramePr>
            <a:graphicFrameLocks noGrp="1"/>
          </p:cNvGraphicFramePr>
          <p:nvPr>
            <p:extLst>
              <p:ext uri="{D42A27DB-BD31-4B8C-83A1-F6EECF244321}">
                <p14:modId xmlns:p14="http://schemas.microsoft.com/office/powerpoint/2010/main" val="3572815426"/>
              </p:ext>
            </p:extLst>
          </p:nvPr>
        </p:nvGraphicFramePr>
        <p:xfrm>
          <a:off x="1752600" y="2514600"/>
          <a:ext cx="6491287" cy="2058035"/>
        </p:xfrm>
        <a:graphic>
          <a:graphicData uri="http://schemas.openxmlformats.org/drawingml/2006/table">
            <a:tbl>
              <a:tblPr/>
              <a:tblGrid>
                <a:gridCol w="1038482"/>
                <a:gridCol w="5452805"/>
              </a:tblGrid>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0" i="0" u="none" strike="noStrike" kern="1200" cap="none" normalizeH="0" baseline="0" dirty="0" smtClean="0">
                          <a:ln>
                            <a:noFill/>
                          </a:ln>
                          <a:solidFill>
                            <a:schemeClr val="tx1"/>
                          </a:solidFill>
                          <a:effectLst/>
                          <a:latin typeface="Arial" charset="0"/>
                          <a:ea typeface="+mn-ea"/>
                          <a:cs typeface="+mn-cs"/>
                        </a:rPr>
                        <a:t>1.</a:t>
                      </a:r>
                    </a:p>
                  </a:txBody>
                  <a:tcPr marL="0" horzOverflow="overflow">
                    <a:lnL>
                      <a:noFill/>
                    </a:lnL>
                    <a:lnR>
                      <a:noFill/>
                    </a:lnR>
                    <a:lnT>
                      <a:noFill/>
                    </a:lnT>
                    <a:lnB>
                      <a:noFill/>
                    </a:lnB>
                    <a:lnTlToBr>
                      <a:noFill/>
                    </a:lnTlToBr>
                    <a:lnBlToTr>
                      <a:noFill/>
                    </a:lnBlToTr>
                    <a:noFill/>
                  </a:tcPr>
                </a:tc>
                <a:tc>
                  <a:txBody>
                    <a:bodyPr/>
                    <a:lstStyle/>
                    <a:p>
                      <a:r>
                        <a:rPr lang="en-US" dirty="0" smtClean="0"/>
                        <a:t>US Macroeconomic Outlook</a:t>
                      </a:r>
                      <a:endParaRPr lang="en-US"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1" i="0" u="none" strike="noStrike" kern="1200" cap="none" normalizeH="0" baseline="0" dirty="0" smtClean="0">
                          <a:ln>
                            <a:noFill/>
                          </a:ln>
                          <a:solidFill>
                            <a:schemeClr val="tx1"/>
                          </a:solidFill>
                          <a:effectLst/>
                          <a:latin typeface="Arial" charset="0"/>
                          <a:ea typeface="+mn-ea"/>
                          <a:cs typeface="+mn-cs"/>
                        </a:rPr>
                        <a:t>2.</a:t>
                      </a:r>
                    </a:p>
                  </a:txBody>
                  <a:tcPr marL="0" horzOverflow="overflow">
                    <a:lnL>
                      <a:noFill/>
                    </a:lnL>
                    <a:lnR>
                      <a:noFill/>
                    </a:lnR>
                    <a:lnT>
                      <a:noFill/>
                    </a:lnT>
                    <a:lnB>
                      <a:noFill/>
                    </a:lnB>
                    <a:lnTlToBr>
                      <a:noFill/>
                    </a:lnTlToBr>
                    <a:lnBlToTr>
                      <a:noFill/>
                    </a:lnBlToTr>
                    <a:noFill/>
                  </a:tcPr>
                </a:tc>
                <a:tc>
                  <a:txBody>
                    <a:bodyPr/>
                    <a:lstStyle/>
                    <a:p>
                      <a:r>
                        <a:rPr lang="en-US" b="1" dirty="0" smtClean="0"/>
                        <a:t>Efficient-Frontier Funding Strategies</a:t>
                      </a:r>
                      <a:endParaRPr lang="en-US" b="1"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0" i="0" u="none" strike="noStrike" kern="1200" cap="none" normalizeH="0" baseline="0" dirty="0" smtClean="0">
                          <a:ln>
                            <a:noFill/>
                          </a:ln>
                          <a:solidFill>
                            <a:schemeClr val="tx1"/>
                          </a:solidFill>
                          <a:effectLst/>
                          <a:latin typeface="Arial" charset="0"/>
                          <a:ea typeface="+mn-ea"/>
                          <a:cs typeface="+mn-cs"/>
                        </a:rPr>
                        <a:t>3.</a:t>
                      </a:r>
                      <a:endParaRPr kumimoji="0" lang="en-US" sz="1500" b="0" i="0" u="none" strike="noStrike" kern="1200" cap="none" normalizeH="0" baseline="0" dirty="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c>
                  <a:txBody>
                    <a:bodyPr/>
                    <a:lstStyle/>
                    <a:p>
                      <a:r>
                        <a:rPr lang="en-US" b="0" dirty="0" smtClean="0"/>
                        <a:t>A Sixty-Year History of Interest Rates</a:t>
                      </a:r>
                      <a:endParaRPr lang="en-US" b="0"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0" i="0" u="none" strike="noStrike" kern="1200" cap="none" normalizeH="0" baseline="0" dirty="0" smtClean="0">
                          <a:ln>
                            <a:noFill/>
                          </a:ln>
                          <a:solidFill>
                            <a:schemeClr val="tx1"/>
                          </a:solidFill>
                          <a:effectLst/>
                          <a:latin typeface="Arial" charset="0"/>
                          <a:ea typeface="+mn-ea"/>
                          <a:cs typeface="+mn-cs"/>
                        </a:rPr>
                        <a:t>4.</a:t>
                      </a:r>
                      <a:endParaRPr kumimoji="0" lang="en-US" sz="1500" b="0" i="0" u="none" strike="noStrike" kern="1200" cap="none" normalizeH="0" baseline="0" dirty="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c>
                  <a:txBody>
                    <a:bodyPr/>
                    <a:lstStyle/>
                    <a:p>
                      <a:r>
                        <a:rPr lang="en-US" dirty="0" smtClean="0"/>
                        <a:t>Histor</a:t>
                      </a:r>
                      <a:r>
                        <a:rPr lang="en-US" b="0" dirty="0" smtClean="0"/>
                        <a:t>y</a:t>
                      </a:r>
                      <a:r>
                        <a:rPr lang="en-US" b="0" baseline="0" dirty="0" smtClean="0"/>
                        <a:t> of</a:t>
                      </a:r>
                      <a:r>
                        <a:rPr lang="en-US" b="0" dirty="0" smtClean="0"/>
                        <a:t> </a:t>
                      </a:r>
                      <a:r>
                        <a:rPr lang="en-US" dirty="0" smtClean="0"/>
                        <a:t>Economic Growth: GDP and the Stock Market</a:t>
                      </a:r>
                      <a:endParaRPr lang="en-US"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endParaRPr kumimoji="0" lang="en-US" sz="1500" b="0" i="0" u="none" strike="noStrike" kern="1200" cap="none" normalizeH="0" baseline="0" dirty="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endParaRPr kumimoji="0" lang="en-US" sz="1500" b="0" i="1" u="none" strike="noStrike" kern="1200" cap="none" normalizeH="0" baseline="0" dirty="0" smtClean="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val="39867868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idx="4294967295"/>
          </p:nvPr>
        </p:nvSpPr>
        <p:spPr>
          <a:xfrm>
            <a:off x="240506" y="510220"/>
            <a:ext cx="7651750" cy="762000"/>
          </a:xfrm>
        </p:spPr>
        <p:txBody>
          <a:bodyPr/>
          <a:lstStyle/>
          <a:p>
            <a:pPr eaLnBrk="1" hangingPunct="1"/>
            <a:r>
              <a:rPr lang="en-US" dirty="0" smtClean="0"/>
              <a:t>Behavior of US Interest Rates, Jun 1954 - Present</a:t>
            </a:r>
          </a:p>
        </p:txBody>
      </p:sp>
      <p:sp>
        <p:nvSpPr>
          <p:cNvPr id="73730" name="Text Box 4"/>
          <p:cNvSpPr txBox="1">
            <a:spLocks noChangeArrowheads="1"/>
          </p:cNvSpPr>
          <p:nvPr/>
        </p:nvSpPr>
        <p:spPr bwMode="auto">
          <a:xfrm>
            <a:off x="153988" y="1403350"/>
            <a:ext cx="1293812" cy="4664075"/>
          </a:xfrm>
          <a:prstGeom prst="rect">
            <a:avLst/>
          </a:prstGeom>
          <a:noFill/>
          <a:ln w="9525">
            <a:noFill/>
            <a:miter lim="800000"/>
            <a:headEnd/>
            <a:tailEnd/>
          </a:ln>
        </p:spPr>
        <p:txBody>
          <a:bodyPr>
            <a:spAutoFit/>
          </a:bodyPr>
          <a:lstStyle/>
          <a:p>
            <a:pPr fontAlgn="base">
              <a:spcBef>
                <a:spcPct val="0"/>
              </a:spcBef>
              <a:spcAft>
                <a:spcPct val="0"/>
              </a:spcAft>
            </a:pPr>
            <a:r>
              <a:rPr lang="en-US" sz="1000" b="1" i="1">
                <a:solidFill>
                  <a:srgbClr val="000000"/>
                </a:solidFill>
                <a:cs typeface="Arial" charset="0"/>
              </a:rPr>
              <a:t>Until the early 1980s, US interest rates trended up, primarily driven by rising inflation.  Since then, the trend has reversed itself, primarily by falling inflation, but also by declining real interest rates, particularly after the onset of the 2007 great contraction.</a:t>
            </a:r>
          </a:p>
          <a:p>
            <a:pPr fontAlgn="base">
              <a:spcBef>
                <a:spcPct val="0"/>
              </a:spcBef>
              <a:spcAft>
                <a:spcPct val="0"/>
              </a:spcAft>
            </a:pPr>
            <a:r>
              <a:rPr lang="en-US" sz="1000" b="1" i="1">
                <a:solidFill>
                  <a:srgbClr val="000000"/>
                </a:solidFill>
                <a:cs typeface="Arial" charset="0"/>
              </a:rPr>
              <a:t>Because issuing long-term is beneficial in a rising rate environment, the liability management decision is effectively a forecasting exercise.</a:t>
            </a:r>
          </a:p>
          <a:p>
            <a:pPr fontAlgn="base">
              <a:spcBef>
                <a:spcPct val="0"/>
              </a:spcBef>
              <a:spcAft>
                <a:spcPct val="0"/>
              </a:spcAft>
            </a:pPr>
            <a:endParaRPr lang="en-US" sz="1000" b="1" i="1">
              <a:solidFill>
                <a:srgbClr val="000000"/>
              </a:solidFill>
              <a:cs typeface="Arial" charset="0"/>
            </a:endParaRPr>
          </a:p>
          <a:p>
            <a:pPr fontAlgn="base">
              <a:spcBef>
                <a:spcPct val="0"/>
              </a:spcBef>
              <a:spcAft>
                <a:spcPct val="0"/>
              </a:spcAft>
            </a:pPr>
            <a:endParaRPr lang="en-US" sz="1000" b="1" i="1">
              <a:solidFill>
                <a:srgbClr val="000000"/>
              </a:solidFill>
              <a:cs typeface="Arial" charset="0"/>
            </a:endParaRPr>
          </a:p>
        </p:txBody>
      </p:sp>
      <p:sp>
        <p:nvSpPr>
          <p:cNvPr id="4640773" name="Text Box 5"/>
          <p:cNvSpPr txBox="1">
            <a:spLocks noChangeArrowheads="1"/>
          </p:cNvSpPr>
          <p:nvPr/>
        </p:nvSpPr>
        <p:spPr bwMode="auto">
          <a:xfrm rot="16200000">
            <a:off x="451644" y="2469356"/>
            <a:ext cx="2419350" cy="268288"/>
          </a:xfrm>
          <a:prstGeom prst="rect">
            <a:avLst/>
          </a:prstGeom>
          <a:gradFill rotWithShape="0">
            <a:gsLst>
              <a:gs pos="0">
                <a:schemeClr val="tx1">
                  <a:gamma/>
                  <a:tint val="30196"/>
                  <a:invGamma/>
                </a:schemeClr>
              </a:gs>
              <a:gs pos="50000">
                <a:schemeClr val="tx1"/>
              </a:gs>
              <a:gs pos="100000">
                <a:schemeClr val="tx1">
                  <a:gamma/>
                  <a:tint val="30196"/>
                  <a:invGamma/>
                </a:schemeClr>
              </a:gs>
            </a:gsLst>
            <a:lin ang="5400000" scaled="1"/>
          </a:gradFill>
          <a:ln w="9525" algn="ctr">
            <a:noFill/>
            <a:miter lim="800000"/>
            <a:headEnd/>
            <a:tailEnd/>
          </a:ln>
          <a:effectLst/>
        </p:spPr>
        <p:txBody>
          <a:bodyPr anchor="ctr"/>
          <a:lstStyle/>
          <a:p>
            <a:pPr algn="ctr" fontAlgn="base">
              <a:spcBef>
                <a:spcPct val="0"/>
              </a:spcBef>
              <a:spcAft>
                <a:spcPct val="0"/>
              </a:spcAft>
              <a:defRPr/>
            </a:pPr>
            <a:r>
              <a:rPr lang="en-US" sz="1100" b="1" dirty="0">
                <a:solidFill>
                  <a:srgbClr val="FFFFFF"/>
                </a:solidFill>
              </a:rPr>
              <a:t>Government Rates</a:t>
            </a:r>
          </a:p>
        </p:txBody>
      </p:sp>
      <p:sp>
        <p:nvSpPr>
          <p:cNvPr id="73732" name="Line 8"/>
          <p:cNvSpPr>
            <a:spLocks noChangeShapeType="1"/>
          </p:cNvSpPr>
          <p:nvPr/>
        </p:nvSpPr>
        <p:spPr bwMode="auto">
          <a:xfrm flipV="1">
            <a:off x="1892300" y="3860800"/>
            <a:ext cx="6929438" cy="1588"/>
          </a:xfrm>
          <a:prstGeom prst="line">
            <a:avLst/>
          </a:prstGeom>
          <a:noFill/>
          <a:ln w="12700">
            <a:solidFill>
              <a:schemeClr val="bg1">
                <a:lumMod val="75000"/>
              </a:schemeClr>
            </a:solidFill>
            <a:round/>
            <a:headEnd/>
            <a:tailEnd/>
          </a:ln>
        </p:spPr>
        <p:txBody>
          <a:bodyPr wrap="none" anchor="ctr"/>
          <a:lstStyle/>
          <a:p>
            <a:pPr fontAlgn="base">
              <a:spcBef>
                <a:spcPct val="0"/>
              </a:spcBef>
              <a:spcAft>
                <a:spcPct val="0"/>
              </a:spcAft>
            </a:pPr>
            <a:endParaRPr lang="en-US" sz="1100">
              <a:solidFill>
                <a:prstClr val="black"/>
              </a:solidFill>
            </a:endParaRPr>
          </a:p>
        </p:txBody>
      </p:sp>
      <p:sp>
        <p:nvSpPr>
          <p:cNvPr id="4640811" name="Text Box 43"/>
          <p:cNvSpPr txBox="1">
            <a:spLocks noChangeArrowheads="1"/>
          </p:cNvSpPr>
          <p:nvPr/>
        </p:nvSpPr>
        <p:spPr bwMode="auto">
          <a:xfrm rot="16200000">
            <a:off x="484982" y="4972844"/>
            <a:ext cx="2355850" cy="268287"/>
          </a:xfrm>
          <a:prstGeom prst="rect">
            <a:avLst/>
          </a:prstGeom>
          <a:gradFill rotWithShape="0">
            <a:gsLst>
              <a:gs pos="0">
                <a:schemeClr val="tx1">
                  <a:gamma/>
                  <a:tint val="30196"/>
                  <a:invGamma/>
                </a:schemeClr>
              </a:gs>
              <a:gs pos="50000">
                <a:schemeClr val="tx1"/>
              </a:gs>
              <a:gs pos="100000">
                <a:schemeClr val="tx1">
                  <a:gamma/>
                  <a:tint val="30196"/>
                  <a:invGamma/>
                </a:schemeClr>
              </a:gs>
            </a:gsLst>
            <a:lin ang="5400000" scaled="1"/>
          </a:gradFill>
          <a:ln w="9525" algn="ctr">
            <a:noFill/>
            <a:miter lim="800000"/>
            <a:headEnd/>
            <a:tailEnd/>
          </a:ln>
          <a:effectLst/>
        </p:spPr>
        <p:txBody>
          <a:bodyPr anchor="ctr"/>
          <a:lstStyle/>
          <a:p>
            <a:pPr algn="ctr" fontAlgn="base">
              <a:spcBef>
                <a:spcPct val="0"/>
              </a:spcBef>
              <a:spcAft>
                <a:spcPct val="0"/>
              </a:spcAft>
              <a:defRPr/>
            </a:pPr>
            <a:r>
              <a:rPr lang="en-US" sz="1100" b="1" dirty="0">
                <a:solidFill>
                  <a:srgbClr val="FFFFFF"/>
                </a:solidFill>
              </a:rPr>
              <a:t>Corporate Rates (Moody’s)</a:t>
            </a:r>
          </a:p>
        </p:txBody>
      </p:sp>
      <p:sp>
        <p:nvSpPr>
          <p:cNvPr id="73734" name="Text Box 11"/>
          <p:cNvSpPr txBox="1">
            <a:spLocks noChangeArrowheads="1"/>
          </p:cNvSpPr>
          <p:nvPr/>
        </p:nvSpPr>
        <p:spPr bwMode="auto">
          <a:xfrm>
            <a:off x="6629400" y="6278563"/>
            <a:ext cx="2362200" cy="198437"/>
          </a:xfrm>
          <a:prstGeom prst="rect">
            <a:avLst/>
          </a:prstGeom>
          <a:noFill/>
          <a:ln w="9525">
            <a:noFill/>
            <a:miter lim="800000"/>
            <a:headEnd/>
            <a:tailEnd/>
          </a:ln>
        </p:spPr>
        <p:txBody>
          <a:bodyPr>
            <a:spAutoFit/>
          </a:bodyPr>
          <a:lstStyle/>
          <a:p>
            <a:pPr algn="r" fontAlgn="base">
              <a:spcBef>
                <a:spcPct val="0"/>
              </a:spcBef>
              <a:spcAft>
                <a:spcPct val="0"/>
              </a:spcAft>
            </a:pPr>
            <a:r>
              <a:rPr lang="en-US" sz="700" i="1">
                <a:solidFill>
                  <a:srgbClr val="000000"/>
                </a:solidFill>
                <a:cs typeface="Arial" charset="0"/>
              </a:rPr>
              <a:t>Source: Federal Reserve.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9300" y="1470345"/>
            <a:ext cx="6553200"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9300" y="3965920"/>
            <a:ext cx="6553200"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2"/>
          <p:cNvSpPr txBox="1">
            <a:spLocks noGrp="1" noChangeArrowheads="1"/>
          </p:cNvSpPr>
          <p:nvPr/>
        </p:nvSpPr>
        <p:spPr bwMode="auto">
          <a:xfrm>
            <a:off x="6905625" y="6500813"/>
            <a:ext cx="1946275" cy="304800"/>
          </a:xfrm>
          <a:prstGeom prst="rect">
            <a:avLst/>
          </a:prstGeom>
          <a:noFill/>
          <a:ln w="9525">
            <a:noFill/>
            <a:miter lim="800000"/>
            <a:headEnd/>
            <a:tailEnd/>
          </a:ln>
        </p:spPr>
        <p:txBody>
          <a:bodyPr/>
          <a:lstStyle/>
          <a:p>
            <a:pPr algn="r" eaLnBrk="0" fontAlgn="base" hangingPunct="0">
              <a:spcBef>
                <a:spcPct val="0"/>
              </a:spcBef>
              <a:spcAft>
                <a:spcPct val="0"/>
              </a:spcAft>
              <a:defRPr/>
            </a:pPr>
            <a:r>
              <a:rPr lang="en-US" sz="1000" dirty="0">
                <a:solidFill>
                  <a:prstClr val="black"/>
                </a:solidFill>
              </a:rPr>
              <a:t>Page </a:t>
            </a:r>
            <a:fld id="{DBAAC003-36AF-40E5-8611-001CF728CCA7}" type="slidenum">
              <a:rPr lang="en-US" sz="1000">
                <a:solidFill>
                  <a:prstClr val="black"/>
                </a:solidFill>
              </a:rPr>
              <a:pPr algn="r" eaLnBrk="0" fontAlgn="base" hangingPunct="0">
                <a:spcBef>
                  <a:spcPct val="0"/>
                </a:spcBef>
                <a:spcAft>
                  <a:spcPct val="0"/>
                </a:spcAft>
                <a:defRPr/>
              </a:pPr>
              <a:t>20</a:t>
            </a:fld>
            <a:endParaRPr lang="en-US" sz="1000" dirty="0">
              <a:solidFill>
                <a:prstClr val="black"/>
              </a:solidFill>
            </a:endParaRPr>
          </a:p>
        </p:txBody>
      </p:sp>
    </p:spTree>
    <p:extLst>
      <p:ext uri="{BB962C8B-B14F-4D97-AF65-F5344CB8AC3E}">
        <p14:creationId xmlns:p14="http://schemas.microsoft.com/office/powerpoint/2010/main" val="6691693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ChangeArrowheads="1"/>
          </p:cNvSpPr>
          <p:nvPr/>
        </p:nvSpPr>
        <p:spPr bwMode="auto">
          <a:xfrm>
            <a:off x="231775" y="509588"/>
            <a:ext cx="6470650" cy="762000"/>
          </a:xfrm>
          <a:prstGeom prst="rect">
            <a:avLst/>
          </a:prstGeom>
          <a:noFill/>
          <a:ln w="9525">
            <a:noFill/>
            <a:miter lim="800000"/>
            <a:headEnd/>
            <a:tailEnd/>
          </a:ln>
        </p:spPr>
        <p:txBody>
          <a:bodyPr anchor="ctr"/>
          <a:lstStyle/>
          <a:p>
            <a:pPr fontAlgn="base">
              <a:spcBef>
                <a:spcPct val="0"/>
              </a:spcBef>
              <a:spcAft>
                <a:spcPct val="0"/>
              </a:spcAft>
            </a:pPr>
            <a:endParaRPr lang="en-US" sz="2000" b="1">
              <a:solidFill>
                <a:srgbClr val="990000"/>
              </a:solidFill>
            </a:endParaRPr>
          </a:p>
        </p:txBody>
      </p:sp>
      <p:sp>
        <p:nvSpPr>
          <p:cNvPr id="77826" name="Rectangle 3"/>
          <p:cNvSpPr>
            <a:spLocks noGrp="1" noChangeArrowheads="1"/>
          </p:cNvSpPr>
          <p:nvPr>
            <p:ph type="title" idx="4294967295"/>
          </p:nvPr>
        </p:nvSpPr>
        <p:spPr>
          <a:xfrm>
            <a:off x="309562" y="549275"/>
            <a:ext cx="7539038" cy="762000"/>
          </a:xfrm>
        </p:spPr>
        <p:txBody>
          <a:bodyPr/>
          <a:lstStyle/>
          <a:p>
            <a:r>
              <a:rPr lang="en-US" dirty="0" smtClean="0"/>
              <a:t>The Efficient Frontier: A Corporate Treasurer’s Perspective (Cont’d)</a:t>
            </a:r>
          </a:p>
        </p:txBody>
      </p:sp>
      <p:sp>
        <p:nvSpPr>
          <p:cNvPr id="77827" name="Text Box 4"/>
          <p:cNvSpPr txBox="1">
            <a:spLocks noChangeArrowheads="1"/>
          </p:cNvSpPr>
          <p:nvPr/>
        </p:nvSpPr>
        <p:spPr bwMode="auto">
          <a:xfrm>
            <a:off x="1538288" y="1355725"/>
            <a:ext cx="7313612" cy="473075"/>
          </a:xfrm>
          <a:prstGeom prst="rect">
            <a:avLst/>
          </a:prstGeom>
          <a:gradFill rotWithShape="0">
            <a:gsLst>
              <a:gs pos="0">
                <a:srgbClr val="B2B2B2"/>
              </a:gs>
              <a:gs pos="50000">
                <a:srgbClr val="000000"/>
              </a:gs>
              <a:gs pos="100000">
                <a:srgbClr val="B2B2B2"/>
              </a:gs>
            </a:gsLst>
            <a:lin ang="0" scaled="1"/>
          </a:gradFill>
          <a:ln w="9525">
            <a:noFill/>
            <a:miter lim="800000"/>
            <a:headEnd/>
            <a:tailEnd/>
          </a:ln>
        </p:spPr>
        <p:txBody>
          <a:bodyPr/>
          <a:lstStyle/>
          <a:p>
            <a:pPr algn="ctr" eaLnBrk="0" fontAlgn="base" hangingPunct="0">
              <a:spcBef>
                <a:spcPct val="0"/>
              </a:spcBef>
              <a:spcAft>
                <a:spcPct val="0"/>
              </a:spcAft>
            </a:pPr>
            <a:r>
              <a:rPr lang="en-US" sz="1100" b="1" dirty="0">
                <a:solidFill>
                  <a:srgbClr val="FFFFFF"/>
                </a:solidFill>
              </a:rPr>
              <a:t>Liability Portfolio Efficient Frontier in a Rising Interest Rate Environment, Apr 1953 – Apr 1973, </a:t>
            </a:r>
            <a:br>
              <a:rPr lang="en-US" sz="1100" b="1" dirty="0">
                <a:solidFill>
                  <a:srgbClr val="FFFFFF"/>
                </a:solidFill>
              </a:rPr>
            </a:br>
            <a:r>
              <a:rPr lang="en-US" sz="1100" b="1" i="1" dirty="0">
                <a:solidFill>
                  <a:srgbClr val="FFFFFF"/>
                </a:solidFill>
              </a:rPr>
              <a:t>(Using Treasury Rates)</a:t>
            </a:r>
            <a:endParaRPr lang="en-US" sz="1100" b="1" dirty="0">
              <a:solidFill>
                <a:srgbClr val="FFFFFF"/>
              </a:solidFill>
            </a:endParaRPr>
          </a:p>
        </p:txBody>
      </p:sp>
      <p:sp>
        <p:nvSpPr>
          <p:cNvPr id="77828" name="Text Box 24"/>
          <p:cNvSpPr txBox="1">
            <a:spLocks noChangeArrowheads="1"/>
          </p:cNvSpPr>
          <p:nvPr/>
        </p:nvSpPr>
        <p:spPr bwMode="auto">
          <a:xfrm>
            <a:off x="6553200" y="6278563"/>
            <a:ext cx="2438400" cy="198437"/>
          </a:xfrm>
          <a:prstGeom prst="rect">
            <a:avLst/>
          </a:prstGeom>
          <a:noFill/>
          <a:ln w="9525">
            <a:noFill/>
            <a:miter lim="800000"/>
            <a:headEnd/>
            <a:tailEnd/>
          </a:ln>
        </p:spPr>
        <p:txBody>
          <a:bodyPr>
            <a:spAutoFit/>
          </a:bodyPr>
          <a:lstStyle/>
          <a:p>
            <a:pPr algn="r" fontAlgn="base">
              <a:spcBef>
                <a:spcPct val="50000"/>
              </a:spcBef>
              <a:spcAft>
                <a:spcPct val="0"/>
              </a:spcAft>
            </a:pPr>
            <a:r>
              <a:rPr lang="en-US" sz="700" i="1" dirty="0">
                <a:solidFill>
                  <a:srgbClr val="000000"/>
                </a:solidFill>
              </a:rPr>
              <a:t>Source: Federal Reserve, calculations by Ramirez &amp; Co.</a:t>
            </a:r>
          </a:p>
        </p:txBody>
      </p:sp>
      <p:sp>
        <p:nvSpPr>
          <p:cNvPr id="77829" name="Rectangle 6"/>
          <p:cNvSpPr>
            <a:spLocks noChangeArrowheads="1"/>
          </p:cNvSpPr>
          <p:nvPr/>
        </p:nvSpPr>
        <p:spPr bwMode="auto">
          <a:xfrm>
            <a:off x="173038" y="1371600"/>
            <a:ext cx="1225550" cy="4246563"/>
          </a:xfrm>
          <a:prstGeom prst="rect">
            <a:avLst/>
          </a:prstGeom>
          <a:noFill/>
          <a:ln w="9525">
            <a:noFill/>
            <a:miter lim="800000"/>
            <a:headEnd/>
            <a:tailEnd/>
          </a:ln>
        </p:spPr>
        <p:txBody>
          <a:bodyPr/>
          <a:lstStyle/>
          <a:p>
            <a:pPr eaLnBrk="0" fontAlgn="base" hangingPunct="0">
              <a:spcBef>
                <a:spcPct val="0"/>
              </a:spcBef>
              <a:spcAft>
                <a:spcPct val="40000"/>
              </a:spcAft>
            </a:pPr>
            <a:r>
              <a:rPr lang="en-US" sz="1100" b="1" i="1" dirty="0">
                <a:solidFill>
                  <a:srgbClr val="000000"/>
                </a:solidFill>
              </a:rPr>
              <a:t>During periods of rising interest rates, as observed in the US from 1953 to 1973, issuing long-term debt proves to be an outright winner over shorter-term options. This strategy provides issuers with the lowest interest rate volatility and the lowest cost of funding. Stated differently, the efficient frontier consists of one point.</a:t>
            </a:r>
          </a:p>
        </p:txBody>
      </p:sp>
      <p:sp>
        <p:nvSpPr>
          <p:cNvPr id="11" name="Rectangle 2"/>
          <p:cNvSpPr txBox="1">
            <a:spLocks noGrp="1" noChangeArrowheads="1"/>
          </p:cNvSpPr>
          <p:nvPr/>
        </p:nvSpPr>
        <p:spPr bwMode="auto">
          <a:xfrm>
            <a:off x="6905625" y="6500813"/>
            <a:ext cx="1946275" cy="304800"/>
          </a:xfrm>
          <a:prstGeom prst="rect">
            <a:avLst/>
          </a:prstGeom>
          <a:noFill/>
          <a:ln w="9525">
            <a:noFill/>
            <a:miter lim="800000"/>
            <a:headEnd/>
            <a:tailEnd/>
          </a:ln>
        </p:spPr>
        <p:txBody>
          <a:bodyPr/>
          <a:lstStyle/>
          <a:p>
            <a:pPr algn="r" eaLnBrk="0" fontAlgn="base" hangingPunct="0">
              <a:spcBef>
                <a:spcPct val="0"/>
              </a:spcBef>
              <a:spcAft>
                <a:spcPct val="0"/>
              </a:spcAft>
              <a:defRPr/>
            </a:pPr>
            <a:r>
              <a:rPr lang="en-US" sz="1000" dirty="0">
                <a:solidFill>
                  <a:prstClr val="black"/>
                </a:solidFill>
              </a:rPr>
              <a:t>Page </a:t>
            </a:r>
            <a:fld id="{DBAAC003-36AF-40E5-8611-001CF728CCA7}" type="slidenum">
              <a:rPr lang="en-US" sz="1000">
                <a:solidFill>
                  <a:prstClr val="black"/>
                </a:solidFill>
              </a:rPr>
              <a:pPr algn="r" eaLnBrk="0" fontAlgn="base" hangingPunct="0">
                <a:spcBef>
                  <a:spcPct val="0"/>
                </a:spcBef>
                <a:spcAft>
                  <a:spcPct val="0"/>
                </a:spcAft>
                <a:defRPr/>
              </a:pPr>
              <a:t>21</a:t>
            </a:fld>
            <a:endParaRPr lang="en-US" sz="1000" dirty="0">
              <a:solidFill>
                <a:prstClr val="black"/>
              </a:solidFill>
            </a:endParaRPr>
          </a:p>
        </p:txBody>
      </p:sp>
      <p:grpSp>
        <p:nvGrpSpPr>
          <p:cNvPr id="13" name="Group 11"/>
          <p:cNvGrpSpPr>
            <a:grpSpLocks/>
          </p:cNvGrpSpPr>
          <p:nvPr/>
        </p:nvGrpSpPr>
        <p:grpSpPr bwMode="auto">
          <a:xfrm>
            <a:off x="4495800" y="5791200"/>
            <a:ext cx="1752600" cy="419100"/>
            <a:chOff x="2832" y="3648"/>
            <a:chExt cx="1104" cy="264"/>
          </a:xfrm>
        </p:grpSpPr>
        <p:grpSp>
          <p:nvGrpSpPr>
            <p:cNvPr id="14" name="Group 12"/>
            <p:cNvGrpSpPr>
              <a:grpSpLocks/>
            </p:cNvGrpSpPr>
            <p:nvPr/>
          </p:nvGrpSpPr>
          <p:grpSpPr bwMode="auto">
            <a:xfrm>
              <a:off x="2832" y="3758"/>
              <a:ext cx="1104" cy="154"/>
              <a:chOff x="1680" y="3662"/>
              <a:chExt cx="1104" cy="154"/>
            </a:xfrm>
          </p:grpSpPr>
          <p:sp>
            <p:nvSpPr>
              <p:cNvPr id="18" name="Line 13"/>
              <p:cNvSpPr>
                <a:spLocks noChangeShapeType="1"/>
              </p:cNvSpPr>
              <p:nvPr/>
            </p:nvSpPr>
            <p:spPr bwMode="auto">
              <a:xfrm>
                <a:off x="1680" y="3744"/>
                <a:ext cx="144" cy="0"/>
              </a:xfrm>
              <a:prstGeom prst="line">
                <a:avLst/>
              </a:prstGeom>
              <a:noFill/>
              <a:ln w="28575">
                <a:solidFill>
                  <a:srgbClr val="008000"/>
                </a:solidFill>
                <a:round/>
                <a:headEnd/>
                <a:tailEnd/>
              </a:ln>
            </p:spPr>
            <p:txBody>
              <a:bodyPr/>
              <a:lstStyle/>
              <a:p>
                <a:pPr fontAlgn="base">
                  <a:spcBef>
                    <a:spcPct val="0"/>
                  </a:spcBef>
                  <a:spcAft>
                    <a:spcPct val="0"/>
                  </a:spcAft>
                </a:pPr>
                <a:endParaRPr lang="en-US" sz="1100">
                  <a:solidFill>
                    <a:prstClr val="black"/>
                  </a:solidFill>
                </a:endParaRPr>
              </a:p>
            </p:txBody>
          </p:sp>
          <p:sp>
            <p:nvSpPr>
              <p:cNvPr id="19" name="Text Box 14"/>
              <p:cNvSpPr txBox="1">
                <a:spLocks noChangeArrowheads="1"/>
              </p:cNvSpPr>
              <p:nvPr/>
            </p:nvSpPr>
            <p:spPr bwMode="auto">
              <a:xfrm>
                <a:off x="1824" y="3662"/>
                <a:ext cx="960" cy="154"/>
              </a:xfrm>
              <a:prstGeom prst="rect">
                <a:avLst/>
              </a:prstGeom>
              <a:noFill/>
              <a:ln w="9525">
                <a:noFill/>
                <a:miter lim="800000"/>
                <a:headEnd/>
                <a:tailEnd/>
              </a:ln>
            </p:spPr>
            <p:txBody>
              <a:bodyPr>
                <a:spAutoFit/>
              </a:bodyPr>
              <a:lstStyle/>
              <a:p>
                <a:pPr fontAlgn="base">
                  <a:spcBef>
                    <a:spcPct val="50000"/>
                  </a:spcBef>
                  <a:spcAft>
                    <a:spcPct val="0"/>
                  </a:spcAft>
                </a:pPr>
                <a:r>
                  <a:rPr lang="en-US" sz="1000">
                    <a:solidFill>
                      <a:prstClr val="black"/>
                    </a:solidFill>
                    <a:latin typeface="Calibri" pitchFamily="34" charset="0"/>
                  </a:rPr>
                  <a:t>Efficient Frontier</a:t>
                </a:r>
              </a:p>
            </p:txBody>
          </p:sp>
        </p:grpSp>
        <p:grpSp>
          <p:nvGrpSpPr>
            <p:cNvPr id="15" name="Group 15"/>
            <p:cNvGrpSpPr>
              <a:grpSpLocks/>
            </p:cNvGrpSpPr>
            <p:nvPr/>
          </p:nvGrpSpPr>
          <p:grpSpPr bwMode="auto">
            <a:xfrm>
              <a:off x="2832" y="3648"/>
              <a:ext cx="1104" cy="154"/>
              <a:chOff x="2832" y="3648"/>
              <a:chExt cx="1104" cy="154"/>
            </a:xfrm>
          </p:grpSpPr>
          <p:sp>
            <p:nvSpPr>
              <p:cNvPr id="16" name="Line 16"/>
              <p:cNvSpPr>
                <a:spLocks noChangeShapeType="1"/>
              </p:cNvSpPr>
              <p:nvPr/>
            </p:nvSpPr>
            <p:spPr bwMode="auto">
              <a:xfrm>
                <a:off x="2832" y="3730"/>
                <a:ext cx="144" cy="0"/>
              </a:xfrm>
              <a:prstGeom prst="line">
                <a:avLst/>
              </a:prstGeom>
              <a:noFill/>
              <a:ln w="28575">
                <a:solidFill>
                  <a:srgbClr val="800000"/>
                </a:solidFill>
                <a:round/>
                <a:headEnd/>
                <a:tailEnd/>
              </a:ln>
            </p:spPr>
            <p:txBody>
              <a:bodyPr/>
              <a:lstStyle/>
              <a:p>
                <a:pPr fontAlgn="base">
                  <a:spcBef>
                    <a:spcPct val="0"/>
                  </a:spcBef>
                  <a:spcAft>
                    <a:spcPct val="0"/>
                  </a:spcAft>
                </a:pPr>
                <a:endParaRPr lang="en-US" sz="1100">
                  <a:solidFill>
                    <a:prstClr val="black"/>
                  </a:solidFill>
                </a:endParaRPr>
              </a:p>
            </p:txBody>
          </p:sp>
          <p:sp>
            <p:nvSpPr>
              <p:cNvPr id="17" name="Text Box 17"/>
              <p:cNvSpPr txBox="1">
                <a:spLocks noChangeArrowheads="1"/>
              </p:cNvSpPr>
              <p:nvPr/>
            </p:nvSpPr>
            <p:spPr bwMode="auto">
              <a:xfrm>
                <a:off x="2976" y="3648"/>
                <a:ext cx="960" cy="154"/>
              </a:xfrm>
              <a:prstGeom prst="rect">
                <a:avLst/>
              </a:prstGeom>
              <a:noFill/>
              <a:ln w="9525">
                <a:noFill/>
                <a:miter lim="800000"/>
                <a:headEnd/>
                <a:tailEnd/>
              </a:ln>
            </p:spPr>
            <p:txBody>
              <a:bodyPr>
                <a:spAutoFit/>
              </a:bodyPr>
              <a:lstStyle/>
              <a:p>
                <a:pPr fontAlgn="base">
                  <a:spcBef>
                    <a:spcPct val="50000"/>
                  </a:spcBef>
                  <a:spcAft>
                    <a:spcPct val="0"/>
                  </a:spcAft>
                </a:pPr>
                <a:r>
                  <a:rPr lang="en-US" sz="1000" dirty="0">
                    <a:solidFill>
                      <a:prstClr val="black"/>
                    </a:solidFill>
                    <a:latin typeface="Calibri" pitchFamily="34" charset="0"/>
                  </a:rPr>
                  <a:t>Barbells (3M and 20Y)</a:t>
                </a:r>
              </a:p>
            </p:txBody>
          </p:sp>
        </p:grpSp>
      </p:gr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844" y="1979612"/>
            <a:ext cx="6286500" cy="390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72588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2319" y="1970087"/>
            <a:ext cx="6305550" cy="392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9873" name="Rectangle 2"/>
          <p:cNvSpPr>
            <a:spLocks noChangeArrowheads="1"/>
          </p:cNvSpPr>
          <p:nvPr/>
        </p:nvSpPr>
        <p:spPr bwMode="auto">
          <a:xfrm>
            <a:off x="311150" y="533400"/>
            <a:ext cx="6470650" cy="762000"/>
          </a:xfrm>
          <a:prstGeom prst="rect">
            <a:avLst/>
          </a:prstGeom>
          <a:noFill/>
          <a:ln w="9525">
            <a:noFill/>
            <a:miter lim="800000"/>
            <a:headEnd/>
            <a:tailEnd/>
          </a:ln>
        </p:spPr>
        <p:txBody>
          <a:bodyPr anchor="ctr"/>
          <a:lstStyle/>
          <a:p>
            <a:pPr fontAlgn="base">
              <a:spcBef>
                <a:spcPct val="0"/>
              </a:spcBef>
              <a:spcAft>
                <a:spcPct val="0"/>
              </a:spcAft>
            </a:pPr>
            <a:endParaRPr lang="en-US" sz="2000">
              <a:solidFill>
                <a:srgbClr val="990000"/>
              </a:solidFill>
            </a:endParaRPr>
          </a:p>
        </p:txBody>
      </p:sp>
      <p:sp>
        <p:nvSpPr>
          <p:cNvPr id="79874" name="Rectangle 3"/>
          <p:cNvSpPr>
            <a:spLocks noGrp="1" noChangeArrowheads="1"/>
          </p:cNvSpPr>
          <p:nvPr>
            <p:ph type="title" idx="4294967295"/>
          </p:nvPr>
        </p:nvSpPr>
        <p:spPr>
          <a:xfrm>
            <a:off x="295275" y="549275"/>
            <a:ext cx="8072438" cy="762000"/>
          </a:xfrm>
        </p:spPr>
        <p:txBody>
          <a:bodyPr/>
          <a:lstStyle/>
          <a:p>
            <a:r>
              <a:rPr lang="en-US" dirty="0" smtClean="0"/>
              <a:t>The Efficient Frontier: A Corporate Treasurer’s Perspective (Cont’d)</a:t>
            </a:r>
          </a:p>
        </p:txBody>
      </p:sp>
      <p:sp>
        <p:nvSpPr>
          <p:cNvPr id="79875" name="Text Box 4"/>
          <p:cNvSpPr txBox="1">
            <a:spLocks noChangeArrowheads="1"/>
          </p:cNvSpPr>
          <p:nvPr/>
        </p:nvSpPr>
        <p:spPr bwMode="auto">
          <a:xfrm>
            <a:off x="1538288" y="1355725"/>
            <a:ext cx="7313612" cy="473075"/>
          </a:xfrm>
          <a:prstGeom prst="rect">
            <a:avLst/>
          </a:prstGeom>
          <a:gradFill rotWithShape="0">
            <a:gsLst>
              <a:gs pos="0">
                <a:srgbClr val="B2B2B2"/>
              </a:gs>
              <a:gs pos="50000">
                <a:srgbClr val="000000"/>
              </a:gs>
              <a:gs pos="100000">
                <a:srgbClr val="B2B2B2"/>
              </a:gs>
            </a:gsLst>
            <a:lin ang="0" scaled="1"/>
          </a:gradFill>
          <a:ln w="9525">
            <a:noFill/>
            <a:miter lim="800000"/>
            <a:headEnd/>
            <a:tailEnd/>
          </a:ln>
        </p:spPr>
        <p:txBody>
          <a:bodyPr/>
          <a:lstStyle/>
          <a:p>
            <a:pPr algn="ctr" eaLnBrk="0" fontAlgn="base" hangingPunct="0">
              <a:spcBef>
                <a:spcPct val="0"/>
              </a:spcBef>
              <a:spcAft>
                <a:spcPct val="0"/>
              </a:spcAft>
            </a:pPr>
            <a:r>
              <a:rPr lang="en-US" sz="1100" b="1" dirty="0">
                <a:solidFill>
                  <a:prstClr val="white"/>
                </a:solidFill>
              </a:rPr>
              <a:t>Liability Portfolio Efficient Frontier in a Falling Interest Rate Environment, Jan 1993 – </a:t>
            </a:r>
            <a:r>
              <a:rPr lang="en-US" sz="1100" b="1" dirty="0" smtClean="0">
                <a:solidFill>
                  <a:prstClr val="white"/>
                </a:solidFill>
              </a:rPr>
              <a:t>Jul 2013,</a:t>
            </a:r>
            <a:r>
              <a:rPr lang="en-US" sz="1100" b="1" dirty="0">
                <a:solidFill>
                  <a:prstClr val="white"/>
                </a:solidFill>
              </a:rPr>
              <a:t/>
            </a:r>
            <a:br>
              <a:rPr lang="en-US" sz="1100" b="1" dirty="0">
                <a:solidFill>
                  <a:prstClr val="white"/>
                </a:solidFill>
              </a:rPr>
            </a:br>
            <a:r>
              <a:rPr lang="en-US" sz="1100" b="1" i="1" dirty="0">
                <a:solidFill>
                  <a:prstClr val="white"/>
                </a:solidFill>
              </a:rPr>
              <a:t>(Using Treasury Rates)</a:t>
            </a:r>
            <a:endParaRPr lang="en-US" sz="1100" b="1" dirty="0">
              <a:solidFill>
                <a:prstClr val="white"/>
              </a:solidFill>
            </a:endParaRPr>
          </a:p>
        </p:txBody>
      </p:sp>
      <p:sp>
        <p:nvSpPr>
          <p:cNvPr id="79876" name="Text Box 24"/>
          <p:cNvSpPr txBox="1">
            <a:spLocks noChangeArrowheads="1"/>
          </p:cNvSpPr>
          <p:nvPr/>
        </p:nvSpPr>
        <p:spPr bwMode="auto">
          <a:xfrm>
            <a:off x="6553200" y="6278563"/>
            <a:ext cx="2438400" cy="198437"/>
          </a:xfrm>
          <a:prstGeom prst="rect">
            <a:avLst/>
          </a:prstGeom>
          <a:noFill/>
          <a:ln w="9525">
            <a:noFill/>
            <a:miter lim="800000"/>
            <a:headEnd/>
            <a:tailEnd/>
          </a:ln>
        </p:spPr>
        <p:txBody>
          <a:bodyPr>
            <a:spAutoFit/>
          </a:bodyPr>
          <a:lstStyle/>
          <a:p>
            <a:pPr algn="r" fontAlgn="base">
              <a:spcBef>
                <a:spcPct val="50000"/>
              </a:spcBef>
              <a:spcAft>
                <a:spcPct val="0"/>
              </a:spcAft>
            </a:pPr>
            <a:r>
              <a:rPr lang="en-US" sz="700" i="1">
                <a:solidFill>
                  <a:prstClr val="black"/>
                </a:solidFill>
              </a:rPr>
              <a:t>Source: Federal Reserve, calculations by Ramirez &amp; Co.</a:t>
            </a:r>
          </a:p>
        </p:txBody>
      </p:sp>
      <p:sp>
        <p:nvSpPr>
          <p:cNvPr id="79877" name="Rectangle 6"/>
          <p:cNvSpPr>
            <a:spLocks noChangeArrowheads="1"/>
          </p:cNvSpPr>
          <p:nvPr/>
        </p:nvSpPr>
        <p:spPr bwMode="auto">
          <a:xfrm>
            <a:off x="173038" y="1371600"/>
            <a:ext cx="1225550" cy="4246563"/>
          </a:xfrm>
          <a:prstGeom prst="rect">
            <a:avLst/>
          </a:prstGeom>
          <a:noFill/>
          <a:ln w="9525">
            <a:noFill/>
            <a:miter lim="800000"/>
            <a:headEnd/>
            <a:tailEnd/>
          </a:ln>
        </p:spPr>
        <p:txBody>
          <a:bodyPr/>
          <a:lstStyle/>
          <a:p>
            <a:pPr eaLnBrk="0" fontAlgn="base" hangingPunct="0">
              <a:spcBef>
                <a:spcPct val="0"/>
              </a:spcBef>
              <a:spcAft>
                <a:spcPct val="40000"/>
              </a:spcAft>
            </a:pPr>
            <a:r>
              <a:rPr lang="en-US" sz="1100" b="1" i="1" dirty="0">
                <a:solidFill>
                  <a:prstClr val="black"/>
                </a:solidFill>
              </a:rPr>
              <a:t>During periods of falling interest rates as observed in the US from 1991 to </a:t>
            </a:r>
            <a:r>
              <a:rPr lang="en-US" sz="1100" b="1" i="1" dirty="0" smtClean="0">
                <a:solidFill>
                  <a:prstClr val="black"/>
                </a:solidFill>
              </a:rPr>
              <a:t>2013, </a:t>
            </a:r>
            <a:r>
              <a:rPr lang="en-US" sz="1100" b="1" i="1" dirty="0">
                <a:solidFill>
                  <a:prstClr val="black"/>
                </a:solidFill>
              </a:rPr>
              <a:t>the issuer faces a tradeoff between lowest funding cost volatility (achieved by issuing long-term debt) and lowest funding cost (achieved by issuing short-term debt). </a:t>
            </a:r>
          </a:p>
        </p:txBody>
      </p:sp>
      <p:grpSp>
        <p:nvGrpSpPr>
          <p:cNvPr id="79878" name="Group 11"/>
          <p:cNvGrpSpPr>
            <a:grpSpLocks/>
          </p:cNvGrpSpPr>
          <p:nvPr/>
        </p:nvGrpSpPr>
        <p:grpSpPr bwMode="auto">
          <a:xfrm>
            <a:off x="4495800" y="5791200"/>
            <a:ext cx="1752600" cy="419100"/>
            <a:chOff x="2832" y="3648"/>
            <a:chExt cx="1104" cy="264"/>
          </a:xfrm>
        </p:grpSpPr>
        <p:grpSp>
          <p:nvGrpSpPr>
            <p:cNvPr id="79881" name="Group 12"/>
            <p:cNvGrpSpPr>
              <a:grpSpLocks/>
            </p:cNvGrpSpPr>
            <p:nvPr/>
          </p:nvGrpSpPr>
          <p:grpSpPr bwMode="auto">
            <a:xfrm>
              <a:off x="2832" y="3758"/>
              <a:ext cx="1104" cy="154"/>
              <a:chOff x="1680" y="3662"/>
              <a:chExt cx="1104" cy="154"/>
            </a:xfrm>
          </p:grpSpPr>
          <p:sp>
            <p:nvSpPr>
              <p:cNvPr id="79885" name="Line 13"/>
              <p:cNvSpPr>
                <a:spLocks noChangeShapeType="1"/>
              </p:cNvSpPr>
              <p:nvPr/>
            </p:nvSpPr>
            <p:spPr bwMode="auto">
              <a:xfrm>
                <a:off x="1680" y="3744"/>
                <a:ext cx="144" cy="0"/>
              </a:xfrm>
              <a:prstGeom prst="line">
                <a:avLst/>
              </a:prstGeom>
              <a:noFill/>
              <a:ln w="28575">
                <a:solidFill>
                  <a:srgbClr val="008000"/>
                </a:solidFill>
                <a:round/>
                <a:headEnd/>
                <a:tailEnd/>
              </a:ln>
            </p:spPr>
            <p:txBody>
              <a:bodyPr/>
              <a:lstStyle/>
              <a:p>
                <a:pPr fontAlgn="base">
                  <a:spcBef>
                    <a:spcPct val="0"/>
                  </a:spcBef>
                  <a:spcAft>
                    <a:spcPct val="0"/>
                  </a:spcAft>
                </a:pPr>
                <a:endParaRPr lang="en-US" sz="1100">
                  <a:solidFill>
                    <a:prstClr val="black"/>
                  </a:solidFill>
                </a:endParaRPr>
              </a:p>
            </p:txBody>
          </p:sp>
          <p:sp>
            <p:nvSpPr>
              <p:cNvPr id="79886" name="Text Box 14"/>
              <p:cNvSpPr txBox="1">
                <a:spLocks noChangeArrowheads="1"/>
              </p:cNvSpPr>
              <p:nvPr/>
            </p:nvSpPr>
            <p:spPr bwMode="auto">
              <a:xfrm>
                <a:off x="1824" y="3662"/>
                <a:ext cx="960" cy="154"/>
              </a:xfrm>
              <a:prstGeom prst="rect">
                <a:avLst/>
              </a:prstGeom>
              <a:noFill/>
              <a:ln w="9525">
                <a:noFill/>
                <a:miter lim="800000"/>
                <a:headEnd/>
                <a:tailEnd/>
              </a:ln>
            </p:spPr>
            <p:txBody>
              <a:bodyPr>
                <a:spAutoFit/>
              </a:bodyPr>
              <a:lstStyle/>
              <a:p>
                <a:pPr fontAlgn="base">
                  <a:spcBef>
                    <a:spcPct val="50000"/>
                  </a:spcBef>
                  <a:spcAft>
                    <a:spcPct val="0"/>
                  </a:spcAft>
                </a:pPr>
                <a:r>
                  <a:rPr lang="en-US" sz="1000">
                    <a:solidFill>
                      <a:prstClr val="black"/>
                    </a:solidFill>
                    <a:latin typeface="Calibri" pitchFamily="34" charset="0"/>
                  </a:rPr>
                  <a:t>Efficient Frontier</a:t>
                </a:r>
              </a:p>
            </p:txBody>
          </p:sp>
        </p:grpSp>
        <p:grpSp>
          <p:nvGrpSpPr>
            <p:cNvPr id="79882" name="Group 15"/>
            <p:cNvGrpSpPr>
              <a:grpSpLocks/>
            </p:cNvGrpSpPr>
            <p:nvPr/>
          </p:nvGrpSpPr>
          <p:grpSpPr bwMode="auto">
            <a:xfrm>
              <a:off x="2832" y="3648"/>
              <a:ext cx="1104" cy="154"/>
              <a:chOff x="2832" y="3648"/>
              <a:chExt cx="1104" cy="154"/>
            </a:xfrm>
          </p:grpSpPr>
          <p:sp>
            <p:nvSpPr>
              <p:cNvPr id="79883" name="Line 16"/>
              <p:cNvSpPr>
                <a:spLocks noChangeShapeType="1"/>
              </p:cNvSpPr>
              <p:nvPr/>
            </p:nvSpPr>
            <p:spPr bwMode="auto">
              <a:xfrm>
                <a:off x="2832" y="3730"/>
                <a:ext cx="144" cy="0"/>
              </a:xfrm>
              <a:prstGeom prst="line">
                <a:avLst/>
              </a:prstGeom>
              <a:noFill/>
              <a:ln w="28575">
                <a:solidFill>
                  <a:srgbClr val="800000"/>
                </a:solidFill>
                <a:round/>
                <a:headEnd/>
                <a:tailEnd/>
              </a:ln>
            </p:spPr>
            <p:txBody>
              <a:bodyPr/>
              <a:lstStyle/>
              <a:p>
                <a:pPr fontAlgn="base">
                  <a:spcBef>
                    <a:spcPct val="0"/>
                  </a:spcBef>
                  <a:spcAft>
                    <a:spcPct val="0"/>
                  </a:spcAft>
                </a:pPr>
                <a:endParaRPr lang="en-US" sz="1100">
                  <a:solidFill>
                    <a:prstClr val="black"/>
                  </a:solidFill>
                </a:endParaRPr>
              </a:p>
            </p:txBody>
          </p:sp>
          <p:sp>
            <p:nvSpPr>
              <p:cNvPr id="79884" name="Text Box 17"/>
              <p:cNvSpPr txBox="1">
                <a:spLocks noChangeArrowheads="1"/>
              </p:cNvSpPr>
              <p:nvPr/>
            </p:nvSpPr>
            <p:spPr bwMode="auto">
              <a:xfrm>
                <a:off x="2976" y="3648"/>
                <a:ext cx="960" cy="154"/>
              </a:xfrm>
              <a:prstGeom prst="rect">
                <a:avLst/>
              </a:prstGeom>
              <a:noFill/>
              <a:ln w="9525">
                <a:noFill/>
                <a:miter lim="800000"/>
                <a:headEnd/>
                <a:tailEnd/>
              </a:ln>
            </p:spPr>
            <p:txBody>
              <a:bodyPr>
                <a:spAutoFit/>
              </a:bodyPr>
              <a:lstStyle/>
              <a:p>
                <a:pPr fontAlgn="base">
                  <a:spcBef>
                    <a:spcPct val="50000"/>
                  </a:spcBef>
                  <a:spcAft>
                    <a:spcPct val="0"/>
                  </a:spcAft>
                </a:pPr>
                <a:r>
                  <a:rPr lang="en-US" sz="1000" dirty="0">
                    <a:solidFill>
                      <a:prstClr val="black"/>
                    </a:solidFill>
                    <a:latin typeface="Calibri" pitchFamily="34" charset="0"/>
                  </a:rPr>
                  <a:t>Barbells (3M and 20Y)</a:t>
                </a:r>
              </a:p>
            </p:txBody>
          </p:sp>
        </p:grpSp>
      </p:grpSp>
      <p:sp>
        <p:nvSpPr>
          <p:cNvPr id="15" name="Rectangle 2"/>
          <p:cNvSpPr txBox="1">
            <a:spLocks noGrp="1" noChangeArrowheads="1"/>
          </p:cNvSpPr>
          <p:nvPr/>
        </p:nvSpPr>
        <p:spPr bwMode="auto">
          <a:xfrm>
            <a:off x="6905625" y="6500813"/>
            <a:ext cx="1946275" cy="304800"/>
          </a:xfrm>
          <a:prstGeom prst="rect">
            <a:avLst/>
          </a:prstGeom>
          <a:noFill/>
          <a:ln w="9525">
            <a:noFill/>
            <a:miter lim="800000"/>
            <a:headEnd/>
            <a:tailEnd/>
          </a:ln>
        </p:spPr>
        <p:txBody>
          <a:bodyPr/>
          <a:lstStyle/>
          <a:p>
            <a:pPr algn="r" eaLnBrk="0" fontAlgn="base" hangingPunct="0">
              <a:spcBef>
                <a:spcPct val="0"/>
              </a:spcBef>
              <a:spcAft>
                <a:spcPct val="0"/>
              </a:spcAft>
              <a:defRPr/>
            </a:pPr>
            <a:r>
              <a:rPr lang="en-US" sz="1000" dirty="0">
                <a:solidFill>
                  <a:prstClr val="black"/>
                </a:solidFill>
              </a:rPr>
              <a:t>Page </a:t>
            </a:r>
            <a:fld id="{DBAAC003-36AF-40E5-8611-001CF728CCA7}" type="slidenum">
              <a:rPr lang="en-US" sz="1000">
                <a:solidFill>
                  <a:prstClr val="black"/>
                </a:solidFill>
              </a:rPr>
              <a:pPr algn="r" eaLnBrk="0" fontAlgn="base" hangingPunct="0">
                <a:spcBef>
                  <a:spcPct val="0"/>
                </a:spcBef>
                <a:spcAft>
                  <a:spcPct val="0"/>
                </a:spcAft>
                <a:defRPr/>
              </a:pPr>
              <a:t>22</a:t>
            </a:fld>
            <a:endParaRPr lang="en-US" sz="1000" dirty="0">
              <a:solidFill>
                <a:prstClr val="black"/>
              </a:solidFill>
            </a:endParaRPr>
          </a:p>
        </p:txBody>
      </p:sp>
    </p:spTree>
    <p:extLst>
      <p:ext uri="{BB962C8B-B14F-4D97-AF65-F5344CB8AC3E}">
        <p14:creationId xmlns:p14="http://schemas.microsoft.com/office/powerpoint/2010/main" val="38378875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7081" y="1981200"/>
            <a:ext cx="6296025" cy="385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777" name="Rectangle 2"/>
          <p:cNvSpPr>
            <a:spLocks noChangeArrowheads="1"/>
          </p:cNvSpPr>
          <p:nvPr/>
        </p:nvSpPr>
        <p:spPr bwMode="auto">
          <a:xfrm>
            <a:off x="311150" y="533400"/>
            <a:ext cx="6470650" cy="762000"/>
          </a:xfrm>
          <a:prstGeom prst="rect">
            <a:avLst/>
          </a:prstGeom>
          <a:noFill/>
          <a:ln w="9525">
            <a:noFill/>
            <a:miter lim="800000"/>
            <a:headEnd/>
            <a:tailEnd/>
          </a:ln>
        </p:spPr>
        <p:txBody>
          <a:bodyPr anchor="ctr"/>
          <a:lstStyle/>
          <a:p>
            <a:pPr fontAlgn="base">
              <a:spcBef>
                <a:spcPct val="0"/>
              </a:spcBef>
              <a:spcAft>
                <a:spcPct val="0"/>
              </a:spcAft>
            </a:pPr>
            <a:endParaRPr lang="en-US" sz="2000">
              <a:solidFill>
                <a:srgbClr val="990000"/>
              </a:solidFill>
            </a:endParaRPr>
          </a:p>
        </p:txBody>
      </p:sp>
      <p:sp>
        <p:nvSpPr>
          <p:cNvPr id="75778" name="Rectangle 3"/>
          <p:cNvSpPr>
            <a:spLocks noGrp="1" noChangeArrowheads="1"/>
          </p:cNvSpPr>
          <p:nvPr>
            <p:ph type="title" idx="4294967295"/>
          </p:nvPr>
        </p:nvSpPr>
        <p:spPr>
          <a:xfrm>
            <a:off x="250825" y="533400"/>
            <a:ext cx="7539038" cy="762000"/>
          </a:xfrm>
        </p:spPr>
        <p:txBody>
          <a:bodyPr/>
          <a:lstStyle/>
          <a:p>
            <a:r>
              <a:rPr lang="en-US" dirty="0" smtClean="0"/>
              <a:t>The Efficient Frontier: A Corporate Treasurer’s Perspective (</a:t>
            </a:r>
            <a:r>
              <a:rPr lang="en-US" dirty="0"/>
              <a:t>Cont’d)</a:t>
            </a:r>
            <a:endParaRPr lang="en-US" dirty="0" smtClean="0"/>
          </a:p>
        </p:txBody>
      </p:sp>
      <p:sp>
        <p:nvSpPr>
          <p:cNvPr id="75779" name="Text Box 4"/>
          <p:cNvSpPr txBox="1">
            <a:spLocks noChangeArrowheads="1"/>
          </p:cNvSpPr>
          <p:nvPr/>
        </p:nvSpPr>
        <p:spPr bwMode="auto">
          <a:xfrm>
            <a:off x="1538288" y="1355725"/>
            <a:ext cx="7313612" cy="473075"/>
          </a:xfrm>
          <a:prstGeom prst="rect">
            <a:avLst/>
          </a:prstGeom>
          <a:gradFill rotWithShape="0">
            <a:gsLst>
              <a:gs pos="0">
                <a:srgbClr val="B2B2B2"/>
              </a:gs>
              <a:gs pos="50000">
                <a:srgbClr val="000000"/>
              </a:gs>
              <a:gs pos="100000">
                <a:srgbClr val="B2B2B2"/>
              </a:gs>
            </a:gsLst>
            <a:lin ang="0" scaled="1"/>
          </a:gradFill>
          <a:ln w="9525">
            <a:noFill/>
            <a:miter lim="800000"/>
            <a:headEnd/>
            <a:tailEnd/>
          </a:ln>
        </p:spPr>
        <p:txBody>
          <a:bodyPr/>
          <a:lstStyle/>
          <a:p>
            <a:pPr algn="ctr" eaLnBrk="0" fontAlgn="base" hangingPunct="0">
              <a:spcBef>
                <a:spcPct val="0"/>
              </a:spcBef>
              <a:spcAft>
                <a:spcPct val="0"/>
              </a:spcAft>
            </a:pPr>
            <a:r>
              <a:rPr lang="en-US" sz="1100" b="1" dirty="0">
                <a:solidFill>
                  <a:prstClr val="white"/>
                </a:solidFill>
              </a:rPr>
              <a:t>Liability Portfolio Efficient Frontier in a Mixed Interest Rate Environment, Apr 1953 – </a:t>
            </a:r>
            <a:r>
              <a:rPr lang="en-US" sz="1100" b="1" dirty="0" smtClean="0">
                <a:solidFill>
                  <a:prstClr val="white"/>
                </a:solidFill>
              </a:rPr>
              <a:t>Jul 2013,</a:t>
            </a:r>
            <a:r>
              <a:rPr lang="en-US" sz="1100" b="1" dirty="0">
                <a:solidFill>
                  <a:prstClr val="white"/>
                </a:solidFill>
              </a:rPr>
              <a:t/>
            </a:r>
            <a:br>
              <a:rPr lang="en-US" sz="1100" b="1" dirty="0">
                <a:solidFill>
                  <a:prstClr val="white"/>
                </a:solidFill>
              </a:rPr>
            </a:br>
            <a:r>
              <a:rPr lang="en-US" sz="1100" b="1" i="1" dirty="0">
                <a:solidFill>
                  <a:prstClr val="white"/>
                </a:solidFill>
              </a:rPr>
              <a:t>(Using Treasury Rates)</a:t>
            </a:r>
            <a:endParaRPr lang="en-US" sz="1100" b="1" dirty="0">
              <a:solidFill>
                <a:prstClr val="white"/>
              </a:solidFill>
            </a:endParaRPr>
          </a:p>
        </p:txBody>
      </p:sp>
      <p:sp>
        <p:nvSpPr>
          <p:cNvPr id="75780" name="Text Box 24"/>
          <p:cNvSpPr txBox="1">
            <a:spLocks noChangeArrowheads="1"/>
          </p:cNvSpPr>
          <p:nvPr/>
        </p:nvSpPr>
        <p:spPr bwMode="auto">
          <a:xfrm>
            <a:off x="6553200" y="6278563"/>
            <a:ext cx="2438400" cy="198437"/>
          </a:xfrm>
          <a:prstGeom prst="rect">
            <a:avLst/>
          </a:prstGeom>
          <a:noFill/>
          <a:ln w="9525">
            <a:noFill/>
            <a:miter lim="800000"/>
            <a:headEnd/>
            <a:tailEnd/>
          </a:ln>
        </p:spPr>
        <p:txBody>
          <a:bodyPr>
            <a:spAutoFit/>
          </a:bodyPr>
          <a:lstStyle/>
          <a:p>
            <a:pPr algn="r" fontAlgn="base">
              <a:spcBef>
                <a:spcPct val="50000"/>
              </a:spcBef>
              <a:spcAft>
                <a:spcPct val="0"/>
              </a:spcAft>
            </a:pPr>
            <a:r>
              <a:rPr lang="en-US" sz="700" i="1">
                <a:solidFill>
                  <a:prstClr val="black"/>
                </a:solidFill>
              </a:rPr>
              <a:t>Source: Federal Reserve, calculations by Ramirez &amp; Co.</a:t>
            </a:r>
          </a:p>
        </p:txBody>
      </p:sp>
      <p:sp>
        <p:nvSpPr>
          <p:cNvPr id="75781" name="Rectangle 6"/>
          <p:cNvSpPr>
            <a:spLocks noChangeArrowheads="1"/>
          </p:cNvSpPr>
          <p:nvPr/>
        </p:nvSpPr>
        <p:spPr bwMode="auto">
          <a:xfrm>
            <a:off x="193675" y="1371600"/>
            <a:ext cx="1190625" cy="4246563"/>
          </a:xfrm>
          <a:prstGeom prst="rect">
            <a:avLst/>
          </a:prstGeom>
          <a:noFill/>
          <a:ln w="9525">
            <a:noFill/>
            <a:miter lim="800000"/>
            <a:headEnd/>
            <a:tailEnd/>
          </a:ln>
        </p:spPr>
        <p:txBody>
          <a:bodyPr/>
          <a:lstStyle/>
          <a:p>
            <a:pPr eaLnBrk="0" fontAlgn="base" hangingPunct="0">
              <a:spcBef>
                <a:spcPct val="0"/>
              </a:spcBef>
              <a:spcAft>
                <a:spcPct val="40000"/>
              </a:spcAft>
            </a:pPr>
            <a:r>
              <a:rPr lang="en-US" sz="1100" b="1" i="1" dirty="0">
                <a:solidFill>
                  <a:prstClr val="black"/>
                </a:solidFill>
              </a:rPr>
              <a:t>During periods of both rising and falling interest rates as observed in the US from 1953 to </a:t>
            </a:r>
            <a:r>
              <a:rPr lang="en-US" sz="1100" b="1" i="1" dirty="0" smtClean="0">
                <a:solidFill>
                  <a:prstClr val="black"/>
                </a:solidFill>
              </a:rPr>
              <a:t>2013, </a:t>
            </a:r>
            <a:r>
              <a:rPr lang="en-US" sz="1100" b="1" i="1" dirty="0">
                <a:solidFill>
                  <a:prstClr val="black"/>
                </a:solidFill>
              </a:rPr>
              <a:t>the issuer faces a tradeoff similar to a falling interest rate environment. As such, the efficient frontier consists of a barbell strategy of 3M and 20Y instruments (except for the 100% 20-Year point).</a:t>
            </a:r>
          </a:p>
        </p:txBody>
      </p:sp>
      <p:grpSp>
        <p:nvGrpSpPr>
          <p:cNvPr id="75782" name="Group 8"/>
          <p:cNvGrpSpPr>
            <a:grpSpLocks/>
          </p:cNvGrpSpPr>
          <p:nvPr/>
        </p:nvGrpSpPr>
        <p:grpSpPr bwMode="auto">
          <a:xfrm>
            <a:off x="4772025" y="5757864"/>
            <a:ext cx="1752600" cy="244475"/>
            <a:chOff x="1854" y="3627"/>
            <a:chExt cx="1104" cy="154"/>
          </a:xfrm>
        </p:grpSpPr>
        <p:sp>
          <p:nvSpPr>
            <p:cNvPr id="75785" name="Line 9"/>
            <p:cNvSpPr>
              <a:spLocks noChangeShapeType="1"/>
            </p:cNvSpPr>
            <p:nvPr/>
          </p:nvSpPr>
          <p:spPr bwMode="auto">
            <a:xfrm>
              <a:off x="1854" y="3710"/>
              <a:ext cx="144" cy="0"/>
            </a:xfrm>
            <a:prstGeom prst="line">
              <a:avLst/>
            </a:prstGeom>
            <a:noFill/>
            <a:ln w="28575">
              <a:solidFill>
                <a:srgbClr val="008000"/>
              </a:solidFill>
              <a:round/>
              <a:headEnd/>
              <a:tailEnd/>
            </a:ln>
          </p:spPr>
          <p:txBody>
            <a:bodyPr/>
            <a:lstStyle/>
            <a:p>
              <a:pPr fontAlgn="base">
                <a:spcBef>
                  <a:spcPct val="0"/>
                </a:spcBef>
                <a:spcAft>
                  <a:spcPct val="0"/>
                </a:spcAft>
              </a:pPr>
              <a:endParaRPr lang="en-US" sz="1100">
                <a:solidFill>
                  <a:prstClr val="black"/>
                </a:solidFill>
              </a:endParaRPr>
            </a:p>
          </p:txBody>
        </p:sp>
        <p:sp>
          <p:nvSpPr>
            <p:cNvPr id="75786" name="Text Box 10"/>
            <p:cNvSpPr txBox="1">
              <a:spLocks noChangeArrowheads="1"/>
            </p:cNvSpPr>
            <p:nvPr/>
          </p:nvSpPr>
          <p:spPr bwMode="auto">
            <a:xfrm>
              <a:off x="1998" y="3627"/>
              <a:ext cx="960" cy="154"/>
            </a:xfrm>
            <a:prstGeom prst="rect">
              <a:avLst/>
            </a:prstGeom>
            <a:noFill/>
            <a:ln w="9525">
              <a:noFill/>
              <a:miter lim="800000"/>
              <a:headEnd/>
              <a:tailEnd/>
            </a:ln>
          </p:spPr>
          <p:txBody>
            <a:bodyPr>
              <a:spAutoFit/>
            </a:bodyPr>
            <a:lstStyle/>
            <a:p>
              <a:pPr fontAlgn="base">
                <a:spcBef>
                  <a:spcPct val="50000"/>
                </a:spcBef>
                <a:spcAft>
                  <a:spcPct val="0"/>
                </a:spcAft>
              </a:pPr>
              <a:r>
                <a:rPr lang="en-US" sz="1000" dirty="0">
                  <a:solidFill>
                    <a:prstClr val="black"/>
                  </a:solidFill>
                  <a:latin typeface="Calibri" pitchFamily="34" charset="0"/>
                </a:rPr>
                <a:t>Efficient Frontier</a:t>
              </a:r>
            </a:p>
          </p:txBody>
        </p:sp>
      </p:grpSp>
      <p:sp>
        <p:nvSpPr>
          <p:cNvPr id="11" name="Rectangle 2"/>
          <p:cNvSpPr txBox="1">
            <a:spLocks noGrp="1" noChangeArrowheads="1"/>
          </p:cNvSpPr>
          <p:nvPr/>
        </p:nvSpPr>
        <p:spPr bwMode="auto">
          <a:xfrm>
            <a:off x="6905625" y="6500813"/>
            <a:ext cx="1946275" cy="304800"/>
          </a:xfrm>
          <a:prstGeom prst="rect">
            <a:avLst/>
          </a:prstGeom>
          <a:noFill/>
          <a:ln w="9525">
            <a:noFill/>
            <a:miter lim="800000"/>
            <a:headEnd/>
            <a:tailEnd/>
          </a:ln>
        </p:spPr>
        <p:txBody>
          <a:bodyPr/>
          <a:lstStyle/>
          <a:p>
            <a:pPr algn="r" eaLnBrk="0" fontAlgn="base" hangingPunct="0">
              <a:spcBef>
                <a:spcPct val="0"/>
              </a:spcBef>
              <a:spcAft>
                <a:spcPct val="0"/>
              </a:spcAft>
              <a:defRPr/>
            </a:pPr>
            <a:r>
              <a:rPr lang="en-US" sz="1000" dirty="0">
                <a:solidFill>
                  <a:prstClr val="black"/>
                </a:solidFill>
              </a:rPr>
              <a:t>Page </a:t>
            </a:r>
            <a:fld id="{DBAAC003-36AF-40E5-8611-001CF728CCA7}" type="slidenum">
              <a:rPr lang="en-US" sz="1000">
                <a:solidFill>
                  <a:prstClr val="black"/>
                </a:solidFill>
              </a:rPr>
              <a:pPr algn="r" eaLnBrk="0" fontAlgn="base" hangingPunct="0">
                <a:spcBef>
                  <a:spcPct val="0"/>
                </a:spcBef>
                <a:spcAft>
                  <a:spcPct val="0"/>
                </a:spcAft>
                <a:defRPr/>
              </a:pPr>
              <a:t>23</a:t>
            </a:fld>
            <a:endParaRPr lang="en-US" sz="1000" dirty="0">
              <a:solidFill>
                <a:prstClr val="black"/>
              </a:solidFill>
            </a:endParaRPr>
          </a:p>
        </p:txBody>
      </p:sp>
    </p:spTree>
    <p:extLst>
      <p:ext uri="{BB962C8B-B14F-4D97-AF65-F5344CB8AC3E}">
        <p14:creationId xmlns:p14="http://schemas.microsoft.com/office/powerpoint/2010/main" val="28121725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311150" y="533400"/>
            <a:ext cx="64706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fontAlgn="base">
              <a:spcBef>
                <a:spcPct val="0"/>
              </a:spcBef>
              <a:spcAft>
                <a:spcPct val="0"/>
              </a:spcAft>
            </a:pPr>
            <a:endParaRPr lang="en-US" sz="2000" b="1">
              <a:solidFill>
                <a:srgbClr val="990000"/>
              </a:solidFill>
            </a:endParaRPr>
          </a:p>
        </p:txBody>
      </p:sp>
      <p:sp>
        <p:nvSpPr>
          <p:cNvPr id="13315" name="Rectangle 3"/>
          <p:cNvSpPr>
            <a:spLocks noGrp="1" noChangeArrowheads="1"/>
          </p:cNvSpPr>
          <p:nvPr>
            <p:ph type="title" idx="4294967295"/>
          </p:nvPr>
        </p:nvSpPr>
        <p:spPr>
          <a:xfrm>
            <a:off x="309563" y="549275"/>
            <a:ext cx="7539037" cy="762000"/>
          </a:xfrm>
          <a:noFill/>
        </p:spPr>
        <p:txBody>
          <a:bodyPr/>
          <a:lstStyle/>
          <a:p>
            <a:r>
              <a:rPr lang="en-US" smtClean="0"/>
              <a:t>The Efficient Frontier: A Corporate Treasurer’s Perspective (Cont’d)</a:t>
            </a:r>
          </a:p>
        </p:txBody>
      </p:sp>
      <p:sp>
        <p:nvSpPr>
          <p:cNvPr id="13316" name="Text Box 4"/>
          <p:cNvSpPr txBox="1">
            <a:spLocks noChangeArrowheads="1"/>
          </p:cNvSpPr>
          <p:nvPr/>
        </p:nvSpPr>
        <p:spPr bwMode="auto">
          <a:xfrm>
            <a:off x="1538288" y="1355725"/>
            <a:ext cx="7313612" cy="473075"/>
          </a:xfrm>
          <a:prstGeom prst="rect">
            <a:avLst/>
          </a:prstGeom>
          <a:gradFill rotWithShape="0">
            <a:gsLst>
              <a:gs pos="0">
                <a:srgbClr val="B2B2B2"/>
              </a:gs>
              <a:gs pos="50000">
                <a:srgbClr val="000000"/>
              </a:gs>
              <a:gs pos="100000">
                <a:srgbClr val="B2B2B2"/>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sz="1000" b="1">
                <a:solidFill>
                  <a:schemeClr val="tx1"/>
                </a:solidFill>
                <a:latin typeface="Arial" charset="0"/>
              </a:defRPr>
            </a:lvl1pPr>
            <a:lvl2pPr marL="742950" indent="-285750" eaLnBrk="0" hangingPunct="0">
              <a:defRPr sz="1000" b="1">
                <a:solidFill>
                  <a:schemeClr val="tx1"/>
                </a:solidFill>
                <a:latin typeface="Arial" charset="0"/>
              </a:defRPr>
            </a:lvl2pPr>
            <a:lvl3pPr marL="1143000" indent="-228600" eaLnBrk="0" hangingPunct="0">
              <a:defRPr sz="1000" b="1">
                <a:solidFill>
                  <a:schemeClr val="tx1"/>
                </a:solidFill>
                <a:latin typeface="Arial" charset="0"/>
              </a:defRPr>
            </a:lvl3pPr>
            <a:lvl4pPr marL="1600200" indent="-228600" eaLnBrk="0" hangingPunct="0">
              <a:defRPr sz="1000" b="1">
                <a:solidFill>
                  <a:schemeClr val="tx1"/>
                </a:solidFill>
                <a:latin typeface="Arial" charset="0"/>
              </a:defRPr>
            </a:lvl4pPr>
            <a:lvl5pPr marL="2057400" indent="-228600" eaLnBrk="0" hangingPunct="0">
              <a:defRPr sz="1000" b="1">
                <a:solidFill>
                  <a:schemeClr val="tx1"/>
                </a:solidFill>
                <a:latin typeface="Arial" charset="0"/>
              </a:defRPr>
            </a:lvl5pPr>
            <a:lvl6pPr marL="2514600" indent="-228600" eaLnBrk="0" fontAlgn="base" hangingPunct="0">
              <a:spcBef>
                <a:spcPct val="0"/>
              </a:spcBef>
              <a:spcAft>
                <a:spcPct val="0"/>
              </a:spcAft>
              <a:defRPr sz="1000" b="1">
                <a:solidFill>
                  <a:schemeClr val="tx1"/>
                </a:solidFill>
                <a:latin typeface="Arial" charset="0"/>
              </a:defRPr>
            </a:lvl6pPr>
            <a:lvl7pPr marL="2971800" indent="-228600" eaLnBrk="0" fontAlgn="base" hangingPunct="0">
              <a:spcBef>
                <a:spcPct val="0"/>
              </a:spcBef>
              <a:spcAft>
                <a:spcPct val="0"/>
              </a:spcAft>
              <a:defRPr sz="1000" b="1">
                <a:solidFill>
                  <a:schemeClr val="tx1"/>
                </a:solidFill>
                <a:latin typeface="Arial" charset="0"/>
              </a:defRPr>
            </a:lvl7pPr>
            <a:lvl8pPr marL="3429000" indent="-228600" eaLnBrk="0" fontAlgn="base" hangingPunct="0">
              <a:spcBef>
                <a:spcPct val="0"/>
              </a:spcBef>
              <a:spcAft>
                <a:spcPct val="0"/>
              </a:spcAft>
              <a:defRPr sz="1000" b="1">
                <a:solidFill>
                  <a:schemeClr val="tx1"/>
                </a:solidFill>
                <a:latin typeface="Arial" charset="0"/>
              </a:defRPr>
            </a:lvl8pPr>
            <a:lvl9pPr marL="3886200" indent="-228600" eaLnBrk="0" fontAlgn="base" hangingPunct="0">
              <a:spcBef>
                <a:spcPct val="0"/>
              </a:spcBef>
              <a:spcAft>
                <a:spcPct val="0"/>
              </a:spcAft>
              <a:defRPr sz="1000" b="1">
                <a:solidFill>
                  <a:schemeClr val="tx1"/>
                </a:solidFill>
                <a:latin typeface="Arial" charset="0"/>
              </a:defRPr>
            </a:lvl9pPr>
          </a:lstStyle>
          <a:p>
            <a:pPr algn="ctr" fontAlgn="base">
              <a:spcBef>
                <a:spcPct val="0"/>
              </a:spcBef>
              <a:spcAft>
                <a:spcPct val="0"/>
              </a:spcAft>
            </a:pPr>
            <a:r>
              <a:rPr lang="en-US" sz="1100" dirty="0">
                <a:solidFill>
                  <a:prstClr val="white"/>
                </a:solidFill>
              </a:rPr>
              <a:t>Liability Portfolio Efficient Frontier, May 1994 – </a:t>
            </a:r>
            <a:r>
              <a:rPr lang="en-US" sz="1100" dirty="0" smtClean="0">
                <a:solidFill>
                  <a:prstClr val="white"/>
                </a:solidFill>
              </a:rPr>
              <a:t>Jul 2013,</a:t>
            </a:r>
            <a:r>
              <a:rPr lang="en-US" sz="1100" dirty="0">
                <a:solidFill>
                  <a:prstClr val="white"/>
                </a:solidFill>
              </a:rPr>
              <a:t/>
            </a:r>
            <a:br>
              <a:rPr lang="en-US" sz="1100" dirty="0">
                <a:solidFill>
                  <a:prstClr val="white"/>
                </a:solidFill>
              </a:rPr>
            </a:br>
            <a:r>
              <a:rPr lang="en-US" sz="1100" i="1" dirty="0">
                <a:solidFill>
                  <a:prstClr val="white"/>
                </a:solidFill>
              </a:rPr>
              <a:t>(Using Shock-Adjusted SWAP Rates)</a:t>
            </a:r>
            <a:endParaRPr lang="en-US" sz="1100" dirty="0">
              <a:solidFill>
                <a:prstClr val="white"/>
              </a:solidFill>
            </a:endParaRPr>
          </a:p>
        </p:txBody>
      </p:sp>
      <p:sp>
        <p:nvSpPr>
          <p:cNvPr id="13317" name="Text Box 24"/>
          <p:cNvSpPr txBox="1">
            <a:spLocks noChangeArrowheads="1"/>
          </p:cNvSpPr>
          <p:nvPr/>
        </p:nvSpPr>
        <p:spPr bwMode="auto">
          <a:xfrm>
            <a:off x="6172200" y="6278563"/>
            <a:ext cx="281940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Arial" charset="0"/>
              </a:defRPr>
            </a:lvl1pPr>
            <a:lvl2pPr marL="742950" indent="-285750" eaLnBrk="0" hangingPunct="0">
              <a:defRPr sz="1000" b="1">
                <a:solidFill>
                  <a:schemeClr val="tx1"/>
                </a:solidFill>
                <a:latin typeface="Arial" charset="0"/>
              </a:defRPr>
            </a:lvl2pPr>
            <a:lvl3pPr marL="1143000" indent="-228600" eaLnBrk="0" hangingPunct="0">
              <a:defRPr sz="1000" b="1">
                <a:solidFill>
                  <a:schemeClr val="tx1"/>
                </a:solidFill>
                <a:latin typeface="Arial" charset="0"/>
              </a:defRPr>
            </a:lvl3pPr>
            <a:lvl4pPr marL="1600200" indent="-228600" eaLnBrk="0" hangingPunct="0">
              <a:defRPr sz="1000" b="1">
                <a:solidFill>
                  <a:schemeClr val="tx1"/>
                </a:solidFill>
                <a:latin typeface="Arial" charset="0"/>
              </a:defRPr>
            </a:lvl4pPr>
            <a:lvl5pPr marL="2057400" indent="-228600" eaLnBrk="0" hangingPunct="0">
              <a:defRPr sz="1000" b="1">
                <a:solidFill>
                  <a:schemeClr val="tx1"/>
                </a:solidFill>
                <a:latin typeface="Arial" charset="0"/>
              </a:defRPr>
            </a:lvl5pPr>
            <a:lvl6pPr marL="2514600" indent="-228600" eaLnBrk="0" fontAlgn="base" hangingPunct="0">
              <a:spcBef>
                <a:spcPct val="0"/>
              </a:spcBef>
              <a:spcAft>
                <a:spcPct val="0"/>
              </a:spcAft>
              <a:defRPr sz="1000" b="1">
                <a:solidFill>
                  <a:schemeClr val="tx1"/>
                </a:solidFill>
                <a:latin typeface="Arial" charset="0"/>
              </a:defRPr>
            </a:lvl6pPr>
            <a:lvl7pPr marL="2971800" indent="-228600" eaLnBrk="0" fontAlgn="base" hangingPunct="0">
              <a:spcBef>
                <a:spcPct val="0"/>
              </a:spcBef>
              <a:spcAft>
                <a:spcPct val="0"/>
              </a:spcAft>
              <a:defRPr sz="1000" b="1">
                <a:solidFill>
                  <a:schemeClr val="tx1"/>
                </a:solidFill>
                <a:latin typeface="Arial" charset="0"/>
              </a:defRPr>
            </a:lvl7pPr>
            <a:lvl8pPr marL="3429000" indent="-228600" eaLnBrk="0" fontAlgn="base" hangingPunct="0">
              <a:spcBef>
                <a:spcPct val="0"/>
              </a:spcBef>
              <a:spcAft>
                <a:spcPct val="0"/>
              </a:spcAft>
              <a:defRPr sz="1000" b="1">
                <a:solidFill>
                  <a:schemeClr val="tx1"/>
                </a:solidFill>
                <a:latin typeface="Arial" charset="0"/>
              </a:defRPr>
            </a:lvl8pPr>
            <a:lvl9pPr marL="3886200" indent="-228600" eaLnBrk="0" fontAlgn="base" hangingPunct="0">
              <a:spcBef>
                <a:spcPct val="0"/>
              </a:spcBef>
              <a:spcAft>
                <a:spcPct val="0"/>
              </a:spcAft>
              <a:defRPr sz="1000" b="1">
                <a:solidFill>
                  <a:schemeClr val="tx1"/>
                </a:solidFill>
                <a:latin typeface="Arial" charset="0"/>
              </a:defRPr>
            </a:lvl9pPr>
          </a:lstStyle>
          <a:p>
            <a:pPr algn="r" eaLnBrk="1" fontAlgn="base" hangingPunct="1">
              <a:spcBef>
                <a:spcPct val="50000"/>
              </a:spcBef>
              <a:spcAft>
                <a:spcPct val="0"/>
              </a:spcAft>
            </a:pPr>
            <a:r>
              <a:rPr lang="en-US" sz="700" b="0" i="1">
                <a:solidFill>
                  <a:prstClr val="black"/>
                </a:solidFill>
              </a:rPr>
              <a:t>Source: Bloomberg, calculations by Ramirez &amp; Co.</a:t>
            </a:r>
          </a:p>
        </p:txBody>
      </p:sp>
      <p:grpSp>
        <p:nvGrpSpPr>
          <p:cNvPr id="13318" name="Group 11"/>
          <p:cNvGrpSpPr>
            <a:grpSpLocks/>
          </p:cNvGrpSpPr>
          <p:nvPr/>
        </p:nvGrpSpPr>
        <p:grpSpPr bwMode="auto">
          <a:xfrm>
            <a:off x="4572000" y="5791200"/>
            <a:ext cx="1752600" cy="419100"/>
            <a:chOff x="2832" y="3648"/>
            <a:chExt cx="1104" cy="264"/>
          </a:xfrm>
        </p:grpSpPr>
        <p:grpSp>
          <p:nvGrpSpPr>
            <p:cNvPr id="13321" name="Group 12"/>
            <p:cNvGrpSpPr>
              <a:grpSpLocks/>
            </p:cNvGrpSpPr>
            <p:nvPr/>
          </p:nvGrpSpPr>
          <p:grpSpPr bwMode="auto">
            <a:xfrm>
              <a:off x="2832" y="3758"/>
              <a:ext cx="1104" cy="154"/>
              <a:chOff x="1680" y="3662"/>
              <a:chExt cx="1104" cy="154"/>
            </a:xfrm>
          </p:grpSpPr>
          <p:sp>
            <p:nvSpPr>
              <p:cNvPr id="13325" name="Line 13"/>
              <p:cNvSpPr>
                <a:spLocks noChangeShapeType="1"/>
              </p:cNvSpPr>
              <p:nvPr/>
            </p:nvSpPr>
            <p:spPr bwMode="auto">
              <a:xfrm>
                <a:off x="1680" y="3744"/>
                <a:ext cx="144" cy="0"/>
              </a:xfrm>
              <a:prstGeom prst="line">
                <a:avLst/>
              </a:prstGeom>
              <a:noFill/>
              <a:ln w="2857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a:solidFill>
                    <a:prstClr val="black"/>
                  </a:solidFill>
                </a:endParaRPr>
              </a:p>
            </p:txBody>
          </p:sp>
          <p:sp>
            <p:nvSpPr>
              <p:cNvPr id="13326" name="Text Box 14"/>
              <p:cNvSpPr txBox="1">
                <a:spLocks noChangeArrowheads="1"/>
              </p:cNvSpPr>
              <p:nvPr/>
            </p:nvSpPr>
            <p:spPr bwMode="auto">
              <a:xfrm>
                <a:off x="1824" y="3662"/>
                <a:ext cx="960"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000" b="1">
                    <a:solidFill>
                      <a:schemeClr val="tx1"/>
                    </a:solidFill>
                    <a:latin typeface="Arial" charset="0"/>
                  </a:defRPr>
                </a:lvl1pPr>
                <a:lvl2pPr marL="742950" indent="-285750" eaLnBrk="0" hangingPunct="0">
                  <a:defRPr sz="1000" b="1">
                    <a:solidFill>
                      <a:schemeClr val="tx1"/>
                    </a:solidFill>
                    <a:latin typeface="Arial" charset="0"/>
                  </a:defRPr>
                </a:lvl2pPr>
                <a:lvl3pPr marL="1143000" indent="-228600" eaLnBrk="0" hangingPunct="0">
                  <a:defRPr sz="1000" b="1">
                    <a:solidFill>
                      <a:schemeClr val="tx1"/>
                    </a:solidFill>
                    <a:latin typeface="Arial" charset="0"/>
                  </a:defRPr>
                </a:lvl3pPr>
                <a:lvl4pPr marL="1600200" indent="-228600" eaLnBrk="0" hangingPunct="0">
                  <a:defRPr sz="1000" b="1">
                    <a:solidFill>
                      <a:schemeClr val="tx1"/>
                    </a:solidFill>
                    <a:latin typeface="Arial" charset="0"/>
                  </a:defRPr>
                </a:lvl4pPr>
                <a:lvl5pPr marL="2057400" indent="-228600" eaLnBrk="0" hangingPunct="0">
                  <a:defRPr sz="1000" b="1">
                    <a:solidFill>
                      <a:schemeClr val="tx1"/>
                    </a:solidFill>
                    <a:latin typeface="Arial" charset="0"/>
                  </a:defRPr>
                </a:lvl5pPr>
                <a:lvl6pPr marL="2514600" indent="-228600" eaLnBrk="0" fontAlgn="base" hangingPunct="0">
                  <a:spcBef>
                    <a:spcPct val="0"/>
                  </a:spcBef>
                  <a:spcAft>
                    <a:spcPct val="0"/>
                  </a:spcAft>
                  <a:defRPr sz="1000" b="1">
                    <a:solidFill>
                      <a:schemeClr val="tx1"/>
                    </a:solidFill>
                    <a:latin typeface="Arial" charset="0"/>
                  </a:defRPr>
                </a:lvl6pPr>
                <a:lvl7pPr marL="2971800" indent="-228600" eaLnBrk="0" fontAlgn="base" hangingPunct="0">
                  <a:spcBef>
                    <a:spcPct val="0"/>
                  </a:spcBef>
                  <a:spcAft>
                    <a:spcPct val="0"/>
                  </a:spcAft>
                  <a:defRPr sz="1000" b="1">
                    <a:solidFill>
                      <a:schemeClr val="tx1"/>
                    </a:solidFill>
                    <a:latin typeface="Arial" charset="0"/>
                  </a:defRPr>
                </a:lvl7pPr>
                <a:lvl8pPr marL="3429000" indent="-228600" eaLnBrk="0" fontAlgn="base" hangingPunct="0">
                  <a:spcBef>
                    <a:spcPct val="0"/>
                  </a:spcBef>
                  <a:spcAft>
                    <a:spcPct val="0"/>
                  </a:spcAft>
                  <a:defRPr sz="1000" b="1">
                    <a:solidFill>
                      <a:schemeClr val="tx1"/>
                    </a:solidFill>
                    <a:latin typeface="Arial" charset="0"/>
                  </a:defRPr>
                </a:lvl8pPr>
                <a:lvl9pPr marL="3886200" indent="-228600" eaLnBrk="0" fontAlgn="base" hangingPunct="0">
                  <a:spcBef>
                    <a:spcPct val="0"/>
                  </a:spcBef>
                  <a:spcAft>
                    <a:spcPct val="0"/>
                  </a:spcAft>
                  <a:defRPr sz="1000" b="1">
                    <a:solidFill>
                      <a:schemeClr val="tx1"/>
                    </a:solidFill>
                    <a:latin typeface="Arial" charset="0"/>
                  </a:defRPr>
                </a:lvl9pPr>
              </a:lstStyle>
              <a:p>
                <a:pPr eaLnBrk="1" fontAlgn="base" hangingPunct="1">
                  <a:spcBef>
                    <a:spcPct val="50000"/>
                  </a:spcBef>
                  <a:spcAft>
                    <a:spcPct val="0"/>
                  </a:spcAft>
                </a:pPr>
                <a:r>
                  <a:rPr lang="en-US" b="0">
                    <a:solidFill>
                      <a:prstClr val="black"/>
                    </a:solidFill>
                    <a:latin typeface="Calibri" pitchFamily="34" charset="0"/>
                  </a:rPr>
                  <a:t>Efficient Frontier</a:t>
                </a:r>
              </a:p>
            </p:txBody>
          </p:sp>
        </p:grpSp>
        <p:grpSp>
          <p:nvGrpSpPr>
            <p:cNvPr id="13322" name="Group 15"/>
            <p:cNvGrpSpPr>
              <a:grpSpLocks/>
            </p:cNvGrpSpPr>
            <p:nvPr/>
          </p:nvGrpSpPr>
          <p:grpSpPr bwMode="auto">
            <a:xfrm>
              <a:off x="2832" y="3648"/>
              <a:ext cx="1104" cy="154"/>
              <a:chOff x="2832" y="3648"/>
              <a:chExt cx="1104" cy="154"/>
            </a:xfrm>
          </p:grpSpPr>
          <p:sp>
            <p:nvSpPr>
              <p:cNvPr id="13323" name="Line 16"/>
              <p:cNvSpPr>
                <a:spLocks noChangeShapeType="1"/>
              </p:cNvSpPr>
              <p:nvPr/>
            </p:nvSpPr>
            <p:spPr bwMode="auto">
              <a:xfrm>
                <a:off x="2832" y="3730"/>
                <a:ext cx="144" cy="0"/>
              </a:xfrm>
              <a:prstGeom prst="line">
                <a:avLst/>
              </a:prstGeom>
              <a:noFill/>
              <a:ln w="28575">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a:solidFill>
                    <a:prstClr val="black"/>
                  </a:solidFill>
                </a:endParaRPr>
              </a:p>
            </p:txBody>
          </p:sp>
          <p:sp>
            <p:nvSpPr>
              <p:cNvPr id="13324" name="Text Box 17"/>
              <p:cNvSpPr txBox="1">
                <a:spLocks noChangeArrowheads="1"/>
              </p:cNvSpPr>
              <p:nvPr/>
            </p:nvSpPr>
            <p:spPr bwMode="auto">
              <a:xfrm>
                <a:off x="2976" y="3648"/>
                <a:ext cx="960"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000" b="1">
                    <a:solidFill>
                      <a:schemeClr val="tx1"/>
                    </a:solidFill>
                    <a:latin typeface="Arial" charset="0"/>
                  </a:defRPr>
                </a:lvl1pPr>
                <a:lvl2pPr marL="742950" indent="-285750" eaLnBrk="0" hangingPunct="0">
                  <a:defRPr sz="1000" b="1">
                    <a:solidFill>
                      <a:schemeClr val="tx1"/>
                    </a:solidFill>
                    <a:latin typeface="Arial" charset="0"/>
                  </a:defRPr>
                </a:lvl2pPr>
                <a:lvl3pPr marL="1143000" indent="-228600" eaLnBrk="0" hangingPunct="0">
                  <a:defRPr sz="1000" b="1">
                    <a:solidFill>
                      <a:schemeClr val="tx1"/>
                    </a:solidFill>
                    <a:latin typeface="Arial" charset="0"/>
                  </a:defRPr>
                </a:lvl3pPr>
                <a:lvl4pPr marL="1600200" indent="-228600" eaLnBrk="0" hangingPunct="0">
                  <a:defRPr sz="1000" b="1">
                    <a:solidFill>
                      <a:schemeClr val="tx1"/>
                    </a:solidFill>
                    <a:latin typeface="Arial" charset="0"/>
                  </a:defRPr>
                </a:lvl4pPr>
                <a:lvl5pPr marL="2057400" indent="-228600" eaLnBrk="0" hangingPunct="0">
                  <a:defRPr sz="1000" b="1">
                    <a:solidFill>
                      <a:schemeClr val="tx1"/>
                    </a:solidFill>
                    <a:latin typeface="Arial" charset="0"/>
                  </a:defRPr>
                </a:lvl5pPr>
                <a:lvl6pPr marL="2514600" indent="-228600" eaLnBrk="0" fontAlgn="base" hangingPunct="0">
                  <a:spcBef>
                    <a:spcPct val="0"/>
                  </a:spcBef>
                  <a:spcAft>
                    <a:spcPct val="0"/>
                  </a:spcAft>
                  <a:defRPr sz="1000" b="1">
                    <a:solidFill>
                      <a:schemeClr val="tx1"/>
                    </a:solidFill>
                    <a:latin typeface="Arial" charset="0"/>
                  </a:defRPr>
                </a:lvl6pPr>
                <a:lvl7pPr marL="2971800" indent="-228600" eaLnBrk="0" fontAlgn="base" hangingPunct="0">
                  <a:spcBef>
                    <a:spcPct val="0"/>
                  </a:spcBef>
                  <a:spcAft>
                    <a:spcPct val="0"/>
                  </a:spcAft>
                  <a:defRPr sz="1000" b="1">
                    <a:solidFill>
                      <a:schemeClr val="tx1"/>
                    </a:solidFill>
                    <a:latin typeface="Arial" charset="0"/>
                  </a:defRPr>
                </a:lvl7pPr>
                <a:lvl8pPr marL="3429000" indent="-228600" eaLnBrk="0" fontAlgn="base" hangingPunct="0">
                  <a:spcBef>
                    <a:spcPct val="0"/>
                  </a:spcBef>
                  <a:spcAft>
                    <a:spcPct val="0"/>
                  </a:spcAft>
                  <a:defRPr sz="1000" b="1">
                    <a:solidFill>
                      <a:schemeClr val="tx1"/>
                    </a:solidFill>
                    <a:latin typeface="Arial" charset="0"/>
                  </a:defRPr>
                </a:lvl8pPr>
                <a:lvl9pPr marL="3886200" indent="-228600" eaLnBrk="0" fontAlgn="base" hangingPunct="0">
                  <a:spcBef>
                    <a:spcPct val="0"/>
                  </a:spcBef>
                  <a:spcAft>
                    <a:spcPct val="0"/>
                  </a:spcAft>
                  <a:defRPr sz="1000" b="1">
                    <a:solidFill>
                      <a:schemeClr val="tx1"/>
                    </a:solidFill>
                    <a:latin typeface="Arial" charset="0"/>
                  </a:defRPr>
                </a:lvl9pPr>
              </a:lstStyle>
              <a:p>
                <a:pPr eaLnBrk="1" fontAlgn="base" hangingPunct="1">
                  <a:spcBef>
                    <a:spcPct val="50000"/>
                  </a:spcBef>
                  <a:spcAft>
                    <a:spcPct val="0"/>
                  </a:spcAft>
                </a:pPr>
                <a:r>
                  <a:rPr lang="en-US" b="0">
                    <a:solidFill>
                      <a:prstClr val="black"/>
                    </a:solidFill>
                    <a:latin typeface="Calibri" pitchFamily="34" charset="0"/>
                  </a:rPr>
                  <a:t>Barbells (3M and 20Y)</a:t>
                </a:r>
              </a:p>
            </p:txBody>
          </p:sp>
        </p:grpSp>
      </p:grpSp>
      <p:sp>
        <p:nvSpPr>
          <p:cNvPr id="13319" name="Rectangle 19"/>
          <p:cNvSpPr>
            <a:spLocks noChangeArrowheads="1"/>
          </p:cNvSpPr>
          <p:nvPr/>
        </p:nvSpPr>
        <p:spPr bwMode="auto">
          <a:xfrm>
            <a:off x="166688" y="1343025"/>
            <a:ext cx="1204912" cy="4246563"/>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40000"/>
              </a:spcAft>
            </a:pPr>
            <a:r>
              <a:rPr lang="en-US" sz="1000" b="1" i="1" dirty="0">
                <a:solidFill>
                  <a:prstClr val="black"/>
                </a:solidFill>
              </a:rPr>
              <a:t>Using shock-adjusted SWAP rates (500 bps in September 2008 – September 2009), the barbell strategy moves </a:t>
            </a:r>
            <a:r>
              <a:rPr lang="en-US" sz="1000" b="1" i="1" dirty="0" smtClean="0">
                <a:solidFill>
                  <a:prstClr val="black"/>
                </a:solidFill>
              </a:rPr>
              <a:t>away </a:t>
            </a:r>
            <a:r>
              <a:rPr lang="en-US" sz="1000" b="1" i="1" dirty="0">
                <a:solidFill>
                  <a:prstClr val="black"/>
                </a:solidFill>
              </a:rPr>
              <a:t>from the efficient frontier. </a:t>
            </a:r>
            <a:r>
              <a:rPr lang="en-US" sz="1000" b="1" i="1" dirty="0" smtClean="0">
                <a:solidFill>
                  <a:prstClr val="black"/>
                </a:solidFill>
              </a:rPr>
              <a:t>The </a:t>
            </a:r>
            <a:r>
              <a:rPr lang="en-US" sz="1000" b="1" i="1" dirty="0">
                <a:solidFill>
                  <a:prstClr val="black"/>
                </a:solidFill>
              </a:rPr>
              <a:t>evenly distributed 3M, 5Y, </a:t>
            </a:r>
            <a:r>
              <a:rPr lang="en-US" sz="1000" b="1" i="1" dirty="0" smtClean="0">
                <a:solidFill>
                  <a:prstClr val="black"/>
                </a:solidFill>
              </a:rPr>
              <a:t>and </a:t>
            </a:r>
            <a:r>
              <a:rPr lang="en-US" sz="1000" b="1" i="1" dirty="0">
                <a:solidFill>
                  <a:prstClr val="black"/>
                </a:solidFill>
              </a:rPr>
              <a:t>20Y portfolio is </a:t>
            </a:r>
            <a:r>
              <a:rPr lang="en-US" sz="1000" b="1" i="1" dirty="0" smtClean="0">
                <a:solidFill>
                  <a:prstClr val="black"/>
                </a:solidFill>
              </a:rPr>
              <a:t>exactly on the </a:t>
            </a:r>
            <a:r>
              <a:rPr lang="en-US" sz="1000" b="1" i="1" dirty="0">
                <a:solidFill>
                  <a:prstClr val="black"/>
                </a:solidFill>
              </a:rPr>
              <a:t>efficient frontier. This observation suggests that the 3M, 5Y, and 20Y instruments may be the principle instruments in determining the efficient frontier.</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4012" y="1949451"/>
            <a:ext cx="6242164" cy="3870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2"/>
          <p:cNvSpPr txBox="1">
            <a:spLocks noGrp="1" noChangeArrowheads="1"/>
          </p:cNvSpPr>
          <p:nvPr/>
        </p:nvSpPr>
        <p:spPr bwMode="auto">
          <a:xfrm>
            <a:off x="6905625" y="6500813"/>
            <a:ext cx="1946275" cy="304800"/>
          </a:xfrm>
          <a:prstGeom prst="rect">
            <a:avLst/>
          </a:prstGeom>
          <a:noFill/>
          <a:ln w="9525">
            <a:noFill/>
            <a:miter lim="800000"/>
            <a:headEnd/>
            <a:tailEnd/>
          </a:ln>
        </p:spPr>
        <p:txBody>
          <a:bodyPr/>
          <a:lstStyle/>
          <a:p>
            <a:pPr algn="r" eaLnBrk="0" fontAlgn="base" hangingPunct="0">
              <a:spcBef>
                <a:spcPct val="0"/>
              </a:spcBef>
              <a:spcAft>
                <a:spcPct val="0"/>
              </a:spcAft>
              <a:defRPr/>
            </a:pPr>
            <a:r>
              <a:rPr lang="en-US" sz="1000" dirty="0">
                <a:solidFill>
                  <a:prstClr val="black"/>
                </a:solidFill>
              </a:rPr>
              <a:t>Page </a:t>
            </a:r>
            <a:fld id="{DBAAC003-36AF-40E5-8611-001CF728CCA7}" type="slidenum">
              <a:rPr lang="en-US" sz="1000">
                <a:solidFill>
                  <a:prstClr val="black"/>
                </a:solidFill>
              </a:rPr>
              <a:pPr algn="r" eaLnBrk="0" fontAlgn="base" hangingPunct="0">
                <a:spcBef>
                  <a:spcPct val="0"/>
                </a:spcBef>
                <a:spcAft>
                  <a:spcPct val="0"/>
                </a:spcAft>
                <a:defRPr/>
              </a:pPr>
              <a:t>24</a:t>
            </a:fld>
            <a:endParaRPr lang="en-US" sz="1000" dirty="0">
              <a:solidFill>
                <a:prstClr val="black"/>
              </a:solidFill>
            </a:endParaRPr>
          </a:p>
        </p:txBody>
      </p:sp>
    </p:spTree>
    <p:extLst>
      <p:ext uri="{BB962C8B-B14F-4D97-AF65-F5344CB8AC3E}">
        <p14:creationId xmlns:p14="http://schemas.microsoft.com/office/powerpoint/2010/main" val="14051402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1853354"/>
            <a:ext cx="8528050" cy="2652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18" name="Rectangle 2"/>
          <p:cNvSpPr>
            <a:spLocks noGrp="1" noChangeArrowheads="1"/>
          </p:cNvSpPr>
          <p:nvPr>
            <p:ph type="title" idx="4294967295"/>
          </p:nvPr>
        </p:nvSpPr>
        <p:spPr>
          <a:xfrm>
            <a:off x="301625" y="549275"/>
            <a:ext cx="7458075" cy="762000"/>
          </a:xfrm>
        </p:spPr>
        <p:txBody>
          <a:bodyPr/>
          <a:lstStyle/>
          <a:p>
            <a:r>
              <a:rPr lang="en-US" smtClean="0"/>
              <a:t>EPS Sensitivity Under Varying Funding Scenarios</a:t>
            </a:r>
          </a:p>
        </p:txBody>
      </p:sp>
      <p:sp>
        <p:nvSpPr>
          <p:cNvPr id="34819" name="Text Box 3"/>
          <p:cNvSpPr txBox="1">
            <a:spLocks noChangeArrowheads="1"/>
          </p:cNvSpPr>
          <p:nvPr/>
        </p:nvSpPr>
        <p:spPr bwMode="auto">
          <a:xfrm>
            <a:off x="5838825" y="6280150"/>
            <a:ext cx="3073400" cy="198438"/>
          </a:xfrm>
          <a:prstGeom prst="rect">
            <a:avLst/>
          </a:prstGeom>
          <a:noFill/>
          <a:ln w="9525">
            <a:noFill/>
            <a:miter lim="800000"/>
            <a:headEnd/>
            <a:tailEnd/>
          </a:ln>
        </p:spPr>
        <p:txBody>
          <a:bodyPr>
            <a:spAutoFit/>
          </a:bodyPr>
          <a:lstStyle/>
          <a:p>
            <a:pPr algn="r" eaLnBrk="0" fontAlgn="base" hangingPunct="0">
              <a:spcBef>
                <a:spcPct val="50000"/>
              </a:spcBef>
              <a:spcAft>
                <a:spcPct val="40000"/>
              </a:spcAft>
            </a:pPr>
            <a:endParaRPr lang="en-US" sz="700" b="1" i="1">
              <a:solidFill>
                <a:srgbClr val="000000"/>
              </a:solidFill>
            </a:endParaRPr>
          </a:p>
        </p:txBody>
      </p:sp>
      <p:sp>
        <p:nvSpPr>
          <p:cNvPr id="34820" name="Text Box 16"/>
          <p:cNvSpPr txBox="1">
            <a:spLocks noChangeArrowheads="1"/>
          </p:cNvSpPr>
          <p:nvPr/>
        </p:nvSpPr>
        <p:spPr bwMode="auto">
          <a:xfrm>
            <a:off x="347663" y="1355725"/>
            <a:ext cx="8528050" cy="306388"/>
          </a:xfrm>
          <a:prstGeom prst="rect">
            <a:avLst/>
          </a:prstGeom>
          <a:gradFill rotWithShape="0">
            <a:gsLst>
              <a:gs pos="0">
                <a:srgbClr val="B2B2B2"/>
              </a:gs>
              <a:gs pos="50000">
                <a:srgbClr val="000000"/>
              </a:gs>
              <a:gs pos="100000">
                <a:srgbClr val="B2B2B2"/>
              </a:gs>
            </a:gsLst>
            <a:lin ang="0" scaled="1"/>
          </a:gradFill>
          <a:ln w="9525">
            <a:noFill/>
            <a:miter lim="800000"/>
            <a:headEnd/>
            <a:tailEnd/>
          </a:ln>
        </p:spPr>
        <p:txBody>
          <a:bodyPr anchor="ctr"/>
          <a:lstStyle/>
          <a:p>
            <a:pPr algn="ctr" eaLnBrk="0" fontAlgn="base" hangingPunct="0">
              <a:spcBef>
                <a:spcPct val="50000"/>
              </a:spcBef>
              <a:spcAft>
                <a:spcPct val="40000"/>
              </a:spcAft>
            </a:pPr>
            <a:r>
              <a:rPr lang="en-US" sz="1100" b="1" dirty="0" smtClean="0">
                <a:solidFill>
                  <a:srgbClr val="FFFFFF"/>
                </a:solidFill>
              </a:rPr>
              <a:t>2013 </a:t>
            </a:r>
            <a:r>
              <a:rPr lang="en-US" sz="1100" b="1" dirty="0">
                <a:solidFill>
                  <a:srgbClr val="FFFFFF"/>
                </a:solidFill>
              </a:rPr>
              <a:t>EPS Estimate vs. % Floating Rate Debt Mix Under Varying 3-Month LIBOR Assumptions</a:t>
            </a:r>
          </a:p>
        </p:txBody>
      </p:sp>
      <p:sp>
        <p:nvSpPr>
          <p:cNvPr id="34821" name="Text Box 24"/>
          <p:cNvSpPr txBox="1">
            <a:spLocks noChangeArrowheads="1"/>
          </p:cNvSpPr>
          <p:nvPr/>
        </p:nvSpPr>
        <p:spPr bwMode="auto">
          <a:xfrm>
            <a:off x="5915025" y="6280150"/>
            <a:ext cx="3073400" cy="198438"/>
          </a:xfrm>
          <a:prstGeom prst="rect">
            <a:avLst/>
          </a:prstGeom>
          <a:noFill/>
          <a:ln w="9525">
            <a:noFill/>
            <a:miter lim="800000"/>
            <a:headEnd/>
            <a:tailEnd/>
          </a:ln>
        </p:spPr>
        <p:txBody>
          <a:bodyPr>
            <a:spAutoFit/>
          </a:bodyPr>
          <a:lstStyle/>
          <a:p>
            <a:pPr algn="r" eaLnBrk="0" fontAlgn="base" hangingPunct="0">
              <a:spcBef>
                <a:spcPct val="50000"/>
              </a:spcBef>
              <a:spcAft>
                <a:spcPct val="40000"/>
              </a:spcAft>
            </a:pPr>
            <a:r>
              <a:rPr lang="en-US" sz="700" i="1">
                <a:solidFill>
                  <a:srgbClr val="000000"/>
                </a:solidFill>
              </a:rPr>
              <a:t>Source: Company Filings, Bloomberg. </a:t>
            </a:r>
          </a:p>
        </p:txBody>
      </p:sp>
      <p:sp>
        <p:nvSpPr>
          <p:cNvPr id="34822" name="Rectangle 5"/>
          <p:cNvSpPr>
            <a:spLocks noChangeArrowheads="1"/>
          </p:cNvSpPr>
          <p:nvPr/>
        </p:nvSpPr>
        <p:spPr bwMode="auto">
          <a:xfrm>
            <a:off x="1116013" y="4684713"/>
            <a:ext cx="7072312" cy="895350"/>
          </a:xfrm>
          <a:prstGeom prst="rect">
            <a:avLst/>
          </a:prstGeom>
          <a:noFill/>
          <a:ln w="9525">
            <a:noFill/>
            <a:miter lim="800000"/>
            <a:headEnd/>
            <a:tailEnd/>
          </a:ln>
        </p:spPr>
        <p:txBody>
          <a:bodyPr/>
          <a:lstStyle/>
          <a:p>
            <a:pPr marL="742950" lvl="1" indent="-285750" eaLnBrk="0" fontAlgn="base" hangingPunct="0">
              <a:spcBef>
                <a:spcPct val="30000"/>
              </a:spcBef>
              <a:spcAft>
                <a:spcPct val="30000"/>
              </a:spcAft>
              <a:buClr>
                <a:srgbClr val="910D23"/>
              </a:buClr>
              <a:buSzPct val="120000"/>
              <a:buFont typeface="Wingdings" pitchFamily="2" charset="2"/>
              <a:buChar char="w"/>
            </a:pPr>
            <a:r>
              <a:rPr lang="en-US" sz="1200" b="1" dirty="0">
                <a:solidFill>
                  <a:srgbClr val="000000"/>
                </a:solidFill>
              </a:rPr>
              <a:t>Floating rate debt generally provides firms with lower cost of funding during upward-sloping yield curve environments, however, issuing floating-rate debt leaves firms with added cash flow volatility</a:t>
            </a:r>
          </a:p>
          <a:p>
            <a:pPr marL="742950" lvl="1" indent="-285750" eaLnBrk="0" fontAlgn="base" hangingPunct="0">
              <a:spcBef>
                <a:spcPct val="30000"/>
              </a:spcBef>
              <a:spcAft>
                <a:spcPct val="30000"/>
              </a:spcAft>
              <a:buClr>
                <a:srgbClr val="910D23"/>
              </a:buClr>
              <a:buSzPct val="120000"/>
              <a:buFont typeface="Wingdings" pitchFamily="2" charset="2"/>
              <a:buChar char="w"/>
            </a:pPr>
            <a:r>
              <a:rPr lang="en-US" sz="1200" b="1" dirty="0">
                <a:solidFill>
                  <a:srgbClr val="000000"/>
                </a:solidFill>
              </a:rPr>
              <a:t>With 3-Month LIBOR near its all-time lows, assuming a one standard deviation move up in LIBOR still makes floating-rate debt appear relatively </a:t>
            </a:r>
            <a:r>
              <a:rPr lang="en-US" sz="1200" b="1" dirty="0" smtClean="0">
                <a:solidFill>
                  <a:srgbClr val="000000"/>
                </a:solidFill>
              </a:rPr>
              <a:t>more attractive</a:t>
            </a:r>
            <a:endParaRPr lang="en-US" sz="1200" b="1" dirty="0">
              <a:solidFill>
                <a:srgbClr val="000000"/>
              </a:solidFill>
            </a:endParaRPr>
          </a:p>
        </p:txBody>
      </p:sp>
      <p:sp>
        <p:nvSpPr>
          <p:cNvPr id="34823" name="Oval 9"/>
          <p:cNvSpPr>
            <a:spLocks noChangeArrowheads="1"/>
          </p:cNvSpPr>
          <p:nvPr/>
        </p:nvSpPr>
        <p:spPr bwMode="auto">
          <a:xfrm>
            <a:off x="3103391" y="2407766"/>
            <a:ext cx="461963" cy="230187"/>
          </a:xfrm>
          <a:prstGeom prst="ellipse">
            <a:avLst/>
          </a:prstGeom>
          <a:noFill/>
          <a:ln w="19050" algn="ctr">
            <a:solidFill>
              <a:srgbClr val="3366FF"/>
            </a:solidFill>
            <a:round/>
            <a:headEnd/>
            <a:tailEnd/>
          </a:ln>
        </p:spPr>
        <p:txBody>
          <a:bodyPr wrap="none" anchor="ctr"/>
          <a:lstStyle/>
          <a:p>
            <a:pPr fontAlgn="base">
              <a:spcBef>
                <a:spcPct val="0"/>
              </a:spcBef>
              <a:spcAft>
                <a:spcPct val="0"/>
              </a:spcAft>
            </a:pPr>
            <a:endParaRPr lang="en-US" b="1">
              <a:solidFill>
                <a:srgbClr val="000000"/>
              </a:solidFill>
            </a:endParaRPr>
          </a:p>
        </p:txBody>
      </p:sp>
      <p:sp>
        <p:nvSpPr>
          <p:cNvPr id="34824" name="Oval 10"/>
          <p:cNvSpPr>
            <a:spLocks noChangeArrowheads="1"/>
          </p:cNvSpPr>
          <p:nvPr/>
        </p:nvSpPr>
        <p:spPr bwMode="auto">
          <a:xfrm>
            <a:off x="5411904" y="2301863"/>
            <a:ext cx="701410" cy="2219946"/>
          </a:xfrm>
          <a:prstGeom prst="ellipse">
            <a:avLst/>
          </a:prstGeom>
          <a:noFill/>
          <a:ln w="19050" algn="ctr">
            <a:solidFill>
              <a:srgbClr val="3366FF"/>
            </a:solidFill>
            <a:round/>
            <a:headEnd/>
            <a:tailEnd/>
          </a:ln>
        </p:spPr>
        <p:txBody>
          <a:bodyPr wrap="none" anchor="ctr"/>
          <a:lstStyle/>
          <a:p>
            <a:pPr fontAlgn="base">
              <a:spcBef>
                <a:spcPct val="0"/>
              </a:spcBef>
              <a:spcAft>
                <a:spcPct val="0"/>
              </a:spcAft>
            </a:pPr>
            <a:endParaRPr lang="en-US" b="1">
              <a:solidFill>
                <a:srgbClr val="000000"/>
              </a:solidFill>
            </a:endParaRPr>
          </a:p>
        </p:txBody>
      </p:sp>
      <p:sp>
        <p:nvSpPr>
          <p:cNvPr id="34826" name="Text Box 8"/>
          <p:cNvSpPr txBox="1">
            <a:spLocks noChangeArrowheads="1"/>
          </p:cNvSpPr>
          <p:nvPr/>
        </p:nvSpPr>
        <p:spPr bwMode="auto">
          <a:xfrm>
            <a:off x="1477963" y="6078945"/>
            <a:ext cx="5580062" cy="415498"/>
          </a:xfrm>
          <a:prstGeom prst="rect">
            <a:avLst/>
          </a:prstGeom>
          <a:noFill/>
          <a:ln w="9525">
            <a:noFill/>
            <a:miter lim="800000"/>
            <a:headEnd/>
            <a:tailEnd/>
          </a:ln>
        </p:spPr>
        <p:txBody>
          <a:bodyPr>
            <a:spAutoFit/>
          </a:bodyPr>
          <a:lstStyle/>
          <a:p>
            <a:pPr marL="228600" indent="-228600" fontAlgn="base">
              <a:spcBef>
                <a:spcPct val="0"/>
              </a:spcBef>
              <a:spcAft>
                <a:spcPct val="0"/>
              </a:spcAft>
            </a:pPr>
            <a:r>
              <a:rPr lang="en-US" sz="700" i="1" dirty="0">
                <a:solidFill>
                  <a:srgbClr val="000000"/>
                </a:solidFill>
              </a:rPr>
              <a:t>Note: 3-Month LIBOR standard deviation calculated based on 25-years of historical data</a:t>
            </a:r>
            <a:r>
              <a:rPr lang="en-US" sz="700" i="1" dirty="0" smtClean="0">
                <a:solidFill>
                  <a:srgbClr val="000000"/>
                </a:solidFill>
              </a:rPr>
              <a:t>.</a:t>
            </a:r>
          </a:p>
          <a:p>
            <a:pPr marL="228600" indent="-228600" fontAlgn="base">
              <a:spcBef>
                <a:spcPct val="0"/>
              </a:spcBef>
              <a:spcAft>
                <a:spcPct val="0"/>
              </a:spcAft>
            </a:pPr>
            <a:r>
              <a:rPr lang="en-US" sz="700" i="1" dirty="0">
                <a:solidFill>
                  <a:srgbClr val="000000"/>
                </a:solidFill>
              </a:rPr>
              <a:t>	</a:t>
            </a:r>
            <a:r>
              <a:rPr lang="en-US" sz="700" i="1" dirty="0" smtClean="0">
                <a:solidFill>
                  <a:srgbClr val="000000"/>
                </a:solidFill>
              </a:rPr>
              <a:t>Variable borrowing spread of </a:t>
            </a:r>
            <a:r>
              <a:rPr lang="en-US" sz="700" i="1" dirty="0">
                <a:solidFill>
                  <a:srgbClr val="000000"/>
                </a:solidFill>
              </a:rPr>
              <a:t>2</a:t>
            </a:r>
            <a:r>
              <a:rPr lang="en-US" sz="700" i="1" dirty="0" smtClean="0">
                <a:solidFill>
                  <a:srgbClr val="000000"/>
                </a:solidFill>
              </a:rPr>
              <a:t>0 bps used; weighted-average borrowing cost on WEC variable-rate LT debt as of 12/31/12</a:t>
            </a:r>
            <a:r>
              <a:rPr lang="en-US" sz="700" b="1" i="1" dirty="0" smtClean="0">
                <a:solidFill>
                  <a:srgbClr val="000000"/>
                </a:solidFill>
              </a:rPr>
              <a:t>.</a:t>
            </a:r>
            <a:r>
              <a:rPr lang="en-US" sz="700" i="1" dirty="0">
                <a:solidFill>
                  <a:srgbClr val="000000"/>
                </a:solidFill>
              </a:rPr>
              <a:t/>
            </a:r>
            <a:br>
              <a:rPr lang="en-US" sz="700" i="1" dirty="0">
                <a:solidFill>
                  <a:srgbClr val="000000"/>
                </a:solidFill>
              </a:rPr>
            </a:br>
            <a:r>
              <a:rPr lang="en-US" sz="700" i="1" dirty="0" smtClean="0">
                <a:solidFill>
                  <a:srgbClr val="000000"/>
                </a:solidFill>
              </a:rPr>
              <a:t>2013 </a:t>
            </a:r>
            <a:r>
              <a:rPr lang="en-US" sz="700" i="1" dirty="0">
                <a:solidFill>
                  <a:srgbClr val="000000"/>
                </a:solidFill>
              </a:rPr>
              <a:t>Consensus EPS and weighted average long-term cost of funding figures as per Bloomberg.</a:t>
            </a:r>
          </a:p>
        </p:txBody>
      </p:sp>
      <p:sp>
        <p:nvSpPr>
          <p:cNvPr id="15" name="Oval 10"/>
          <p:cNvSpPr>
            <a:spLocks noChangeArrowheads="1"/>
          </p:cNvSpPr>
          <p:nvPr/>
        </p:nvSpPr>
        <p:spPr bwMode="auto">
          <a:xfrm>
            <a:off x="7908620" y="2286000"/>
            <a:ext cx="701410" cy="2242146"/>
          </a:xfrm>
          <a:prstGeom prst="ellipse">
            <a:avLst/>
          </a:prstGeom>
          <a:noFill/>
          <a:ln w="19050" algn="ctr">
            <a:solidFill>
              <a:srgbClr val="3366FF"/>
            </a:solidFill>
            <a:round/>
            <a:headEnd/>
            <a:tailEnd/>
          </a:ln>
        </p:spPr>
        <p:txBody>
          <a:bodyPr wrap="none" anchor="ctr"/>
          <a:lstStyle/>
          <a:p>
            <a:pPr fontAlgn="base">
              <a:spcBef>
                <a:spcPct val="0"/>
              </a:spcBef>
              <a:spcAft>
                <a:spcPct val="0"/>
              </a:spcAft>
            </a:pPr>
            <a:endParaRPr lang="en-US" b="1">
              <a:solidFill>
                <a:srgbClr val="000000"/>
              </a:solidFill>
            </a:endParaRPr>
          </a:p>
        </p:txBody>
      </p:sp>
    </p:spTree>
    <p:extLst>
      <p:ext uri="{BB962C8B-B14F-4D97-AF65-F5344CB8AC3E}">
        <p14:creationId xmlns:p14="http://schemas.microsoft.com/office/powerpoint/2010/main" val="19612903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ounded Rectangle 16"/>
          <p:cNvSpPr>
            <a:spLocks noChangeArrowheads="1"/>
          </p:cNvSpPr>
          <p:nvPr/>
        </p:nvSpPr>
        <p:spPr bwMode="auto">
          <a:xfrm>
            <a:off x="2473325" y="3484563"/>
            <a:ext cx="498475" cy="2532062"/>
          </a:xfrm>
          <a:prstGeom prst="roundRect">
            <a:avLst>
              <a:gd name="adj" fmla="val 16667"/>
            </a:avLst>
          </a:prstGeom>
          <a:solidFill>
            <a:srgbClr val="92D050"/>
          </a:solidFill>
          <a:ln w="19050" algn="ctr">
            <a:solidFill>
              <a:srgbClr val="006600"/>
            </a:solidFill>
            <a:round/>
            <a:headEnd/>
            <a:tailEnd/>
          </a:ln>
        </p:spPr>
        <p:txBody>
          <a:bodyPr/>
          <a:lstStyle/>
          <a:p>
            <a:pPr algn="ctr" eaLnBrk="0" fontAlgn="base" hangingPunct="0">
              <a:spcBef>
                <a:spcPct val="50000"/>
              </a:spcBef>
              <a:spcAft>
                <a:spcPct val="40000"/>
              </a:spcAft>
            </a:pPr>
            <a:endParaRPr lang="en-US" b="1">
              <a:solidFill>
                <a:srgbClr val="000000"/>
              </a:solidFill>
              <a:cs typeface="Arial" charset="0"/>
            </a:endParaRPr>
          </a:p>
        </p:txBody>
      </p:sp>
      <p:sp>
        <p:nvSpPr>
          <p:cNvPr id="83970" name="Rounded Rectangle 16"/>
          <p:cNvSpPr>
            <a:spLocks noChangeArrowheads="1"/>
          </p:cNvSpPr>
          <p:nvPr/>
        </p:nvSpPr>
        <p:spPr bwMode="auto">
          <a:xfrm>
            <a:off x="5570538" y="3484563"/>
            <a:ext cx="500062" cy="2532062"/>
          </a:xfrm>
          <a:prstGeom prst="roundRect">
            <a:avLst>
              <a:gd name="adj" fmla="val 16667"/>
            </a:avLst>
          </a:prstGeom>
          <a:solidFill>
            <a:srgbClr val="92D050"/>
          </a:solidFill>
          <a:ln w="19050" algn="ctr">
            <a:solidFill>
              <a:srgbClr val="006600"/>
            </a:solidFill>
            <a:round/>
            <a:headEnd/>
            <a:tailEnd/>
          </a:ln>
        </p:spPr>
        <p:txBody>
          <a:bodyPr/>
          <a:lstStyle/>
          <a:p>
            <a:pPr algn="ctr" eaLnBrk="0" fontAlgn="base" hangingPunct="0">
              <a:spcBef>
                <a:spcPct val="50000"/>
              </a:spcBef>
              <a:spcAft>
                <a:spcPct val="40000"/>
              </a:spcAft>
            </a:pPr>
            <a:endParaRPr lang="en-US" b="1">
              <a:solidFill>
                <a:srgbClr val="000000"/>
              </a:solidFill>
              <a:cs typeface="Arial" charset="0"/>
            </a:endParaRPr>
          </a:p>
        </p:txBody>
      </p:sp>
      <p:sp>
        <p:nvSpPr>
          <p:cNvPr id="83971" name="Rectangle 2"/>
          <p:cNvSpPr>
            <a:spLocks noGrp="1" noChangeArrowheads="1"/>
          </p:cNvSpPr>
          <p:nvPr>
            <p:ph type="title" idx="4294967295"/>
          </p:nvPr>
        </p:nvSpPr>
        <p:spPr>
          <a:xfrm>
            <a:off x="239713" y="533400"/>
            <a:ext cx="6470650" cy="762000"/>
          </a:xfrm>
        </p:spPr>
        <p:txBody>
          <a:bodyPr/>
          <a:lstStyle/>
          <a:p>
            <a:pPr eaLnBrk="1" hangingPunct="1"/>
            <a:r>
              <a:rPr lang="en-US" dirty="0" smtClean="0"/>
              <a:t>Issuing 30Y vs. 10Y Plus 20Y</a:t>
            </a:r>
          </a:p>
        </p:txBody>
      </p:sp>
      <p:sp>
        <p:nvSpPr>
          <p:cNvPr id="83972" name="Text Box 4"/>
          <p:cNvSpPr txBox="1">
            <a:spLocks noChangeArrowheads="1"/>
          </p:cNvSpPr>
          <p:nvPr/>
        </p:nvSpPr>
        <p:spPr bwMode="auto">
          <a:xfrm>
            <a:off x="193675" y="1403350"/>
            <a:ext cx="1190625" cy="4408899"/>
          </a:xfrm>
          <a:prstGeom prst="rect">
            <a:avLst/>
          </a:prstGeom>
          <a:noFill/>
          <a:ln w="9525">
            <a:noFill/>
            <a:miter lim="800000"/>
            <a:headEnd/>
            <a:tailEnd/>
          </a:ln>
        </p:spPr>
        <p:txBody>
          <a:bodyPr>
            <a:spAutoFit/>
          </a:bodyPr>
          <a:lstStyle/>
          <a:p>
            <a:pPr fontAlgn="base">
              <a:spcBef>
                <a:spcPct val="50000"/>
              </a:spcBef>
              <a:spcAft>
                <a:spcPct val="0"/>
              </a:spcAft>
            </a:pPr>
            <a:r>
              <a:rPr lang="en-US" sz="1100" b="1" i="1" dirty="0">
                <a:solidFill>
                  <a:prstClr val="black"/>
                </a:solidFill>
                <a:cs typeface="Arial" charset="0"/>
              </a:rPr>
              <a:t>Currently, 10Y, 20Y and 30Y Single A rated </a:t>
            </a:r>
            <a:r>
              <a:rPr lang="en-US" sz="1100" b="1" i="1" dirty="0" smtClean="0">
                <a:solidFill>
                  <a:prstClr val="black"/>
                </a:solidFill>
                <a:cs typeface="Arial" charset="0"/>
              </a:rPr>
              <a:t>Utility </a:t>
            </a:r>
            <a:r>
              <a:rPr lang="en-US" sz="1100" b="1" i="1" dirty="0">
                <a:solidFill>
                  <a:prstClr val="black"/>
                </a:solidFill>
                <a:cs typeface="Arial" charset="0"/>
              </a:rPr>
              <a:t>yields are </a:t>
            </a:r>
            <a:r>
              <a:rPr lang="en-US" sz="1100" b="1" i="1" dirty="0" smtClean="0">
                <a:solidFill>
                  <a:prstClr val="black"/>
                </a:solidFill>
                <a:cs typeface="Arial" charset="0"/>
              </a:rPr>
              <a:t>3.59%, 4.64% </a:t>
            </a:r>
            <a:r>
              <a:rPr lang="en-US" sz="1100" b="1" i="1" dirty="0">
                <a:solidFill>
                  <a:prstClr val="black"/>
                </a:solidFill>
                <a:cs typeface="Arial" charset="0"/>
              </a:rPr>
              <a:t>and </a:t>
            </a:r>
            <a:r>
              <a:rPr lang="en-US" sz="1100" b="1" i="1" dirty="0" smtClean="0">
                <a:solidFill>
                  <a:prstClr val="black"/>
                </a:solidFill>
                <a:cs typeface="Arial" charset="0"/>
              </a:rPr>
              <a:t>4.54%, </a:t>
            </a:r>
            <a:r>
              <a:rPr lang="en-US" sz="1100" b="1" i="1" dirty="0">
                <a:solidFill>
                  <a:prstClr val="black"/>
                </a:solidFill>
                <a:cs typeface="Arial" charset="0"/>
              </a:rPr>
              <a:t>respectively.</a:t>
            </a:r>
          </a:p>
          <a:p>
            <a:pPr fontAlgn="base">
              <a:spcBef>
                <a:spcPct val="50000"/>
              </a:spcBef>
              <a:spcAft>
                <a:spcPct val="0"/>
              </a:spcAft>
            </a:pPr>
            <a:r>
              <a:rPr lang="en-US" sz="1100" b="1" i="1" dirty="0">
                <a:solidFill>
                  <a:prstClr val="black"/>
                </a:solidFill>
                <a:cs typeface="Arial" charset="0"/>
              </a:rPr>
              <a:t>If the 20Y rate increases to </a:t>
            </a:r>
            <a:r>
              <a:rPr lang="en-US" sz="1100" b="1" i="1" dirty="0" smtClean="0">
                <a:solidFill>
                  <a:prstClr val="black"/>
                </a:solidFill>
                <a:cs typeface="Arial" charset="0"/>
              </a:rPr>
              <a:t>5.67% </a:t>
            </a:r>
            <a:r>
              <a:rPr lang="en-US" sz="1100" b="1" i="1" dirty="0">
                <a:solidFill>
                  <a:prstClr val="black"/>
                </a:solidFill>
                <a:cs typeface="Arial" charset="0"/>
              </a:rPr>
              <a:t>and beyond in 10 years, a current 30Y funding would be more cost efficient.</a:t>
            </a:r>
          </a:p>
          <a:p>
            <a:pPr fontAlgn="base">
              <a:spcBef>
                <a:spcPct val="50000"/>
              </a:spcBef>
              <a:spcAft>
                <a:spcPct val="0"/>
              </a:spcAft>
            </a:pPr>
            <a:r>
              <a:rPr lang="en-US" sz="1100" b="1" i="1" dirty="0">
                <a:solidFill>
                  <a:prstClr val="black"/>
                </a:solidFill>
                <a:cs typeface="Arial" charset="0"/>
              </a:rPr>
              <a:t>This represents </a:t>
            </a:r>
            <a:r>
              <a:rPr lang="en-US" sz="1100" b="1" i="1" dirty="0">
                <a:solidFill>
                  <a:srgbClr val="000000"/>
                </a:solidFill>
                <a:cs typeface="Arial" charset="0"/>
              </a:rPr>
              <a:t>an </a:t>
            </a:r>
            <a:r>
              <a:rPr lang="en-US" sz="1100" b="1" i="1" dirty="0" smtClean="0">
                <a:solidFill>
                  <a:srgbClr val="000000"/>
                </a:solidFill>
                <a:cs typeface="Arial" charset="0"/>
              </a:rPr>
              <a:t>103 </a:t>
            </a:r>
            <a:r>
              <a:rPr lang="en-US" sz="1100" b="1" i="1" dirty="0">
                <a:solidFill>
                  <a:srgbClr val="000000"/>
                </a:solidFill>
                <a:cs typeface="Arial" charset="0"/>
              </a:rPr>
              <a:t>bps increase from today’s 20Y level.</a:t>
            </a:r>
          </a:p>
          <a:p>
            <a:pPr fontAlgn="base">
              <a:spcBef>
                <a:spcPct val="50000"/>
              </a:spcBef>
              <a:spcAft>
                <a:spcPct val="0"/>
              </a:spcAft>
            </a:pPr>
            <a:endParaRPr lang="en-US" sz="1100" b="1" i="1" dirty="0">
              <a:solidFill>
                <a:srgbClr val="000000"/>
              </a:solidFill>
              <a:cs typeface="Arial" charset="0"/>
            </a:endParaRPr>
          </a:p>
        </p:txBody>
      </p:sp>
      <p:sp>
        <p:nvSpPr>
          <p:cNvPr id="131083" name="Text Box 11"/>
          <p:cNvSpPr txBox="1">
            <a:spLocks noChangeArrowheads="1"/>
          </p:cNvSpPr>
          <p:nvPr/>
        </p:nvSpPr>
        <p:spPr bwMode="auto">
          <a:xfrm>
            <a:off x="1508125" y="1362075"/>
            <a:ext cx="7313613" cy="284163"/>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nchorCtr="1"/>
          <a:lstStyle/>
          <a:p>
            <a:pPr algn="ctr" eaLnBrk="0" fontAlgn="base" hangingPunct="0">
              <a:spcBef>
                <a:spcPct val="0"/>
              </a:spcBef>
              <a:spcAft>
                <a:spcPct val="0"/>
              </a:spcAft>
              <a:defRPr/>
            </a:pPr>
            <a:r>
              <a:rPr lang="en-US" sz="1100" b="1" dirty="0">
                <a:solidFill>
                  <a:srgbClr val="FFFFFF"/>
                </a:solidFill>
                <a:cs typeface="Arial" pitchFamily="34" charset="0"/>
              </a:rPr>
              <a:t>30Y Financing vs. 10Y and Subsequent 20Y: Break-Even Rates</a:t>
            </a:r>
          </a:p>
        </p:txBody>
      </p:sp>
      <p:sp>
        <p:nvSpPr>
          <p:cNvPr id="83974" name="Oval 11"/>
          <p:cNvSpPr>
            <a:spLocks noChangeArrowheads="1"/>
          </p:cNvSpPr>
          <p:nvPr/>
        </p:nvSpPr>
        <p:spPr bwMode="auto">
          <a:xfrm>
            <a:off x="4395788" y="5997935"/>
            <a:ext cx="549275" cy="182562"/>
          </a:xfrm>
          <a:prstGeom prst="ellipse">
            <a:avLst/>
          </a:prstGeom>
          <a:noFill/>
          <a:ln w="15875" algn="ctr">
            <a:solidFill>
              <a:srgbClr val="FF9900"/>
            </a:solidFill>
            <a:round/>
            <a:headEnd/>
            <a:tailEnd/>
          </a:ln>
        </p:spPr>
        <p:txBody>
          <a:bodyPr wrap="none" anchor="ctr"/>
          <a:lstStyle/>
          <a:p>
            <a:pPr algn="ctr" eaLnBrk="0" fontAlgn="base" hangingPunct="0">
              <a:spcBef>
                <a:spcPct val="50000"/>
              </a:spcBef>
              <a:spcAft>
                <a:spcPct val="40000"/>
              </a:spcAft>
            </a:pPr>
            <a:endParaRPr lang="en-US" b="1">
              <a:solidFill>
                <a:srgbClr val="000000"/>
              </a:solidFill>
              <a:cs typeface="Arial" charset="0"/>
            </a:endParaRPr>
          </a:p>
        </p:txBody>
      </p:sp>
      <p:sp>
        <p:nvSpPr>
          <p:cNvPr id="83975" name="Text Box 13"/>
          <p:cNvSpPr txBox="1">
            <a:spLocks noChangeArrowheads="1"/>
          </p:cNvSpPr>
          <p:nvPr/>
        </p:nvSpPr>
        <p:spPr bwMode="auto">
          <a:xfrm>
            <a:off x="6629400" y="6278563"/>
            <a:ext cx="2362200" cy="198437"/>
          </a:xfrm>
          <a:prstGeom prst="rect">
            <a:avLst/>
          </a:prstGeom>
          <a:noFill/>
          <a:ln w="9525">
            <a:noFill/>
            <a:miter lim="800000"/>
            <a:headEnd/>
            <a:tailEnd/>
          </a:ln>
        </p:spPr>
        <p:txBody>
          <a:bodyPr>
            <a:spAutoFit/>
          </a:bodyPr>
          <a:lstStyle/>
          <a:p>
            <a:pPr algn="r" fontAlgn="base">
              <a:spcBef>
                <a:spcPct val="50000"/>
              </a:spcBef>
              <a:spcAft>
                <a:spcPct val="0"/>
              </a:spcAft>
            </a:pPr>
            <a:r>
              <a:rPr lang="en-US" sz="700" i="1" dirty="0">
                <a:solidFill>
                  <a:srgbClr val="000000"/>
                </a:solidFill>
                <a:cs typeface="Arial" charset="0"/>
              </a:rPr>
              <a:t>Source: Bloomberg, Ramirez &amp; Co. estimates.</a:t>
            </a:r>
          </a:p>
        </p:txBody>
      </p:sp>
      <p:sp>
        <p:nvSpPr>
          <p:cNvPr id="83976" name="Text Box 14"/>
          <p:cNvSpPr txBox="1">
            <a:spLocks noChangeArrowheads="1"/>
          </p:cNvSpPr>
          <p:nvPr/>
        </p:nvSpPr>
        <p:spPr bwMode="auto">
          <a:xfrm>
            <a:off x="1455738" y="6278563"/>
            <a:ext cx="4038600" cy="198437"/>
          </a:xfrm>
          <a:prstGeom prst="rect">
            <a:avLst/>
          </a:prstGeom>
          <a:noFill/>
          <a:ln w="9525">
            <a:noFill/>
            <a:miter lim="800000"/>
            <a:headEnd/>
            <a:tailEnd/>
          </a:ln>
        </p:spPr>
        <p:txBody>
          <a:bodyPr>
            <a:spAutoFit/>
          </a:bodyPr>
          <a:lstStyle/>
          <a:p>
            <a:pPr fontAlgn="base">
              <a:spcBef>
                <a:spcPct val="50000"/>
              </a:spcBef>
              <a:spcAft>
                <a:spcPct val="0"/>
              </a:spcAft>
            </a:pPr>
            <a:r>
              <a:rPr lang="en-US" sz="700" i="1" dirty="0">
                <a:solidFill>
                  <a:srgbClr val="000000"/>
                </a:solidFill>
                <a:cs typeface="Arial" charset="0"/>
              </a:rPr>
              <a:t>Note: Based on indicative data for the Utilities index, the Company’s yields may be different.</a:t>
            </a:r>
          </a:p>
        </p:txBody>
      </p:sp>
      <p:sp>
        <p:nvSpPr>
          <p:cNvPr id="83977" name="Oval 11"/>
          <p:cNvSpPr>
            <a:spLocks noChangeArrowheads="1"/>
          </p:cNvSpPr>
          <p:nvPr/>
        </p:nvSpPr>
        <p:spPr bwMode="auto">
          <a:xfrm>
            <a:off x="7516813" y="5997935"/>
            <a:ext cx="549275" cy="182562"/>
          </a:xfrm>
          <a:prstGeom prst="ellipse">
            <a:avLst/>
          </a:prstGeom>
          <a:noFill/>
          <a:ln w="15875" algn="ctr">
            <a:solidFill>
              <a:srgbClr val="FF9900"/>
            </a:solidFill>
            <a:round/>
            <a:headEnd/>
            <a:tailEnd/>
          </a:ln>
        </p:spPr>
        <p:txBody>
          <a:bodyPr wrap="none" anchor="ctr"/>
          <a:lstStyle/>
          <a:p>
            <a:pPr algn="ctr" eaLnBrk="0" fontAlgn="base" hangingPunct="0">
              <a:spcBef>
                <a:spcPct val="50000"/>
              </a:spcBef>
              <a:spcAft>
                <a:spcPct val="40000"/>
              </a:spcAft>
            </a:pPr>
            <a:endParaRPr lang="en-US" b="1">
              <a:solidFill>
                <a:srgbClr val="000000"/>
              </a:solidFill>
              <a:cs typeface="Arial"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810512"/>
            <a:ext cx="6473821" cy="43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26457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idx="4294967295"/>
          </p:nvPr>
        </p:nvSpPr>
        <p:spPr>
          <a:xfrm>
            <a:off x="304800" y="554725"/>
            <a:ext cx="8640763" cy="762000"/>
          </a:xfrm>
        </p:spPr>
        <p:txBody>
          <a:bodyPr/>
          <a:lstStyle/>
          <a:p>
            <a:pPr eaLnBrk="1" hangingPunct="1"/>
            <a:r>
              <a:rPr lang="en-US" dirty="0" smtClean="0"/>
              <a:t>Interest Rates Scenarios</a:t>
            </a:r>
          </a:p>
        </p:txBody>
      </p:sp>
      <p:sp>
        <p:nvSpPr>
          <p:cNvPr id="4601860" name="Text Box 4"/>
          <p:cNvSpPr txBox="1">
            <a:spLocks noChangeArrowheads="1"/>
          </p:cNvSpPr>
          <p:nvPr/>
        </p:nvSpPr>
        <p:spPr bwMode="auto">
          <a:xfrm>
            <a:off x="473075" y="1319213"/>
            <a:ext cx="3984625" cy="274637"/>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91432" tIns="45715" rIns="91432" bIns="45715" anchor="ctr"/>
          <a:lstStyle/>
          <a:p>
            <a:pPr algn="ctr" eaLnBrk="0" fontAlgn="base" hangingPunct="0">
              <a:spcBef>
                <a:spcPct val="50000"/>
              </a:spcBef>
              <a:spcAft>
                <a:spcPct val="40000"/>
              </a:spcAft>
              <a:defRPr/>
            </a:pPr>
            <a:r>
              <a:rPr lang="en-US" sz="1100" b="1" dirty="0">
                <a:solidFill>
                  <a:srgbClr val="FFFFFF"/>
                </a:solidFill>
              </a:rPr>
              <a:t>Reverting to the Mean, 10Y Horizon</a:t>
            </a:r>
          </a:p>
        </p:txBody>
      </p:sp>
      <p:sp>
        <p:nvSpPr>
          <p:cNvPr id="4601861" name="Text Box 5"/>
          <p:cNvSpPr txBox="1">
            <a:spLocks noChangeArrowheads="1"/>
          </p:cNvSpPr>
          <p:nvPr/>
        </p:nvSpPr>
        <p:spPr bwMode="auto">
          <a:xfrm>
            <a:off x="4725988" y="1316038"/>
            <a:ext cx="4022725" cy="274637"/>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91432" tIns="45715" rIns="91432" bIns="45715" anchor="ctr"/>
          <a:lstStyle/>
          <a:p>
            <a:pPr algn="ctr" eaLnBrk="0" fontAlgn="base" hangingPunct="0">
              <a:spcBef>
                <a:spcPct val="50000"/>
              </a:spcBef>
              <a:spcAft>
                <a:spcPct val="40000"/>
              </a:spcAft>
              <a:defRPr/>
            </a:pPr>
            <a:r>
              <a:rPr lang="en-US" sz="1100" b="1" dirty="0">
                <a:solidFill>
                  <a:srgbClr val="FFFFFF"/>
                </a:solidFill>
              </a:rPr>
              <a:t>Neutral, 10Y Horizon</a:t>
            </a:r>
          </a:p>
        </p:txBody>
      </p:sp>
      <p:sp>
        <p:nvSpPr>
          <p:cNvPr id="86020" name="Rectangle 6"/>
          <p:cNvSpPr>
            <a:spLocks noChangeArrowheads="1"/>
          </p:cNvSpPr>
          <p:nvPr/>
        </p:nvSpPr>
        <p:spPr bwMode="auto">
          <a:xfrm>
            <a:off x="1230313" y="4965700"/>
            <a:ext cx="7604125" cy="461963"/>
          </a:xfrm>
          <a:prstGeom prst="rect">
            <a:avLst/>
          </a:prstGeom>
          <a:noFill/>
          <a:ln w="9525">
            <a:noFill/>
            <a:miter lim="800000"/>
            <a:headEnd/>
            <a:tailEnd/>
          </a:ln>
        </p:spPr>
        <p:txBody>
          <a:bodyPr/>
          <a:lstStyle/>
          <a:p>
            <a:pPr marL="342900" indent="-342900" fontAlgn="base">
              <a:lnSpc>
                <a:spcPct val="120000"/>
              </a:lnSpc>
              <a:spcBef>
                <a:spcPct val="35000"/>
              </a:spcBef>
              <a:spcAft>
                <a:spcPct val="35000"/>
              </a:spcAft>
              <a:buClr>
                <a:srgbClr val="910D23"/>
              </a:buClr>
              <a:buSzPct val="120000"/>
              <a:buFont typeface="Wingdings" pitchFamily="2" charset="2"/>
              <a:buChar char="w"/>
            </a:pPr>
            <a:r>
              <a:rPr lang="en-US" sz="1200" b="1" dirty="0">
                <a:solidFill>
                  <a:srgbClr val="000000"/>
                </a:solidFill>
                <a:cs typeface="Arial" charset="0"/>
              </a:rPr>
              <a:t>From 1984 to the present, corporate yields have trended down at an approximate rate of 20 bps per year.  Mean-reversion of rates would suggest that the likelihood of an increase of over </a:t>
            </a:r>
            <a:r>
              <a:rPr lang="en-US" sz="1200" b="1" dirty="0" smtClean="0">
                <a:solidFill>
                  <a:srgbClr val="000000"/>
                </a:solidFill>
                <a:cs typeface="Arial" charset="0"/>
              </a:rPr>
              <a:t>103 </a:t>
            </a:r>
            <a:r>
              <a:rPr lang="en-US" sz="1200" b="1" dirty="0">
                <a:solidFill>
                  <a:srgbClr val="000000"/>
                </a:solidFill>
                <a:cs typeface="Arial" charset="0"/>
              </a:rPr>
              <a:t>bps in long-term rates is approximately </a:t>
            </a:r>
            <a:r>
              <a:rPr lang="en-US" sz="1200" b="1" dirty="0" smtClean="0">
                <a:solidFill>
                  <a:srgbClr val="000000"/>
                </a:solidFill>
                <a:cs typeface="Arial" charset="0"/>
              </a:rPr>
              <a:t>66%</a:t>
            </a:r>
            <a:endParaRPr lang="en-US" sz="1200" b="1" dirty="0">
              <a:solidFill>
                <a:srgbClr val="000000"/>
              </a:solidFill>
              <a:cs typeface="Arial" charset="0"/>
            </a:endParaRPr>
          </a:p>
          <a:p>
            <a:pPr marL="342900" indent="-342900" fontAlgn="base">
              <a:lnSpc>
                <a:spcPct val="120000"/>
              </a:lnSpc>
              <a:spcBef>
                <a:spcPct val="35000"/>
              </a:spcBef>
              <a:spcAft>
                <a:spcPct val="35000"/>
              </a:spcAft>
              <a:buClr>
                <a:srgbClr val="910D23"/>
              </a:buClr>
              <a:buSzPct val="120000"/>
              <a:buFont typeface="Wingdings" pitchFamily="2" charset="2"/>
              <a:buChar char="w"/>
            </a:pPr>
            <a:r>
              <a:rPr lang="en-US" sz="1200" b="1" dirty="0">
                <a:solidFill>
                  <a:srgbClr val="000000"/>
                </a:solidFill>
                <a:cs typeface="Arial" charset="0"/>
              </a:rPr>
              <a:t>With zero trend, the likelihood of an over increase over </a:t>
            </a:r>
            <a:r>
              <a:rPr lang="en-US" sz="1200" b="1" dirty="0" smtClean="0">
                <a:solidFill>
                  <a:srgbClr val="000000"/>
                </a:solidFill>
                <a:cs typeface="Arial" charset="0"/>
              </a:rPr>
              <a:t>103 </a:t>
            </a:r>
            <a:r>
              <a:rPr lang="en-US" sz="1200" b="1" dirty="0">
                <a:solidFill>
                  <a:srgbClr val="000000"/>
                </a:solidFill>
                <a:cs typeface="Arial" charset="0"/>
              </a:rPr>
              <a:t>bps is around </a:t>
            </a:r>
            <a:r>
              <a:rPr lang="en-US" sz="1200" b="1" dirty="0" smtClean="0">
                <a:solidFill>
                  <a:srgbClr val="000000"/>
                </a:solidFill>
                <a:cs typeface="Arial" charset="0"/>
              </a:rPr>
              <a:t>30%</a:t>
            </a:r>
            <a:endParaRPr lang="en-US" sz="1200" b="1" dirty="0">
              <a:solidFill>
                <a:srgbClr val="000000"/>
              </a:solidFill>
              <a:cs typeface="Arial" charset="0"/>
            </a:endParaRPr>
          </a:p>
        </p:txBody>
      </p:sp>
      <p:sp>
        <p:nvSpPr>
          <p:cNvPr id="86021" name="Text Box 11"/>
          <p:cNvSpPr txBox="1">
            <a:spLocks noChangeArrowheads="1"/>
          </p:cNvSpPr>
          <p:nvPr/>
        </p:nvSpPr>
        <p:spPr bwMode="auto">
          <a:xfrm>
            <a:off x="6629400" y="6278563"/>
            <a:ext cx="2362200" cy="198437"/>
          </a:xfrm>
          <a:prstGeom prst="rect">
            <a:avLst/>
          </a:prstGeom>
          <a:noFill/>
          <a:ln w="9525">
            <a:noFill/>
            <a:miter lim="800000"/>
            <a:headEnd/>
            <a:tailEnd/>
          </a:ln>
        </p:spPr>
        <p:txBody>
          <a:bodyPr>
            <a:spAutoFit/>
          </a:bodyPr>
          <a:lstStyle/>
          <a:p>
            <a:pPr algn="r" fontAlgn="base">
              <a:spcBef>
                <a:spcPct val="50000"/>
              </a:spcBef>
              <a:spcAft>
                <a:spcPct val="0"/>
              </a:spcAft>
            </a:pPr>
            <a:r>
              <a:rPr lang="en-US" sz="700" i="1">
                <a:solidFill>
                  <a:srgbClr val="000000"/>
                </a:solidFill>
                <a:cs typeface="Arial" charset="0"/>
              </a:rPr>
              <a:t>Source: Ramirez &amp; Co. estimates.</a:t>
            </a:r>
          </a:p>
        </p:txBody>
      </p:sp>
      <p:sp>
        <p:nvSpPr>
          <p:cNvPr id="86022" name="Text Box 12"/>
          <p:cNvSpPr txBox="1">
            <a:spLocks noChangeArrowheads="1"/>
          </p:cNvSpPr>
          <p:nvPr/>
        </p:nvSpPr>
        <p:spPr bwMode="auto">
          <a:xfrm>
            <a:off x="1524000" y="6278563"/>
            <a:ext cx="5105400" cy="198437"/>
          </a:xfrm>
          <a:prstGeom prst="rect">
            <a:avLst/>
          </a:prstGeom>
          <a:noFill/>
          <a:ln w="9525">
            <a:noFill/>
            <a:miter lim="800000"/>
            <a:headEnd/>
            <a:tailEnd/>
          </a:ln>
        </p:spPr>
        <p:txBody>
          <a:bodyPr>
            <a:spAutoFit/>
          </a:bodyPr>
          <a:lstStyle/>
          <a:p>
            <a:pPr fontAlgn="base">
              <a:spcBef>
                <a:spcPct val="50000"/>
              </a:spcBef>
              <a:spcAft>
                <a:spcPct val="0"/>
              </a:spcAft>
            </a:pPr>
            <a:r>
              <a:rPr lang="en-US" sz="700" i="1" dirty="0">
                <a:solidFill>
                  <a:srgbClr val="000000"/>
                </a:solidFill>
                <a:cs typeface="Arial" charset="0"/>
              </a:rPr>
              <a:t>Note: Based on volatility of 3.09% per month (10.71% annualized), per ML BBB/A 15+ Industrial Index.</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262" y="1494525"/>
            <a:ext cx="4286250" cy="341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494524"/>
            <a:ext cx="4286250" cy="341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50475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idx="4294967295"/>
          </p:nvPr>
        </p:nvSpPr>
        <p:spPr>
          <a:xfrm>
            <a:off x="309563" y="549275"/>
            <a:ext cx="8640762" cy="762000"/>
          </a:xfrm>
        </p:spPr>
        <p:txBody>
          <a:bodyPr/>
          <a:lstStyle/>
          <a:p>
            <a:pPr eaLnBrk="1" hangingPunct="1"/>
            <a:r>
              <a:rPr lang="en-US" smtClean="0"/>
              <a:t>Interest Rates Scenarios (Cont’d)</a:t>
            </a:r>
          </a:p>
        </p:txBody>
      </p:sp>
      <p:sp>
        <p:nvSpPr>
          <p:cNvPr id="4601860" name="Text Box 4"/>
          <p:cNvSpPr txBox="1">
            <a:spLocks noChangeArrowheads="1"/>
          </p:cNvSpPr>
          <p:nvPr/>
        </p:nvSpPr>
        <p:spPr bwMode="auto">
          <a:xfrm>
            <a:off x="473075" y="1511300"/>
            <a:ext cx="3984625" cy="274638"/>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91432" tIns="45715" rIns="91432" bIns="45715" anchor="ctr"/>
          <a:lstStyle/>
          <a:p>
            <a:pPr algn="ctr" eaLnBrk="0" fontAlgn="base" hangingPunct="0">
              <a:spcBef>
                <a:spcPct val="50000"/>
              </a:spcBef>
              <a:spcAft>
                <a:spcPct val="40000"/>
              </a:spcAft>
              <a:defRPr/>
            </a:pPr>
            <a:r>
              <a:rPr lang="en-US" sz="1100" b="1" dirty="0">
                <a:solidFill>
                  <a:srgbClr val="FFFFFF"/>
                </a:solidFill>
              </a:rPr>
              <a:t>High Inflation, 10Y Horizon</a:t>
            </a:r>
          </a:p>
        </p:txBody>
      </p:sp>
      <p:sp>
        <p:nvSpPr>
          <p:cNvPr id="88067" name="Text Box 9"/>
          <p:cNvSpPr txBox="1">
            <a:spLocks noChangeArrowheads="1"/>
          </p:cNvSpPr>
          <p:nvPr/>
        </p:nvSpPr>
        <p:spPr bwMode="auto">
          <a:xfrm>
            <a:off x="4686300" y="2200040"/>
            <a:ext cx="4071938" cy="1505027"/>
          </a:xfrm>
          <a:prstGeom prst="rect">
            <a:avLst/>
          </a:prstGeom>
          <a:noFill/>
          <a:ln w="9525">
            <a:noFill/>
            <a:miter lim="800000"/>
            <a:headEnd/>
            <a:tailEnd/>
          </a:ln>
        </p:spPr>
        <p:txBody>
          <a:bodyPr anchor="ctr">
            <a:spAutoFit/>
          </a:bodyPr>
          <a:lstStyle/>
          <a:p>
            <a:pPr marL="285750" indent="-285750" algn="just" eaLnBrk="0" fontAlgn="base" hangingPunct="0">
              <a:spcBef>
                <a:spcPct val="30000"/>
              </a:spcBef>
              <a:spcAft>
                <a:spcPct val="35000"/>
              </a:spcAft>
              <a:buClr>
                <a:srgbClr val="910D23"/>
              </a:buClr>
              <a:buSzPct val="90000"/>
              <a:buFont typeface="Wingdings 2" pitchFamily="18" charset="2"/>
              <a:buChar char="¿"/>
            </a:pPr>
            <a:r>
              <a:rPr lang="en-US" sz="1200" b="1" dirty="0">
                <a:solidFill>
                  <a:srgbClr val="000000"/>
                </a:solidFill>
                <a:cs typeface="Arial" charset="0"/>
              </a:rPr>
              <a:t>While inflation does not seem to be an immediate threat,  a number of factors suggest  that it may be a future threat</a:t>
            </a:r>
          </a:p>
          <a:p>
            <a:pPr marL="971550" lvl="1" indent="-285750" algn="just" eaLnBrk="0" fontAlgn="base" hangingPunct="0">
              <a:spcBef>
                <a:spcPct val="30000"/>
              </a:spcBef>
              <a:spcAft>
                <a:spcPct val="20000"/>
              </a:spcAft>
              <a:buClr>
                <a:srgbClr val="910D23"/>
              </a:buClr>
              <a:buFont typeface="Wingdings" pitchFamily="2" charset="2"/>
              <a:buChar char="ð"/>
            </a:pPr>
            <a:r>
              <a:rPr lang="en-US" sz="1200" i="1" dirty="0">
                <a:solidFill>
                  <a:srgbClr val="000000"/>
                </a:solidFill>
                <a:cs typeface="Arial" charset="0"/>
              </a:rPr>
              <a:t>Inflated Fed balance sheet </a:t>
            </a:r>
          </a:p>
          <a:p>
            <a:pPr marL="971550" lvl="1" indent="-285750" algn="just" eaLnBrk="0" fontAlgn="base" hangingPunct="0">
              <a:spcBef>
                <a:spcPct val="30000"/>
              </a:spcBef>
              <a:spcAft>
                <a:spcPct val="20000"/>
              </a:spcAft>
              <a:buClr>
                <a:srgbClr val="910D23"/>
              </a:buClr>
              <a:buFont typeface="Wingdings" pitchFamily="2" charset="2"/>
              <a:buChar char="ð"/>
            </a:pPr>
            <a:r>
              <a:rPr lang="en-US" sz="1200" i="1" dirty="0">
                <a:solidFill>
                  <a:srgbClr val="000000"/>
                </a:solidFill>
                <a:cs typeface="Arial" charset="0"/>
              </a:rPr>
              <a:t>High commodity prices (e.g. gold and oil)</a:t>
            </a:r>
          </a:p>
          <a:p>
            <a:pPr marL="971550" lvl="1" indent="-285750" algn="just" eaLnBrk="0" fontAlgn="base" hangingPunct="0">
              <a:spcBef>
                <a:spcPct val="30000"/>
              </a:spcBef>
              <a:spcAft>
                <a:spcPct val="20000"/>
              </a:spcAft>
              <a:buClr>
                <a:srgbClr val="990033"/>
              </a:buClr>
              <a:buFont typeface="Wingdings" pitchFamily="2" charset="2"/>
              <a:buChar char="ð"/>
            </a:pPr>
            <a:endParaRPr lang="en-US" sz="1200" b="1" i="1" dirty="0">
              <a:solidFill>
                <a:srgbClr val="000000"/>
              </a:solidFill>
              <a:cs typeface="Arial" charset="0"/>
            </a:endParaRPr>
          </a:p>
        </p:txBody>
      </p:sp>
      <p:sp>
        <p:nvSpPr>
          <p:cNvPr id="88068" name="Text Box 9"/>
          <p:cNvSpPr txBox="1">
            <a:spLocks noChangeArrowheads="1"/>
          </p:cNvSpPr>
          <p:nvPr/>
        </p:nvSpPr>
        <p:spPr bwMode="auto">
          <a:xfrm>
            <a:off x="6629400" y="6278563"/>
            <a:ext cx="2362200" cy="198437"/>
          </a:xfrm>
          <a:prstGeom prst="rect">
            <a:avLst/>
          </a:prstGeom>
          <a:noFill/>
          <a:ln w="9525">
            <a:noFill/>
            <a:miter lim="800000"/>
            <a:headEnd/>
            <a:tailEnd/>
          </a:ln>
        </p:spPr>
        <p:txBody>
          <a:bodyPr>
            <a:spAutoFit/>
          </a:bodyPr>
          <a:lstStyle/>
          <a:p>
            <a:pPr algn="r" fontAlgn="base">
              <a:spcBef>
                <a:spcPct val="50000"/>
              </a:spcBef>
              <a:spcAft>
                <a:spcPct val="0"/>
              </a:spcAft>
            </a:pPr>
            <a:r>
              <a:rPr lang="en-US" sz="700" i="1">
                <a:solidFill>
                  <a:srgbClr val="000000"/>
                </a:solidFill>
                <a:cs typeface="Arial" charset="0"/>
              </a:rPr>
              <a:t>Source: Ramirez &amp; Co. estimates.</a:t>
            </a:r>
          </a:p>
        </p:txBody>
      </p:sp>
      <p:sp>
        <p:nvSpPr>
          <p:cNvPr id="88071" name="Text Box 12"/>
          <p:cNvSpPr txBox="1">
            <a:spLocks noChangeArrowheads="1"/>
          </p:cNvSpPr>
          <p:nvPr/>
        </p:nvSpPr>
        <p:spPr bwMode="auto">
          <a:xfrm>
            <a:off x="1524000" y="6278563"/>
            <a:ext cx="5105400" cy="198437"/>
          </a:xfrm>
          <a:prstGeom prst="rect">
            <a:avLst/>
          </a:prstGeom>
          <a:noFill/>
          <a:ln w="9525">
            <a:noFill/>
            <a:miter lim="800000"/>
            <a:headEnd/>
            <a:tailEnd/>
          </a:ln>
        </p:spPr>
        <p:txBody>
          <a:bodyPr>
            <a:spAutoFit/>
          </a:bodyPr>
          <a:lstStyle/>
          <a:p>
            <a:pPr fontAlgn="base">
              <a:spcBef>
                <a:spcPct val="50000"/>
              </a:spcBef>
              <a:spcAft>
                <a:spcPct val="0"/>
              </a:spcAft>
            </a:pPr>
            <a:r>
              <a:rPr lang="en-US" sz="700" i="1" dirty="0">
                <a:solidFill>
                  <a:srgbClr val="000000"/>
                </a:solidFill>
                <a:cs typeface="Arial" charset="0"/>
              </a:rPr>
              <a:t>Note: Based on volatility of 3.09% per month (10.71% annualized), per ML BBB/A 15+ Industrial Index.</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262" y="1719263"/>
            <a:ext cx="4286250" cy="341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27388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25"/>
          <p:cNvGraphicFramePr>
            <a:graphicFrameLocks noGrp="1"/>
          </p:cNvGraphicFramePr>
          <p:nvPr>
            <p:extLst>
              <p:ext uri="{D42A27DB-BD31-4B8C-83A1-F6EECF244321}">
                <p14:modId xmlns:p14="http://schemas.microsoft.com/office/powerpoint/2010/main" val="1226298373"/>
              </p:ext>
            </p:extLst>
          </p:nvPr>
        </p:nvGraphicFramePr>
        <p:xfrm>
          <a:off x="1752600" y="2514600"/>
          <a:ext cx="6491287" cy="2058035"/>
        </p:xfrm>
        <a:graphic>
          <a:graphicData uri="http://schemas.openxmlformats.org/drawingml/2006/table">
            <a:tbl>
              <a:tblPr/>
              <a:tblGrid>
                <a:gridCol w="1038482"/>
                <a:gridCol w="5452805"/>
              </a:tblGrid>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0" i="0" u="none" strike="noStrike" kern="1200" cap="none" normalizeH="0" baseline="0" dirty="0" smtClean="0">
                          <a:ln>
                            <a:noFill/>
                          </a:ln>
                          <a:solidFill>
                            <a:schemeClr val="tx1"/>
                          </a:solidFill>
                          <a:effectLst/>
                          <a:latin typeface="Arial" charset="0"/>
                          <a:ea typeface="+mn-ea"/>
                          <a:cs typeface="+mn-cs"/>
                        </a:rPr>
                        <a:t>1.</a:t>
                      </a:r>
                    </a:p>
                  </a:txBody>
                  <a:tcPr marL="0" horzOverflow="overflow">
                    <a:lnL>
                      <a:noFill/>
                    </a:lnL>
                    <a:lnR>
                      <a:noFill/>
                    </a:lnR>
                    <a:lnT>
                      <a:noFill/>
                    </a:lnT>
                    <a:lnB>
                      <a:noFill/>
                    </a:lnB>
                    <a:lnTlToBr>
                      <a:noFill/>
                    </a:lnTlToBr>
                    <a:lnBlToTr>
                      <a:noFill/>
                    </a:lnBlToTr>
                    <a:noFill/>
                  </a:tcPr>
                </a:tc>
                <a:tc>
                  <a:txBody>
                    <a:bodyPr/>
                    <a:lstStyle/>
                    <a:p>
                      <a:r>
                        <a:rPr lang="en-US" dirty="0" smtClean="0"/>
                        <a:t>US Macroeconomic Outlook</a:t>
                      </a:r>
                      <a:endParaRPr lang="en-US"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0" i="0" u="none" strike="noStrike" kern="1200" cap="none" normalizeH="0" baseline="0" dirty="0" smtClean="0">
                          <a:ln>
                            <a:noFill/>
                          </a:ln>
                          <a:solidFill>
                            <a:schemeClr val="tx1"/>
                          </a:solidFill>
                          <a:effectLst/>
                          <a:latin typeface="Arial" charset="0"/>
                          <a:ea typeface="+mn-ea"/>
                          <a:cs typeface="+mn-cs"/>
                        </a:rPr>
                        <a:t>2.</a:t>
                      </a:r>
                    </a:p>
                  </a:txBody>
                  <a:tcPr marL="0" horzOverflow="overflow">
                    <a:lnL>
                      <a:noFill/>
                    </a:lnL>
                    <a:lnR>
                      <a:noFill/>
                    </a:lnR>
                    <a:lnT>
                      <a:noFill/>
                    </a:lnT>
                    <a:lnB>
                      <a:noFill/>
                    </a:lnB>
                    <a:lnTlToBr>
                      <a:noFill/>
                    </a:lnTlToBr>
                    <a:lnBlToTr>
                      <a:noFill/>
                    </a:lnBlToTr>
                    <a:noFill/>
                  </a:tcPr>
                </a:tc>
                <a:tc>
                  <a:txBody>
                    <a:bodyPr/>
                    <a:lstStyle/>
                    <a:p>
                      <a:r>
                        <a:rPr lang="en-US" b="0" dirty="0" smtClean="0"/>
                        <a:t>Efficient-Frontier Funding Strategies</a:t>
                      </a:r>
                      <a:endParaRPr lang="en-US" b="0"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1" i="0" u="none" strike="noStrike" kern="1200" cap="none" normalizeH="0" baseline="0" dirty="0" smtClean="0">
                          <a:ln>
                            <a:noFill/>
                          </a:ln>
                          <a:solidFill>
                            <a:schemeClr val="tx1"/>
                          </a:solidFill>
                          <a:effectLst/>
                          <a:latin typeface="Arial" charset="0"/>
                          <a:ea typeface="+mn-ea"/>
                          <a:cs typeface="+mn-cs"/>
                        </a:rPr>
                        <a:t>3.</a:t>
                      </a:r>
                      <a:endParaRPr kumimoji="0" lang="en-US" sz="1500" b="1" i="0" u="none" strike="noStrike" kern="1200" cap="none" normalizeH="0" baseline="0" dirty="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c>
                  <a:txBody>
                    <a:bodyPr/>
                    <a:lstStyle/>
                    <a:p>
                      <a:r>
                        <a:rPr lang="en-US" b="1" dirty="0" smtClean="0"/>
                        <a:t>A Sixty-Year History of Interest Rates</a:t>
                      </a:r>
                      <a:endParaRPr lang="en-US" b="1"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0" i="0" u="none" strike="noStrike" kern="1200" cap="none" normalizeH="0" baseline="0" dirty="0" smtClean="0">
                          <a:ln>
                            <a:noFill/>
                          </a:ln>
                          <a:solidFill>
                            <a:schemeClr val="tx1"/>
                          </a:solidFill>
                          <a:effectLst/>
                          <a:latin typeface="Arial" charset="0"/>
                          <a:ea typeface="+mn-ea"/>
                          <a:cs typeface="+mn-cs"/>
                        </a:rPr>
                        <a:t>4.</a:t>
                      </a:r>
                      <a:endParaRPr kumimoji="0" lang="en-US" sz="1500" b="0" i="0" u="none" strike="noStrike" kern="1200" cap="none" normalizeH="0" baseline="0" dirty="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c>
                  <a:txBody>
                    <a:bodyPr/>
                    <a:lstStyle/>
                    <a:p>
                      <a:r>
                        <a:rPr lang="en-US" b="0" dirty="0" smtClean="0"/>
                        <a:t>History</a:t>
                      </a:r>
                      <a:r>
                        <a:rPr lang="en-US" b="0" baseline="0" dirty="0" smtClean="0"/>
                        <a:t> of</a:t>
                      </a:r>
                      <a:r>
                        <a:rPr lang="en-US" b="0" dirty="0" smtClean="0"/>
                        <a:t> </a:t>
                      </a:r>
                      <a:r>
                        <a:rPr lang="en-US" dirty="0" smtClean="0"/>
                        <a:t>Economic Growth: GDP and the Stock Market</a:t>
                      </a:r>
                      <a:endParaRPr lang="en-US"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endParaRPr kumimoji="0" lang="en-US" sz="1500" b="0" i="0" u="none" strike="noStrike" kern="1200" cap="none" normalizeH="0" baseline="0" dirty="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endParaRPr kumimoji="0" lang="en-US" sz="1500" b="0" i="1" u="none" strike="noStrike" kern="1200" cap="none" normalizeH="0" baseline="0" dirty="0" smtClean="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val="17598277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Short-Term Interest Rates</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30</a:t>
            </a:fld>
            <a:endParaRPr lang="en-US"/>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643063"/>
            <a:ext cx="8496300" cy="357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956012" y="5410199"/>
            <a:ext cx="3231975" cy="276999"/>
          </a:xfrm>
          <a:prstGeom prst="rect">
            <a:avLst/>
          </a:prstGeom>
          <a:noFill/>
        </p:spPr>
        <p:txBody>
          <a:bodyPr wrap="none" rtlCol="0">
            <a:spAutoFit/>
          </a:bodyPr>
          <a:lstStyle/>
          <a:p>
            <a:pPr marL="171450" indent="-171450">
              <a:buClr>
                <a:schemeClr val="accent2">
                  <a:lumMod val="75000"/>
                </a:schemeClr>
              </a:buClr>
              <a:buFont typeface="Wingdings" pitchFamily="2" charset="2"/>
              <a:buChar char=""/>
            </a:pPr>
            <a:r>
              <a:rPr lang="en-US" sz="1200" dirty="0" smtClean="0"/>
              <a:t>Short-term rates decline during recessions</a:t>
            </a:r>
            <a:endParaRPr lang="en-US" sz="1200" dirty="0"/>
          </a:p>
        </p:txBody>
      </p:sp>
    </p:spTree>
    <p:extLst>
      <p:ext uri="{BB962C8B-B14F-4D97-AF65-F5344CB8AC3E}">
        <p14:creationId xmlns:p14="http://schemas.microsoft.com/office/powerpoint/2010/main" val="3187916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Treasury Rates</a:t>
            </a:r>
            <a:endParaRPr lang="en-US" dirty="0"/>
          </a:p>
        </p:txBody>
      </p:sp>
      <p:sp>
        <p:nvSpPr>
          <p:cNvPr id="9" name="Text Box 7"/>
          <p:cNvSpPr txBox="1">
            <a:spLocks noChangeArrowheads="1"/>
          </p:cNvSpPr>
          <p:nvPr/>
        </p:nvSpPr>
        <p:spPr bwMode="auto">
          <a:xfrm>
            <a:off x="4575175" y="3685855"/>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5Y T-Note Yield, Apr 1953 – Jun 2013</a:t>
            </a:r>
            <a:endParaRPr lang="en-US" sz="1000" b="1" dirty="0">
              <a:solidFill>
                <a:srgbClr val="FFFFFF"/>
              </a:solidFill>
              <a:cs typeface="Arial" charset="0"/>
            </a:endParaRPr>
          </a:p>
        </p:txBody>
      </p:sp>
      <p:sp>
        <p:nvSpPr>
          <p:cNvPr id="10" name="Text Box 7"/>
          <p:cNvSpPr txBox="1">
            <a:spLocks noChangeArrowheads="1"/>
          </p:cNvSpPr>
          <p:nvPr/>
        </p:nvSpPr>
        <p:spPr bwMode="auto">
          <a:xfrm>
            <a:off x="339722" y="1208088"/>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3M T-Bill Yield, Jan 1954 – Jun 2013</a:t>
            </a:r>
            <a:endParaRPr lang="en-US" sz="1000" b="1" dirty="0">
              <a:solidFill>
                <a:srgbClr val="FFFFFF"/>
              </a:solidFill>
              <a:cs typeface="Arial" charset="0"/>
            </a:endParaRPr>
          </a:p>
        </p:txBody>
      </p:sp>
      <p:sp>
        <p:nvSpPr>
          <p:cNvPr id="11" name="Text Box 7"/>
          <p:cNvSpPr txBox="1">
            <a:spLocks noChangeArrowheads="1"/>
          </p:cNvSpPr>
          <p:nvPr/>
        </p:nvSpPr>
        <p:spPr bwMode="auto">
          <a:xfrm>
            <a:off x="4572000" y="1208088"/>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3Y T-Note Yield, Apr 1953 – Jun 2013</a:t>
            </a:r>
            <a:endParaRPr lang="en-US" sz="1000" b="1" dirty="0">
              <a:solidFill>
                <a:srgbClr val="FFFFFF"/>
              </a:solidFill>
              <a:cs typeface="Arial" charset="0"/>
            </a:endParaRPr>
          </a:p>
        </p:txBody>
      </p:sp>
      <p:sp>
        <p:nvSpPr>
          <p:cNvPr id="17" name="Text Box 11"/>
          <p:cNvSpPr txBox="1">
            <a:spLocks noChangeArrowheads="1"/>
          </p:cNvSpPr>
          <p:nvPr/>
        </p:nvSpPr>
        <p:spPr bwMode="auto">
          <a:xfrm>
            <a:off x="5992813" y="6270625"/>
            <a:ext cx="2957512"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100">
                <a:solidFill>
                  <a:schemeClr val="tx1"/>
                </a:solidFill>
                <a:latin typeface="Arial" charset="0"/>
              </a:defRPr>
            </a:lvl1pPr>
            <a:lvl2pPr marL="742950" indent="-285750">
              <a:defRPr sz="1100">
                <a:solidFill>
                  <a:schemeClr val="tx1"/>
                </a:solidFill>
                <a:latin typeface="Arial" charset="0"/>
              </a:defRPr>
            </a:lvl2pPr>
            <a:lvl3pPr marL="1143000" indent="-228600">
              <a:defRPr sz="1100">
                <a:solidFill>
                  <a:schemeClr val="tx1"/>
                </a:solidFill>
                <a:latin typeface="Arial" charset="0"/>
              </a:defRPr>
            </a:lvl3pPr>
            <a:lvl4pPr marL="1600200" indent="-228600">
              <a:defRPr sz="1100">
                <a:solidFill>
                  <a:schemeClr val="tx1"/>
                </a:solidFill>
                <a:latin typeface="Arial" charset="0"/>
              </a:defRPr>
            </a:lvl4pPr>
            <a:lvl5pPr marL="2057400" indent="-228600">
              <a:defRPr sz="1100">
                <a:solidFill>
                  <a:schemeClr val="tx1"/>
                </a:solidFill>
                <a:latin typeface="Arial" charset="0"/>
              </a:defRPr>
            </a:lvl5pPr>
            <a:lvl6pPr marL="2514600" indent="-228600" algn="ctr" eaLnBrk="0" fontAlgn="base" hangingPunct="0">
              <a:spcBef>
                <a:spcPct val="50000"/>
              </a:spcBef>
              <a:spcAft>
                <a:spcPct val="40000"/>
              </a:spcAft>
              <a:defRPr sz="1100">
                <a:solidFill>
                  <a:schemeClr val="tx1"/>
                </a:solidFill>
                <a:latin typeface="Arial" charset="0"/>
              </a:defRPr>
            </a:lvl6pPr>
            <a:lvl7pPr marL="2971800" indent="-228600" algn="ctr" eaLnBrk="0" fontAlgn="base" hangingPunct="0">
              <a:spcBef>
                <a:spcPct val="50000"/>
              </a:spcBef>
              <a:spcAft>
                <a:spcPct val="40000"/>
              </a:spcAft>
              <a:defRPr sz="1100">
                <a:solidFill>
                  <a:schemeClr val="tx1"/>
                </a:solidFill>
                <a:latin typeface="Arial" charset="0"/>
              </a:defRPr>
            </a:lvl7pPr>
            <a:lvl8pPr marL="3429000" indent="-228600" algn="ctr" eaLnBrk="0" fontAlgn="base" hangingPunct="0">
              <a:spcBef>
                <a:spcPct val="50000"/>
              </a:spcBef>
              <a:spcAft>
                <a:spcPct val="40000"/>
              </a:spcAft>
              <a:defRPr sz="1100">
                <a:solidFill>
                  <a:schemeClr val="tx1"/>
                </a:solidFill>
                <a:latin typeface="Arial" charset="0"/>
              </a:defRPr>
            </a:lvl8pPr>
            <a:lvl9pPr marL="3886200" indent="-228600" algn="ctr" eaLnBrk="0" fontAlgn="base" hangingPunct="0">
              <a:spcBef>
                <a:spcPct val="50000"/>
              </a:spcBef>
              <a:spcAft>
                <a:spcPct val="40000"/>
              </a:spcAft>
              <a:defRPr sz="1100">
                <a:solidFill>
                  <a:schemeClr val="tx1"/>
                </a:solidFill>
                <a:latin typeface="Arial" charset="0"/>
              </a:defRPr>
            </a:lvl9pPr>
          </a:lstStyle>
          <a:p>
            <a:pPr algn="r" eaLnBrk="1" hangingPunct="1">
              <a:spcAft>
                <a:spcPct val="0"/>
              </a:spcAft>
            </a:pPr>
            <a:r>
              <a:rPr lang="en-US" sz="700" i="1" dirty="0">
                <a:solidFill>
                  <a:srgbClr val="000000"/>
                </a:solidFill>
                <a:cs typeface="Arial" charset="0"/>
              </a:rPr>
              <a:t>Source: Ramirez &amp; Co. calculations, Federal Reserve, Bloomberg.</a:t>
            </a:r>
          </a:p>
        </p:txBody>
      </p:sp>
      <p:sp>
        <p:nvSpPr>
          <p:cNvPr id="3" name="TextBox 2"/>
          <p:cNvSpPr txBox="1"/>
          <p:nvPr/>
        </p:nvSpPr>
        <p:spPr>
          <a:xfrm>
            <a:off x="1192727" y="3728976"/>
            <a:ext cx="2406097" cy="215444"/>
          </a:xfrm>
          <a:prstGeom prst="rect">
            <a:avLst/>
          </a:prstGeom>
          <a:noFill/>
        </p:spPr>
        <p:txBody>
          <a:bodyPr wrap="square" rtlCol="0">
            <a:spAutoFit/>
          </a:bodyPr>
          <a:lstStyle/>
          <a:p>
            <a:r>
              <a:rPr lang="en-US" sz="800" dirty="0" smtClean="0"/>
              <a:t>Note: The data start on Jan 1954 for the 3M UST</a:t>
            </a:r>
            <a:endParaRPr lang="en-US" sz="800" dirty="0"/>
          </a:p>
        </p:txBody>
      </p:sp>
      <p:pic>
        <p:nvPicPr>
          <p:cNvPr id="104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184" y="1454308"/>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4"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6462" y="3944420"/>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5"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6462" y="1454308"/>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58472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Treasury Rates (Cont.)</a:t>
            </a:r>
            <a:endParaRPr lang="en-US" dirty="0"/>
          </a:p>
        </p:txBody>
      </p:sp>
      <p:sp>
        <p:nvSpPr>
          <p:cNvPr id="10" name="Text Box 7"/>
          <p:cNvSpPr txBox="1">
            <a:spLocks noChangeArrowheads="1"/>
          </p:cNvSpPr>
          <p:nvPr/>
        </p:nvSpPr>
        <p:spPr bwMode="auto">
          <a:xfrm>
            <a:off x="339722" y="1208088"/>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10Y T-Note Yield, Apr 1953 – Jun 2013</a:t>
            </a:r>
            <a:endParaRPr lang="en-US" sz="1000" b="1" dirty="0">
              <a:solidFill>
                <a:srgbClr val="FFFFFF"/>
              </a:solidFill>
              <a:cs typeface="Arial" charset="0"/>
            </a:endParaRPr>
          </a:p>
        </p:txBody>
      </p:sp>
      <p:sp>
        <p:nvSpPr>
          <p:cNvPr id="11" name="Text Box 7"/>
          <p:cNvSpPr txBox="1">
            <a:spLocks noChangeArrowheads="1"/>
          </p:cNvSpPr>
          <p:nvPr/>
        </p:nvSpPr>
        <p:spPr bwMode="auto">
          <a:xfrm>
            <a:off x="4572000" y="1208088"/>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20Y T-Bond Yield, Apr 1953 – Jun 2013</a:t>
            </a:r>
            <a:endParaRPr lang="en-US" sz="1000" b="1" dirty="0">
              <a:solidFill>
                <a:srgbClr val="FFFFFF"/>
              </a:solidFill>
              <a:cs typeface="Arial" charset="0"/>
            </a:endParaRPr>
          </a:p>
        </p:txBody>
      </p:sp>
      <p:sp>
        <p:nvSpPr>
          <p:cNvPr id="17" name="Text Box 11"/>
          <p:cNvSpPr txBox="1">
            <a:spLocks noChangeArrowheads="1"/>
          </p:cNvSpPr>
          <p:nvPr/>
        </p:nvSpPr>
        <p:spPr bwMode="auto">
          <a:xfrm>
            <a:off x="5992813" y="6270625"/>
            <a:ext cx="2957512"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100">
                <a:solidFill>
                  <a:schemeClr val="tx1"/>
                </a:solidFill>
                <a:latin typeface="Arial" charset="0"/>
              </a:defRPr>
            </a:lvl1pPr>
            <a:lvl2pPr marL="742950" indent="-285750">
              <a:defRPr sz="1100">
                <a:solidFill>
                  <a:schemeClr val="tx1"/>
                </a:solidFill>
                <a:latin typeface="Arial" charset="0"/>
              </a:defRPr>
            </a:lvl2pPr>
            <a:lvl3pPr marL="1143000" indent="-228600">
              <a:defRPr sz="1100">
                <a:solidFill>
                  <a:schemeClr val="tx1"/>
                </a:solidFill>
                <a:latin typeface="Arial" charset="0"/>
              </a:defRPr>
            </a:lvl3pPr>
            <a:lvl4pPr marL="1600200" indent="-228600">
              <a:defRPr sz="1100">
                <a:solidFill>
                  <a:schemeClr val="tx1"/>
                </a:solidFill>
                <a:latin typeface="Arial" charset="0"/>
              </a:defRPr>
            </a:lvl4pPr>
            <a:lvl5pPr marL="2057400" indent="-228600">
              <a:defRPr sz="1100">
                <a:solidFill>
                  <a:schemeClr val="tx1"/>
                </a:solidFill>
                <a:latin typeface="Arial" charset="0"/>
              </a:defRPr>
            </a:lvl5pPr>
            <a:lvl6pPr marL="2514600" indent="-228600" algn="ctr" eaLnBrk="0" fontAlgn="base" hangingPunct="0">
              <a:spcBef>
                <a:spcPct val="50000"/>
              </a:spcBef>
              <a:spcAft>
                <a:spcPct val="40000"/>
              </a:spcAft>
              <a:defRPr sz="1100">
                <a:solidFill>
                  <a:schemeClr val="tx1"/>
                </a:solidFill>
                <a:latin typeface="Arial" charset="0"/>
              </a:defRPr>
            </a:lvl6pPr>
            <a:lvl7pPr marL="2971800" indent="-228600" algn="ctr" eaLnBrk="0" fontAlgn="base" hangingPunct="0">
              <a:spcBef>
                <a:spcPct val="50000"/>
              </a:spcBef>
              <a:spcAft>
                <a:spcPct val="40000"/>
              </a:spcAft>
              <a:defRPr sz="1100">
                <a:solidFill>
                  <a:schemeClr val="tx1"/>
                </a:solidFill>
                <a:latin typeface="Arial" charset="0"/>
              </a:defRPr>
            </a:lvl7pPr>
            <a:lvl8pPr marL="3429000" indent="-228600" algn="ctr" eaLnBrk="0" fontAlgn="base" hangingPunct="0">
              <a:spcBef>
                <a:spcPct val="50000"/>
              </a:spcBef>
              <a:spcAft>
                <a:spcPct val="40000"/>
              </a:spcAft>
              <a:defRPr sz="1100">
                <a:solidFill>
                  <a:schemeClr val="tx1"/>
                </a:solidFill>
                <a:latin typeface="Arial" charset="0"/>
              </a:defRPr>
            </a:lvl8pPr>
            <a:lvl9pPr marL="3886200" indent="-228600" algn="ctr" eaLnBrk="0" fontAlgn="base" hangingPunct="0">
              <a:spcBef>
                <a:spcPct val="50000"/>
              </a:spcBef>
              <a:spcAft>
                <a:spcPct val="40000"/>
              </a:spcAft>
              <a:defRPr sz="1100">
                <a:solidFill>
                  <a:schemeClr val="tx1"/>
                </a:solidFill>
                <a:latin typeface="Arial" charset="0"/>
              </a:defRPr>
            </a:lvl9pPr>
          </a:lstStyle>
          <a:p>
            <a:pPr algn="r" eaLnBrk="1" hangingPunct="1">
              <a:spcAft>
                <a:spcPct val="0"/>
              </a:spcAft>
            </a:pPr>
            <a:r>
              <a:rPr lang="en-US" sz="700" i="1" dirty="0">
                <a:solidFill>
                  <a:srgbClr val="000000"/>
                </a:solidFill>
                <a:cs typeface="Arial" charset="0"/>
              </a:rPr>
              <a:t>Source: Ramirez &amp; Co. calculations, Federal Reserve, Bloomberg.</a:t>
            </a:r>
          </a:p>
        </p:txBody>
      </p:sp>
      <p:sp>
        <p:nvSpPr>
          <p:cNvPr id="18" name="TextBox 17"/>
          <p:cNvSpPr txBox="1"/>
          <p:nvPr/>
        </p:nvSpPr>
        <p:spPr>
          <a:xfrm>
            <a:off x="4462142" y="4251331"/>
            <a:ext cx="1329058" cy="1446550"/>
          </a:xfrm>
          <a:prstGeom prst="rect">
            <a:avLst/>
          </a:prstGeom>
          <a:noFill/>
        </p:spPr>
        <p:txBody>
          <a:bodyPr wrap="square" rtlCol="0">
            <a:spAutoFit/>
          </a:bodyPr>
          <a:lstStyle/>
          <a:p>
            <a:r>
              <a:rPr lang="en-US" sz="800" dirty="0" smtClean="0"/>
              <a:t>Note: Data for the 30Y UST are not available for Mar 02 – Jan 06. For this period Bloomberg substitutes CUSIP 912810FP, issued 2/15/01 with maturity date 2/15/31. Moreover, data for the 30Y are not available for Apr 53 – Mar 77.</a:t>
            </a:r>
            <a:endParaRPr lang="en-US" sz="800" dirty="0"/>
          </a:p>
        </p:txBody>
      </p:sp>
      <p:sp>
        <p:nvSpPr>
          <p:cNvPr id="4" name="TextBox 3"/>
          <p:cNvSpPr txBox="1"/>
          <p:nvPr/>
        </p:nvSpPr>
        <p:spPr>
          <a:xfrm>
            <a:off x="4575175" y="3600326"/>
            <a:ext cx="4111625" cy="307777"/>
          </a:xfrm>
          <a:prstGeom prst="rect">
            <a:avLst/>
          </a:prstGeom>
          <a:noFill/>
        </p:spPr>
        <p:txBody>
          <a:bodyPr wrap="square" rtlCol="0">
            <a:spAutoFit/>
          </a:bodyPr>
          <a:lstStyle/>
          <a:p>
            <a:r>
              <a:rPr lang="en-US" sz="700" dirty="0"/>
              <a:t>Note: </a:t>
            </a:r>
            <a:r>
              <a:rPr lang="en-US" sz="700" dirty="0" smtClean="0"/>
              <a:t>Data for the 20Y UST are not available for Jan 87 – Sep 93. We compute the missing data by linearly interpolating the 10Y and the 30Y. No data available for June 2013 as of July 1, 2013.</a:t>
            </a:r>
            <a:endParaRPr lang="en-US" sz="700" dirty="0"/>
          </a:p>
        </p:txBody>
      </p:sp>
      <p:pic>
        <p:nvPicPr>
          <p:cNvPr id="2066"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184" y="3877326"/>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7"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245" y="1454309"/>
            <a:ext cx="3708577"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7"/>
          <p:cNvSpPr txBox="1">
            <a:spLocks noChangeArrowheads="1"/>
          </p:cNvSpPr>
          <p:nvPr/>
        </p:nvSpPr>
        <p:spPr bwMode="auto">
          <a:xfrm>
            <a:off x="342897" y="3631105"/>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30Y T-Bond Yield, Feb 1977 – Jun 2013</a:t>
            </a:r>
            <a:endParaRPr lang="en-US" sz="1000" b="1" dirty="0">
              <a:solidFill>
                <a:srgbClr val="FFFFFF"/>
              </a:solidFill>
              <a:cs typeface="Arial" charset="0"/>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3523" y="1454309"/>
            <a:ext cx="3708577"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5820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Treasury Spreads</a:t>
            </a:r>
            <a:endParaRPr lang="en-US" dirty="0"/>
          </a:p>
        </p:txBody>
      </p:sp>
      <p:sp>
        <p:nvSpPr>
          <p:cNvPr id="9" name="Text Box 7"/>
          <p:cNvSpPr txBox="1">
            <a:spLocks noChangeArrowheads="1"/>
          </p:cNvSpPr>
          <p:nvPr/>
        </p:nvSpPr>
        <p:spPr bwMode="auto">
          <a:xfrm>
            <a:off x="2395534" y="3685856"/>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10Y – 5Y, Apr 1953 – Jun 2013</a:t>
            </a:r>
            <a:endParaRPr lang="en-US" sz="1000" b="1" dirty="0">
              <a:solidFill>
                <a:srgbClr val="FFFFFF"/>
              </a:solidFill>
              <a:cs typeface="Arial" charset="0"/>
            </a:endParaRPr>
          </a:p>
        </p:txBody>
      </p:sp>
      <p:sp>
        <p:nvSpPr>
          <p:cNvPr id="10" name="Text Box 7"/>
          <p:cNvSpPr txBox="1">
            <a:spLocks noChangeArrowheads="1"/>
          </p:cNvSpPr>
          <p:nvPr/>
        </p:nvSpPr>
        <p:spPr bwMode="auto">
          <a:xfrm>
            <a:off x="339722" y="1208088"/>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3Y – 3M, Jan 1954 – Jun 2013</a:t>
            </a:r>
            <a:endParaRPr lang="en-US" sz="1000" b="1" dirty="0">
              <a:solidFill>
                <a:srgbClr val="FFFFFF"/>
              </a:solidFill>
              <a:cs typeface="Arial" charset="0"/>
            </a:endParaRPr>
          </a:p>
        </p:txBody>
      </p:sp>
      <p:sp>
        <p:nvSpPr>
          <p:cNvPr id="11" name="Text Box 7"/>
          <p:cNvSpPr txBox="1">
            <a:spLocks noChangeArrowheads="1"/>
          </p:cNvSpPr>
          <p:nvPr/>
        </p:nvSpPr>
        <p:spPr bwMode="auto">
          <a:xfrm>
            <a:off x="4572000" y="1208088"/>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10Y – 3Y, Apr 1953 – Jun 2013</a:t>
            </a:r>
            <a:endParaRPr lang="en-US" sz="1000" b="1" dirty="0">
              <a:solidFill>
                <a:srgbClr val="FFFFFF"/>
              </a:solidFill>
              <a:cs typeface="Arial" charset="0"/>
            </a:endParaRPr>
          </a:p>
        </p:txBody>
      </p:sp>
      <p:sp>
        <p:nvSpPr>
          <p:cNvPr id="17" name="Text Box 11"/>
          <p:cNvSpPr txBox="1">
            <a:spLocks noChangeArrowheads="1"/>
          </p:cNvSpPr>
          <p:nvPr/>
        </p:nvSpPr>
        <p:spPr bwMode="auto">
          <a:xfrm>
            <a:off x="5992813" y="6270625"/>
            <a:ext cx="2957512"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100">
                <a:solidFill>
                  <a:schemeClr val="tx1"/>
                </a:solidFill>
                <a:latin typeface="Arial" charset="0"/>
              </a:defRPr>
            </a:lvl1pPr>
            <a:lvl2pPr marL="742950" indent="-285750">
              <a:defRPr sz="1100">
                <a:solidFill>
                  <a:schemeClr val="tx1"/>
                </a:solidFill>
                <a:latin typeface="Arial" charset="0"/>
              </a:defRPr>
            </a:lvl2pPr>
            <a:lvl3pPr marL="1143000" indent="-228600">
              <a:defRPr sz="1100">
                <a:solidFill>
                  <a:schemeClr val="tx1"/>
                </a:solidFill>
                <a:latin typeface="Arial" charset="0"/>
              </a:defRPr>
            </a:lvl3pPr>
            <a:lvl4pPr marL="1600200" indent="-228600">
              <a:defRPr sz="1100">
                <a:solidFill>
                  <a:schemeClr val="tx1"/>
                </a:solidFill>
                <a:latin typeface="Arial" charset="0"/>
              </a:defRPr>
            </a:lvl4pPr>
            <a:lvl5pPr marL="2057400" indent="-228600">
              <a:defRPr sz="1100">
                <a:solidFill>
                  <a:schemeClr val="tx1"/>
                </a:solidFill>
                <a:latin typeface="Arial" charset="0"/>
              </a:defRPr>
            </a:lvl5pPr>
            <a:lvl6pPr marL="2514600" indent="-228600" algn="ctr" eaLnBrk="0" fontAlgn="base" hangingPunct="0">
              <a:spcBef>
                <a:spcPct val="50000"/>
              </a:spcBef>
              <a:spcAft>
                <a:spcPct val="40000"/>
              </a:spcAft>
              <a:defRPr sz="1100">
                <a:solidFill>
                  <a:schemeClr val="tx1"/>
                </a:solidFill>
                <a:latin typeface="Arial" charset="0"/>
              </a:defRPr>
            </a:lvl6pPr>
            <a:lvl7pPr marL="2971800" indent="-228600" algn="ctr" eaLnBrk="0" fontAlgn="base" hangingPunct="0">
              <a:spcBef>
                <a:spcPct val="50000"/>
              </a:spcBef>
              <a:spcAft>
                <a:spcPct val="40000"/>
              </a:spcAft>
              <a:defRPr sz="1100">
                <a:solidFill>
                  <a:schemeClr val="tx1"/>
                </a:solidFill>
                <a:latin typeface="Arial" charset="0"/>
              </a:defRPr>
            </a:lvl7pPr>
            <a:lvl8pPr marL="3429000" indent="-228600" algn="ctr" eaLnBrk="0" fontAlgn="base" hangingPunct="0">
              <a:spcBef>
                <a:spcPct val="50000"/>
              </a:spcBef>
              <a:spcAft>
                <a:spcPct val="40000"/>
              </a:spcAft>
              <a:defRPr sz="1100">
                <a:solidFill>
                  <a:schemeClr val="tx1"/>
                </a:solidFill>
                <a:latin typeface="Arial" charset="0"/>
              </a:defRPr>
            </a:lvl8pPr>
            <a:lvl9pPr marL="3886200" indent="-228600" algn="ctr" eaLnBrk="0" fontAlgn="base" hangingPunct="0">
              <a:spcBef>
                <a:spcPct val="50000"/>
              </a:spcBef>
              <a:spcAft>
                <a:spcPct val="40000"/>
              </a:spcAft>
              <a:defRPr sz="1100">
                <a:solidFill>
                  <a:schemeClr val="tx1"/>
                </a:solidFill>
                <a:latin typeface="Arial" charset="0"/>
              </a:defRPr>
            </a:lvl9pPr>
          </a:lstStyle>
          <a:p>
            <a:pPr algn="r" eaLnBrk="1" hangingPunct="1">
              <a:spcAft>
                <a:spcPct val="0"/>
              </a:spcAft>
            </a:pPr>
            <a:r>
              <a:rPr lang="en-US" sz="700" i="1" dirty="0">
                <a:solidFill>
                  <a:srgbClr val="000000"/>
                </a:solidFill>
                <a:cs typeface="Arial" charset="0"/>
              </a:rPr>
              <a:t>Source: Ramirez &amp; Co. calculations, Federal Reserve, Bloomberg.</a:t>
            </a:r>
          </a:p>
        </p:txBody>
      </p:sp>
      <p:pic>
        <p:nvPicPr>
          <p:cNvPr id="4115"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9996" y="3932077"/>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6462" y="1454309"/>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8" name="Picture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184" y="1454309"/>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60324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Treasury Spreads (Cont.)</a:t>
            </a:r>
            <a:endParaRPr lang="en-US" dirty="0"/>
          </a:p>
        </p:txBody>
      </p:sp>
      <p:sp>
        <p:nvSpPr>
          <p:cNvPr id="9" name="Text Box 7"/>
          <p:cNvSpPr txBox="1">
            <a:spLocks noChangeArrowheads="1"/>
          </p:cNvSpPr>
          <p:nvPr/>
        </p:nvSpPr>
        <p:spPr bwMode="auto">
          <a:xfrm>
            <a:off x="2395534" y="3685856"/>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30Y – 20Y, Feb 1977 – Jun 2013</a:t>
            </a:r>
            <a:endParaRPr lang="en-US" sz="1000" b="1" dirty="0">
              <a:solidFill>
                <a:srgbClr val="FFFFFF"/>
              </a:solidFill>
              <a:cs typeface="Arial" charset="0"/>
            </a:endParaRPr>
          </a:p>
        </p:txBody>
      </p:sp>
      <p:sp>
        <p:nvSpPr>
          <p:cNvPr id="10" name="Text Box 7"/>
          <p:cNvSpPr txBox="1">
            <a:spLocks noChangeArrowheads="1"/>
          </p:cNvSpPr>
          <p:nvPr/>
        </p:nvSpPr>
        <p:spPr bwMode="auto">
          <a:xfrm>
            <a:off x="339722" y="1208088"/>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20Y – 10Y, Apr 1953 – Jun 2013</a:t>
            </a:r>
            <a:endParaRPr lang="en-US" sz="1000" b="1" dirty="0">
              <a:solidFill>
                <a:srgbClr val="FFFFFF"/>
              </a:solidFill>
              <a:cs typeface="Arial" charset="0"/>
            </a:endParaRPr>
          </a:p>
        </p:txBody>
      </p:sp>
      <p:sp>
        <p:nvSpPr>
          <p:cNvPr id="11" name="Text Box 7"/>
          <p:cNvSpPr txBox="1">
            <a:spLocks noChangeArrowheads="1"/>
          </p:cNvSpPr>
          <p:nvPr/>
        </p:nvSpPr>
        <p:spPr bwMode="auto">
          <a:xfrm>
            <a:off x="4572000" y="1208088"/>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30Y – 10Y, Feb 1977 – Jun 2013</a:t>
            </a:r>
            <a:endParaRPr lang="en-US" sz="1000" b="1" dirty="0">
              <a:solidFill>
                <a:srgbClr val="FFFFFF"/>
              </a:solidFill>
              <a:cs typeface="Arial" charset="0"/>
            </a:endParaRPr>
          </a:p>
        </p:txBody>
      </p:sp>
      <p:sp>
        <p:nvSpPr>
          <p:cNvPr id="17" name="Text Box 11"/>
          <p:cNvSpPr txBox="1">
            <a:spLocks noChangeArrowheads="1"/>
          </p:cNvSpPr>
          <p:nvPr/>
        </p:nvSpPr>
        <p:spPr bwMode="auto">
          <a:xfrm>
            <a:off x="5992813" y="6270625"/>
            <a:ext cx="2957512"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100">
                <a:solidFill>
                  <a:schemeClr val="tx1"/>
                </a:solidFill>
                <a:latin typeface="Arial" charset="0"/>
              </a:defRPr>
            </a:lvl1pPr>
            <a:lvl2pPr marL="742950" indent="-285750">
              <a:defRPr sz="1100">
                <a:solidFill>
                  <a:schemeClr val="tx1"/>
                </a:solidFill>
                <a:latin typeface="Arial" charset="0"/>
              </a:defRPr>
            </a:lvl2pPr>
            <a:lvl3pPr marL="1143000" indent="-228600">
              <a:defRPr sz="1100">
                <a:solidFill>
                  <a:schemeClr val="tx1"/>
                </a:solidFill>
                <a:latin typeface="Arial" charset="0"/>
              </a:defRPr>
            </a:lvl3pPr>
            <a:lvl4pPr marL="1600200" indent="-228600">
              <a:defRPr sz="1100">
                <a:solidFill>
                  <a:schemeClr val="tx1"/>
                </a:solidFill>
                <a:latin typeface="Arial" charset="0"/>
              </a:defRPr>
            </a:lvl4pPr>
            <a:lvl5pPr marL="2057400" indent="-228600">
              <a:defRPr sz="1100">
                <a:solidFill>
                  <a:schemeClr val="tx1"/>
                </a:solidFill>
                <a:latin typeface="Arial" charset="0"/>
              </a:defRPr>
            </a:lvl5pPr>
            <a:lvl6pPr marL="2514600" indent="-228600" algn="ctr" eaLnBrk="0" fontAlgn="base" hangingPunct="0">
              <a:spcBef>
                <a:spcPct val="50000"/>
              </a:spcBef>
              <a:spcAft>
                <a:spcPct val="40000"/>
              </a:spcAft>
              <a:defRPr sz="1100">
                <a:solidFill>
                  <a:schemeClr val="tx1"/>
                </a:solidFill>
                <a:latin typeface="Arial" charset="0"/>
              </a:defRPr>
            </a:lvl6pPr>
            <a:lvl7pPr marL="2971800" indent="-228600" algn="ctr" eaLnBrk="0" fontAlgn="base" hangingPunct="0">
              <a:spcBef>
                <a:spcPct val="50000"/>
              </a:spcBef>
              <a:spcAft>
                <a:spcPct val="40000"/>
              </a:spcAft>
              <a:defRPr sz="1100">
                <a:solidFill>
                  <a:schemeClr val="tx1"/>
                </a:solidFill>
                <a:latin typeface="Arial" charset="0"/>
              </a:defRPr>
            </a:lvl7pPr>
            <a:lvl8pPr marL="3429000" indent="-228600" algn="ctr" eaLnBrk="0" fontAlgn="base" hangingPunct="0">
              <a:spcBef>
                <a:spcPct val="50000"/>
              </a:spcBef>
              <a:spcAft>
                <a:spcPct val="40000"/>
              </a:spcAft>
              <a:defRPr sz="1100">
                <a:solidFill>
                  <a:schemeClr val="tx1"/>
                </a:solidFill>
                <a:latin typeface="Arial" charset="0"/>
              </a:defRPr>
            </a:lvl8pPr>
            <a:lvl9pPr marL="3886200" indent="-228600" algn="ctr" eaLnBrk="0" fontAlgn="base" hangingPunct="0">
              <a:spcBef>
                <a:spcPct val="50000"/>
              </a:spcBef>
              <a:spcAft>
                <a:spcPct val="40000"/>
              </a:spcAft>
              <a:defRPr sz="1100">
                <a:solidFill>
                  <a:schemeClr val="tx1"/>
                </a:solidFill>
                <a:latin typeface="Arial" charset="0"/>
              </a:defRPr>
            </a:lvl9pPr>
          </a:lstStyle>
          <a:p>
            <a:pPr algn="r" eaLnBrk="1" hangingPunct="1">
              <a:spcAft>
                <a:spcPct val="0"/>
              </a:spcAft>
            </a:pPr>
            <a:r>
              <a:rPr lang="en-US" sz="700" i="1" dirty="0">
                <a:solidFill>
                  <a:srgbClr val="000000"/>
                </a:solidFill>
                <a:cs typeface="Arial" charset="0"/>
              </a:rPr>
              <a:t>Source: Ramirez &amp; Co. calculations, Federal Reserve, Bloomberg.</a:t>
            </a:r>
          </a:p>
        </p:txBody>
      </p:sp>
      <p:pic>
        <p:nvPicPr>
          <p:cNvPr id="1536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6462" y="1454309"/>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183" y="1454309"/>
            <a:ext cx="3662701"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9998" y="3932077"/>
            <a:ext cx="3662698"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58231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Treasury Spreads</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35</a:t>
            </a:fld>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447800"/>
            <a:ext cx="8431824"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282212" y="4876800"/>
            <a:ext cx="6629400" cy="430887"/>
          </a:xfrm>
          <a:prstGeom prst="rect">
            <a:avLst/>
          </a:prstGeom>
          <a:noFill/>
        </p:spPr>
        <p:txBody>
          <a:bodyPr wrap="square" rtlCol="0">
            <a:spAutoFit/>
          </a:bodyPr>
          <a:lstStyle/>
          <a:p>
            <a:pPr marL="171450" indent="-171450">
              <a:buClr>
                <a:schemeClr val="accent2">
                  <a:lumMod val="75000"/>
                </a:schemeClr>
              </a:buClr>
              <a:buFont typeface="Wingdings" pitchFamily="2" charset="2"/>
              <a:buChar char=""/>
            </a:pPr>
            <a:r>
              <a:rPr lang="en-US" sz="1100" b="1" dirty="0" smtClean="0"/>
              <a:t>Conventional wisdom suggests that the yield curve flattens before a recession, and steepens during one</a:t>
            </a:r>
            <a:endParaRPr lang="en-US" sz="1100" b="1" dirty="0"/>
          </a:p>
        </p:txBody>
      </p:sp>
    </p:spTree>
    <p:extLst>
      <p:ext uri="{BB962C8B-B14F-4D97-AF65-F5344CB8AC3E}">
        <p14:creationId xmlns:p14="http://schemas.microsoft.com/office/powerpoint/2010/main" val="15278293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LIBOR Rates and Spreads</a:t>
            </a:r>
            <a:endParaRPr lang="en-US" dirty="0"/>
          </a:p>
        </p:txBody>
      </p:sp>
      <p:grpSp>
        <p:nvGrpSpPr>
          <p:cNvPr id="3" name="Group 2"/>
          <p:cNvGrpSpPr/>
          <p:nvPr/>
        </p:nvGrpSpPr>
        <p:grpSpPr>
          <a:xfrm>
            <a:off x="339722" y="1295400"/>
            <a:ext cx="8343903" cy="246221"/>
            <a:chOff x="339722" y="1208088"/>
            <a:chExt cx="8343903" cy="246221"/>
          </a:xfrm>
        </p:grpSpPr>
        <p:sp>
          <p:nvSpPr>
            <p:cNvPr id="10" name="Text Box 7"/>
            <p:cNvSpPr txBox="1">
              <a:spLocks noChangeArrowheads="1"/>
            </p:cNvSpPr>
            <p:nvPr/>
          </p:nvSpPr>
          <p:spPr bwMode="auto">
            <a:xfrm>
              <a:off x="339722" y="1208088"/>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LIBOR 3M, Dec 1984 – Jun 2013</a:t>
              </a:r>
              <a:endParaRPr lang="en-US" sz="1000" b="1" dirty="0">
                <a:solidFill>
                  <a:srgbClr val="FFFFFF"/>
                </a:solidFill>
                <a:cs typeface="Arial" charset="0"/>
              </a:endParaRPr>
            </a:p>
          </p:txBody>
        </p:sp>
        <p:sp>
          <p:nvSpPr>
            <p:cNvPr id="11" name="Text Box 7"/>
            <p:cNvSpPr txBox="1">
              <a:spLocks noChangeArrowheads="1"/>
            </p:cNvSpPr>
            <p:nvPr/>
          </p:nvSpPr>
          <p:spPr bwMode="auto">
            <a:xfrm>
              <a:off x="4572000" y="1208088"/>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LIBOR – UST 3M Spread, Dec 1984 – Jun 2013</a:t>
              </a:r>
              <a:endParaRPr lang="en-US" sz="1000" b="1" dirty="0">
                <a:solidFill>
                  <a:srgbClr val="FFFFFF"/>
                </a:solidFill>
                <a:cs typeface="Arial" charset="0"/>
              </a:endParaRPr>
            </a:p>
          </p:txBody>
        </p:sp>
      </p:grpSp>
      <p:sp>
        <p:nvSpPr>
          <p:cNvPr id="17" name="Text Box 11"/>
          <p:cNvSpPr txBox="1">
            <a:spLocks noChangeArrowheads="1"/>
          </p:cNvSpPr>
          <p:nvPr/>
        </p:nvSpPr>
        <p:spPr bwMode="auto">
          <a:xfrm>
            <a:off x="5992813" y="6270625"/>
            <a:ext cx="2957512"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100">
                <a:solidFill>
                  <a:schemeClr val="tx1"/>
                </a:solidFill>
                <a:latin typeface="Arial" charset="0"/>
              </a:defRPr>
            </a:lvl1pPr>
            <a:lvl2pPr marL="742950" indent="-285750">
              <a:defRPr sz="1100">
                <a:solidFill>
                  <a:schemeClr val="tx1"/>
                </a:solidFill>
                <a:latin typeface="Arial" charset="0"/>
              </a:defRPr>
            </a:lvl2pPr>
            <a:lvl3pPr marL="1143000" indent="-228600">
              <a:defRPr sz="1100">
                <a:solidFill>
                  <a:schemeClr val="tx1"/>
                </a:solidFill>
                <a:latin typeface="Arial" charset="0"/>
              </a:defRPr>
            </a:lvl3pPr>
            <a:lvl4pPr marL="1600200" indent="-228600">
              <a:defRPr sz="1100">
                <a:solidFill>
                  <a:schemeClr val="tx1"/>
                </a:solidFill>
                <a:latin typeface="Arial" charset="0"/>
              </a:defRPr>
            </a:lvl4pPr>
            <a:lvl5pPr marL="2057400" indent="-228600">
              <a:defRPr sz="1100">
                <a:solidFill>
                  <a:schemeClr val="tx1"/>
                </a:solidFill>
                <a:latin typeface="Arial" charset="0"/>
              </a:defRPr>
            </a:lvl5pPr>
            <a:lvl6pPr marL="2514600" indent="-228600" algn="ctr" eaLnBrk="0" fontAlgn="base" hangingPunct="0">
              <a:spcBef>
                <a:spcPct val="50000"/>
              </a:spcBef>
              <a:spcAft>
                <a:spcPct val="40000"/>
              </a:spcAft>
              <a:defRPr sz="1100">
                <a:solidFill>
                  <a:schemeClr val="tx1"/>
                </a:solidFill>
                <a:latin typeface="Arial" charset="0"/>
              </a:defRPr>
            </a:lvl6pPr>
            <a:lvl7pPr marL="2971800" indent="-228600" algn="ctr" eaLnBrk="0" fontAlgn="base" hangingPunct="0">
              <a:spcBef>
                <a:spcPct val="50000"/>
              </a:spcBef>
              <a:spcAft>
                <a:spcPct val="40000"/>
              </a:spcAft>
              <a:defRPr sz="1100">
                <a:solidFill>
                  <a:schemeClr val="tx1"/>
                </a:solidFill>
                <a:latin typeface="Arial" charset="0"/>
              </a:defRPr>
            </a:lvl7pPr>
            <a:lvl8pPr marL="3429000" indent="-228600" algn="ctr" eaLnBrk="0" fontAlgn="base" hangingPunct="0">
              <a:spcBef>
                <a:spcPct val="50000"/>
              </a:spcBef>
              <a:spcAft>
                <a:spcPct val="40000"/>
              </a:spcAft>
              <a:defRPr sz="1100">
                <a:solidFill>
                  <a:schemeClr val="tx1"/>
                </a:solidFill>
                <a:latin typeface="Arial" charset="0"/>
              </a:defRPr>
            </a:lvl8pPr>
            <a:lvl9pPr marL="3886200" indent="-228600" algn="ctr" eaLnBrk="0" fontAlgn="base" hangingPunct="0">
              <a:spcBef>
                <a:spcPct val="50000"/>
              </a:spcBef>
              <a:spcAft>
                <a:spcPct val="40000"/>
              </a:spcAft>
              <a:defRPr sz="1100">
                <a:solidFill>
                  <a:schemeClr val="tx1"/>
                </a:solidFill>
                <a:latin typeface="Arial" charset="0"/>
              </a:defRPr>
            </a:lvl9pPr>
          </a:lstStyle>
          <a:p>
            <a:pPr algn="r" eaLnBrk="1" hangingPunct="1">
              <a:spcAft>
                <a:spcPct val="0"/>
              </a:spcAft>
            </a:pPr>
            <a:r>
              <a:rPr lang="en-US" sz="700" i="1" dirty="0">
                <a:solidFill>
                  <a:srgbClr val="000000"/>
                </a:solidFill>
                <a:cs typeface="Arial" charset="0"/>
              </a:rPr>
              <a:t>Source: Ramirez &amp; Co. calculations, Federal Reserve, Bloomberg.</a:t>
            </a:r>
          </a:p>
        </p:txBody>
      </p:sp>
      <p:pic>
        <p:nvPicPr>
          <p:cNvPr id="1434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184" y="1541621"/>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6462" y="1541621"/>
            <a:ext cx="3662699"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7"/>
          <p:cNvSpPr txBox="1">
            <a:spLocks noChangeArrowheads="1"/>
          </p:cNvSpPr>
          <p:nvPr/>
        </p:nvSpPr>
        <p:spPr bwMode="auto">
          <a:xfrm rot="16200000">
            <a:off x="-581635" y="4746857"/>
            <a:ext cx="2242824"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wrap="square" anchor="ctr">
            <a:spAutoFit/>
          </a:bodyPr>
          <a:lstStyle/>
          <a:p>
            <a:pPr algn="ctr">
              <a:spcBef>
                <a:spcPct val="0"/>
              </a:spcBef>
              <a:spcAft>
                <a:spcPct val="0"/>
              </a:spcAft>
              <a:defRPr/>
            </a:pPr>
            <a:r>
              <a:rPr lang="en-US" sz="1000" b="1" dirty="0" smtClean="0">
                <a:solidFill>
                  <a:srgbClr val="FFFFFF"/>
                </a:solidFill>
                <a:cs typeface="Arial" charset="0"/>
              </a:rPr>
              <a:t>LIBOR – UST 3M Spread</a:t>
            </a:r>
            <a:endParaRPr lang="en-US" sz="1000" b="1" dirty="0">
              <a:solidFill>
                <a:srgbClr val="FFFFFF"/>
              </a:solidFill>
              <a:cs typeface="Arial" charset="0"/>
            </a:endParaRPr>
          </a:p>
        </p:txBody>
      </p:sp>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731731"/>
            <a:ext cx="7715250" cy="227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600200" y="6270625"/>
            <a:ext cx="1630575" cy="200055"/>
          </a:xfrm>
          <a:prstGeom prst="rect">
            <a:avLst/>
          </a:prstGeom>
          <a:noFill/>
        </p:spPr>
        <p:txBody>
          <a:bodyPr wrap="none" rtlCol="0">
            <a:spAutoFit/>
          </a:bodyPr>
          <a:lstStyle/>
          <a:p>
            <a:r>
              <a:rPr lang="en-US" sz="700" dirty="0" smtClean="0"/>
              <a:t>Note: US Recession periods in gray</a:t>
            </a:r>
            <a:endParaRPr lang="en-US" sz="700" dirty="0"/>
          </a:p>
        </p:txBody>
      </p:sp>
    </p:spTree>
    <p:extLst>
      <p:ext uri="{BB962C8B-B14F-4D97-AF65-F5344CB8AC3E}">
        <p14:creationId xmlns:p14="http://schemas.microsoft.com/office/powerpoint/2010/main" val="15869479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9031" y="1833563"/>
            <a:ext cx="6943725" cy="319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3" name="Rectangle 2"/>
          <p:cNvSpPr>
            <a:spLocks noGrp="1" noChangeArrowheads="1"/>
          </p:cNvSpPr>
          <p:nvPr>
            <p:ph type="title" idx="4294967295"/>
          </p:nvPr>
        </p:nvSpPr>
        <p:spPr>
          <a:xfrm>
            <a:off x="309563" y="549275"/>
            <a:ext cx="6242050" cy="762000"/>
          </a:xfrm>
        </p:spPr>
        <p:txBody>
          <a:bodyPr/>
          <a:lstStyle/>
          <a:p>
            <a:r>
              <a:rPr lang="en-US" dirty="0" smtClean="0"/>
              <a:t>Velocity of Interest Rates</a:t>
            </a:r>
            <a:endParaRPr lang="en-US" i="1" dirty="0" smtClean="0"/>
          </a:p>
        </p:txBody>
      </p:sp>
      <p:sp>
        <p:nvSpPr>
          <p:cNvPr id="315395" name="Text Box 3"/>
          <p:cNvSpPr txBox="1">
            <a:spLocks noChangeArrowheads="1"/>
          </p:cNvSpPr>
          <p:nvPr/>
        </p:nvSpPr>
        <p:spPr bwMode="auto">
          <a:xfrm>
            <a:off x="309563" y="1277938"/>
            <a:ext cx="8602662" cy="268287"/>
          </a:xfrm>
          <a:prstGeom prst="rect">
            <a:avLst/>
          </a:prstGeom>
          <a:gradFill rotWithShape="0">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lstStyle/>
          <a:p>
            <a:pPr algn="ctr" eaLnBrk="0" hangingPunct="0">
              <a:defRPr/>
            </a:pPr>
            <a:r>
              <a:rPr lang="en-US" sz="1200" b="1">
                <a:solidFill>
                  <a:schemeClr val="bg1"/>
                </a:solidFill>
              </a:rPr>
              <a:t>3M Libor and Fed Funds Target Rate vs. 10Y Swap</a:t>
            </a:r>
          </a:p>
        </p:txBody>
      </p:sp>
      <p:sp>
        <p:nvSpPr>
          <p:cNvPr id="35845" name="Text Box 5"/>
          <p:cNvSpPr txBox="1">
            <a:spLocks noChangeArrowheads="1"/>
          </p:cNvSpPr>
          <p:nvPr/>
        </p:nvSpPr>
        <p:spPr bwMode="auto">
          <a:xfrm>
            <a:off x="5532438" y="6270625"/>
            <a:ext cx="337185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1000" b="1">
                <a:solidFill>
                  <a:schemeClr val="tx1"/>
                </a:solidFill>
                <a:latin typeface="Arial" charset="0"/>
              </a:defRPr>
            </a:lvl1pPr>
            <a:lvl2pPr marL="742950" indent="-285750" eaLnBrk="0" hangingPunct="0">
              <a:defRPr sz="1000" b="1">
                <a:solidFill>
                  <a:schemeClr val="tx1"/>
                </a:solidFill>
                <a:latin typeface="Arial" charset="0"/>
              </a:defRPr>
            </a:lvl2pPr>
            <a:lvl3pPr marL="1143000" indent="-228600" eaLnBrk="0" hangingPunct="0">
              <a:defRPr sz="1000" b="1">
                <a:solidFill>
                  <a:schemeClr val="tx1"/>
                </a:solidFill>
                <a:latin typeface="Arial" charset="0"/>
              </a:defRPr>
            </a:lvl3pPr>
            <a:lvl4pPr marL="1600200" indent="-228600" eaLnBrk="0" hangingPunct="0">
              <a:defRPr sz="1000" b="1">
                <a:solidFill>
                  <a:schemeClr val="tx1"/>
                </a:solidFill>
                <a:latin typeface="Arial" charset="0"/>
              </a:defRPr>
            </a:lvl4pPr>
            <a:lvl5pPr marL="2057400" indent="-228600" eaLnBrk="0" hangingPunct="0">
              <a:defRPr sz="1000" b="1">
                <a:solidFill>
                  <a:schemeClr val="tx1"/>
                </a:solidFill>
                <a:latin typeface="Arial" charset="0"/>
              </a:defRPr>
            </a:lvl5pPr>
            <a:lvl6pPr marL="2514600" indent="-228600" eaLnBrk="0" fontAlgn="base" hangingPunct="0">
              <a:spcBef>
                <a:spcPct val="0"/>
              </a:spcBef>
              <a:spcAft>
                <a:spcPct val="0"/>
              </a:spcAft>
              <a:defRPr sz="1000" b="1">
                <a:solidFill>
                  <a:schemeClr val="tx1"/>
                </a:solidFill>
                <a:latin typeface="Arial" charset="0"/>
              </a:defRPr>
            </a:lvl6pPr>
            <a:lvl7pPr marL="2971800" indent="-228600" eaLnBrk="0" fontAlgn="base" hangingPunct="0">
              <a:spcBef>
                <a:spcPct val="0"/>
              </a:spcBef>
              <a:spcAft>
                <a:spcPct val="0"/>
              </a:spcAft>
              <a:defRPr sz="1000" b="1">
                <a:solidFill>
                  <a:schemeClr val="tx1"/>
                </a:solidFill>
                <a:latin typeface="Arial" charset="0"/>
              </a:defRPr>
            </a:lvl7pPr>
            <a:lvl8pPr marL="3429000" indent="-228600" eaLnBrk="0" fontAlgn="base" hangingPunct="0">
              <a:spcBef>
                <a:spcPct val="0"/>
              </a:spcBef>
              <a:spcAft>
                <a:spcPct val="0"/>
              </a:spcAft>
              <a:defRPr sz="1000" b="1">
                <a:solidFill>
                  <a:schemeClr val="tx1"/>
                </a:solidFill>
                <a:latin typeface="Arial" charset="0"/>
              </a:defRPr>
            </a:lvl8pPr>
            <a:lvl9pPr marL="3886200" indent="-228600" eaLnBrk="0" fontAlgn="base" hangingPunct="0">
              <a:spcBef>
                <a:spcPct val="0"/>
              </a:spcBef>
              <a:spcAft>
                <a:spcPct val="0"/>
              </a:spcAft>
              <a:defRPr sz="1000" b="1">
                <a:solidFill>
                  <a:schemeClr val="tx1"/>
                </a:solidFill>
                <a:latin typeface="Arial" charset="0"/>
              </a:defRPr>
            </a:lvl9pPr>
          </a:lstStyle>
          <a:p>
            <a:pPr algn="r" eaLnBrk="1" hangingPunct="1">
              <a:spcBef>
                <a:spcPct val="50000"/>
              </a:spcBef>
            </a:pPr>
            <a:r>
              <a:rPr lang="en-US" sz="700" b="0" i="1">
                <a:cs typeface="Arial" charset="0"/>
              </a:rPr>
              <a:t>Source: Bloomberg.</a:t>
            </a:r>
          </a:p>
        </p:txBody>
      </p:sp>
      <p:sp>
        <p:nvSpPr>
          <p:cNvPr id="35846" name="Rectangle 6"/>
          <p:cNvSpPr>
            <a:spLocks noChangeArrowheads="1"/>
          </p:cNvSpPr>
          <p:nvPr/>
        </p:nvSpPr>
        <p:spPr bwMode="auto">
          <a:xfrm>
            <a:off x="1295400" y="5194300"/>
            <a:ext cx="723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120000"/>
              </a:lnSpc>
              <a:spcBef>
                <a:spcPct val="35000"/>
              </a:spcBef>
              <a:spcAft>
                <a:spcPct val="35000"/>
              </a:spcAft>
              <a:buClr>
                <a:srgbClr val="990000"/>
              </a:buClr>
              <a:buSzPct val="120000"/>
              <a:buFont typeface="Wingdings" pitchFamily="2" charset="2"/>
              <a:buChar char="w"/>
            </a:pPr>
            <a:r>
              <a:rPr lang="en-US" sz="1100" b="1" dirty="0">
                <a:cs typeface="Arial" charset="0"/>
              </a:rPr>
              <a:t>Short-term rates may increase rapidly as the economy </a:t>
            </a:r>
            <a:r>
              <a:rPr lang="en-US" sz="1100" b="1" dirty="0" smtClean="0">
                <a:cs typeface="Arial" charset="0"/>
              </a:rPr>
              <a:t>recovers</a:t>
            </a:r>
            <a:endParaRPr lang="en-US" sz="1100" b="1" dirty="0">
              <a:cs typeface="Arial" charset="0"/>
            </a:endParaRPr>
          </a:p>
          <a:p>
            <a:pPr marL="342900" indent="-342900">
              <a:lnSpc>
                <a:spcPct val="120000"/>
              </a:lnSpc>
              <a:spcBef>
                <a:spcPct val="35000"/>
              </a:spcBef>
              <a:spcAft>
                <a:spcPct val="35000"/>
              </a:spcAft>
              <a:buClr>
                <a:srgbClr val="990000"/>
              </a:buClr>
              <a:buSzPct val="120000"/>
              <a:buFont typeface="Wingdings" pitchFamily="2" charset="2"/>
              <a:buChar char="w"/>
            </a:pPr>
            <a:r>
              <a:rPr lang="en-US" sz="1100" b="1" dirty="0">
                <a:cs typeface="Arial" charset="0"/>
              </a:rPr>
              <a:t>Following the Fed’s tightening cycle in 2004, short-term rates increased approximately </a:t>
            </a:r>
            <a:r>
              <a:rPr lang="en-US" sz="1100" b="1" dirty="0" smtClean="0">
                <a:cs typeface="Arial" charset="0"/>
              </a:rPr>
              <a:t>440 </a:t>
            </a:r>
            <a:r>
              <a:rPr lang="en-US" sz="1100" b="1" dirty="0">
                <a:cs typeface="Arial" charset="0"/>
              </a:rPr>
              <a:t>bps in </a:t>
            </a:r>
            <a:r>
              <a:rPr lang="en-US" sz="1100" b="1" dirty="0" smtClean="0">
                <a:cs typeface="Arial" charset="0"/>
              </a:rPr>
              <a:t>27 </a:t>
            </a:r>
            <a:r>
              <a:rPr lang="en-US" sz="1100" b="1" dirty="0">
                <a:cs typeface="Arial" charset="0"/>
              </a:rPr>
              <a:t>months</a:t>
            </a:r>
          </a:p>
        </p:txBody>
      </p:sp>
      <p:sp>
        <p:nvSpPr>
          <p:cNvPr id="35847" name="Oval 12"/>
          <p:cNvSpPr>
            <a:spLocks noChangeArrowheads="1"/>
          </p:cNvSpPr>
          <p:nvPr/>
        </p:nvSpPr>
        <p:spPr bwMode="auto">
          <a:xfrm>
            <a:off x="5187156" y="2392363"/>
            <a:ext cx="1074737" cy="1958975"/>
          </a:xfrm>
          <a:prstGeom prst="ellipse">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solidFill>
                <a:srgbClr val="FF0000"/>
              </a:solidFill>
              <a:cs typeface="Arial" charset="0"/>
            </a:endParaRPr>
          </a:p>
        </p:txBody>
      </p:sp>
      <p:sp>
        <p:nvSpPr>
          <p:cNvPr id="35848" name="Oval 13"/>
          <p:cNvSpPr>
            <a:spLocks noChangeArrowheads="1"/>
          </p:cNvSpPr>
          <p:nvPr/>
        </p:nvSpPr>
        <p:spPr bwMode="auto">
          <a:xfrm>
            <a:off x="2690019" y="2339976"/>
            <a:ext cx="690562" cy="1652588"/>
          </a:xfrm>
          <a:prstGeom prst="ellipse">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solidFill>
                <a:srgbClr val="FF0000"/>
              </a:solidFill>
              <a:cs typeface="Arial" charset="0"/>
            </a:endParaRPr>
          </a:p>
        </p:txBody>
      </p:sp>
      <p:sp>
        <p:nvSpPr>
          <p:cNvPr id="35849" name="Oval 13"/>
          <p:cNvSpPr>
            <a:spLocks noChangeArrowheads="1"/>
          </p:cNvSpPr>
          <p:nvPr/>
        </p:nvSpPr>
        <p:spPr bwMode="auto">
          <a:xfrm>
            <a:off x="4033838" y="2392363"/>
            <a:ext cx="690563" cy="1036638"/>
          </a:xfrm>
          <a:prstGeom prst="ellipse">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solidFill>
                <a:srgbClr val="FF0000"/>
              </a:solidFill>
              <a:cs typeface="Arial" charset="0"/>
            </a:endParaRPr>
          </a:p>
        </p:txBody>
      </p:sp>
      <p:sp>
        <p:nvSpPr>
          <p:cNvPr id="35850" name="Text Box 10"/>
          <p:cNvSpPr txBox="1">
            <a:spLocks noChangeArrowheads="1"/>
          </p:cNvSpPr>
          <p:nvPr/>
        </p:nvSpPr>
        <p:spPr bwMode="auto">
          <a:xfrm>
            <a:off x="2066925" y="1587501"/>
            <a:ext cx="1651000" cy="338554"/>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000" b="1">
                <a:solidFill>
                  <a:schemeClr val="tx1"/>
                </a:solidFill>
                <a:latin typeface="Arial" charset="0"/>
              </a:defRPr>
            </a:lvl1pPr>
            <a:lvl2pPr marL="742950" indent="-285750" eaLnBrk="0" hangingPunct="0">
              <a:defRPr sz="1000" b="1">
                <a:solidFill>
                  <a:schemeClr val="tx1"/>
                </a:solidFill>
                <a:latin typeface="Arial" charset="0"/>
              </a:defRPr>
            </a:lvl2pPr>
            <a:lvl3pPr marL="1143000" indent="-228600" eaLnBrk="0" hangingPunct="0">
              <a:defRPr sz="1000" b="1">
                <a:solidFill>
                  <a:schemeClr val="tx1"/>
                </a:solidFill>
                <a:latin typeface="Arial" charset="0"/>
              </a:defRPr>
            </a:lvl3pPr>
            <a:lvl4pPr marL="1600200" indent="-228600" eaLnBrk="0" hangingPunct="0">
              <a:defRPr sz="1000" b="1">
                <a:solidFill>
                  <a:schemeClr val="tx1"/>
                </a:solidFill>
                <a:latin typeface="Arial" charset="0"/>
              </a:defRPr>
            </a:lvl4pPr>
            <a:lvl5pPr marL="2057400" indent="-228600" eaLnBrk="0" hangingPunct="0">
              <a:defRPr sz="1000" b="1">
                <a:solidFill>
                  <a:schemeClr val="tx1"/>
                </a:solidFill>
                <a:latin typeface="Arial" charset="0"/>
              </a:defRPr>
            </a:lvl5pPr>
            <a:lvl6pPr marL="2514600" indent="-228600" eaLnBrk="0" fontAlgn="base" hangingPunct="0">
              <a:spcBef>
                <a:spcPct val="0"/>
              </a:spcBef>
              <a:spcAft>
                <a:spcPct val="0"/>
              </a:spcAft>
              <a:defRPr sz="1000" b="1">
                <a:solidFill>
                  <a:schemeClr val="tx1"/>
                </a:solidFill>
                <a:latin typeface="Arial" charset="0"/>
              </a:defRPr>
            </a:lvl6pPr>
            <a:lvl7pPr marL="2971800" indent="-228600" eaLnBrk="0" fontAlgn="base" hangingPunct="0">
              <a:spcBef>
                <a:spcPct val="0"/>
              </a:spcBef>
              <a:spcAft>
                <a:spcPct val="0"/>
              </a:spcAft>
              <a:defRPr sz="1000" b="1">
                <a:solidFill>
                  <a:schemeClr val="tx1"/>
                </a:solidFill>
                <a:latin typeface="Arial" charset="0"/>
              </a:defRPr>
            </a:lvl7pPr>
            <a:lvl8pPr marL="3429000" indent="-228600" eaLnBrk="0" fontAlgn="base" hangingPunct="0">
              <a:spcBef>
                <a:spcPct val="0"/>
              </a:spcBef>
              <a:spcAft>
                <a:spcPct val="0"/>
              </a:spcAft>
              <a:defRPr sz="1000" b="1">
                <a:solidFill>
                  <a:schemeClr val="tx1"/>
                </a:solidFill>
                <a:latin typeface="Arial" charset="0"/>
              </a:defRPr>
            </a:lvl8pPr>
            <a:lvl9pPr marL="3886200" indent="-228600" eaLnBrk="0" fontAlgn="base" hangingPunct="0">
              <a:spcBef>
                <a:spcPct val="0"/>
              </a:spcBef>
              <a:spcAft>
                <a:spcPct val="0"/>
              </a:spcAft>
              <a:defRPr sz="1000" b="1">
                <a:solidFill>
                  <a:schemeClr val="tx1"/>
                </a:solidFill>
                <a:latin typeface="Arial" charset="0"/>
              </a:defRPr>
            </a:lvl9pPr>
          </a:lstStyle>
          <a:p>
            <a:pPr>
              <a:spcBef>
                <a:spcPct val="50000"/>
              </a:spcBef>
              <a:spcAft>
                <a:spcPct val="40000"/>
              </a:spcAft>
            </a:pPr>
            <a:r>
              <a:rPr lang="en-US" sz="800" b="0" dirty="0"/>
              <a:t>peak - trough </a:t>
            </a:r>
            <a:r>
              <a:rPr lang="en-US" sz="800" b="0" dirty="0" smtClean="0"/>
              <a:t>331 </a:t>
            </a:r>
            <a:r>
              <a:rPr lang="en-US" sz="800" b="0" dirty="0"/>
              <a:t>bps in 1 </a:t>
            </a:r>
            <a:r>
              <a:rPr lang="en-US" sz="800" b="0" dirty="0" err="1" smtClean="0"/>
              <a:t>yr</a:t>
            </a:r>
            <a:r>
              <a:rPr lang="en-US" sz="800" b="0" dirty="0" smtClean="0"/>
              <a:t> and 10 </a:t>
            </a:r>
            <a:r>
              <a:rPr lang="en-US" sz="800" b="0" dirty="0" err="1" smtClean="0"/>
              <a:t>mos</a:t>
            </a:r>
            <a:r>
              <a:rPr lang="en-US" sz="800" b="0" dirty="0" smtClean="0"/>
              <a:t>, 180.5 bps/</a:t>
            </a:r>
            <a:r>
              <a:rPr lang="en-US" sz="800" b="0" dirty="0" err="1" smtClean="0"/>
              <a:t>yr</a:t>
            </a:r>
            <a:r>
              <a:rPr lang="en-US" sz="800" b="0" dirty="0" smtClean="0"/>
              <a:t> </a:t>
            </a:r>
            <a:endParaRPr lang="en-US" sz="800" b="0" dirty="0"/>
          </a:p>
        </p:txBody>
      </p:sp>
      <p:sp>
        <p:nvSpPr>
          <p:cNvPr id="35851" name="Text Box 11"/>
          <p:cNvSpPr txBox="1">
            <a:spLocks noChangeArrowheads="1"/>
          </p:cNvSpPr>
          <p:nvPr/>
        </p:nvSpPr>
        <p:spPr bwMode="auto">
          <a:xfrm>
            <a:off x="3746500" y="1585913"/>
            <a:ext cx="1728787" cy="338554"/>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000" b="1">
                <a:solidFill>
                  <a:schemeClr val="tx1"/>
                </a:solidFill>
                <a:latin typeface="Arial" charset="0"/>
              </a:defRPr>
            </a:lvl1pPr>
            <a:lvl2pPr marL="742950" indent="-285750" eaLnBrk="0" hangingPunct="0">
              <a:defRPr sz="1000" b="1">
                <a:solidFill>
                  <a:schemeClr val="tx1"/>
                </a:solidFill>
                <a:latin typeface="Arial" charset="0"/>
              </a:defRPr>
            </a:lvl2pPr>
            <a:lvl3pPr marL="1143000" indent="-228600" eaLnBrk="0" hangingPunct="0">
              <a:defRPr sz="1000" b="1">
                <a:solidFill>
                  <a:schemeClr val="tx1"/>
                </a:solidFill>
                <a:latin typeface="Arial" charset="0"/>
              </a:defRPr>
            </a:lvl3pPr>
            <a:lvl4pPr marL="1600200" indent="-228600" eaLnBrk="0" hangingPunct="0">
              <a:defRPr sz="1000" b="1">
                <a:solidFill>
                  <a:schemeClr val="tx1"/>
                </a:solidFill>
                <a:latin typeface="Arial" charset="0"/>
              </a:defRPr>
            </a:lvl4pPr>
            <a:lvl5pPr marL="2057400" indent="-228600" eaLnBrk="0" hangingPunct="0">
              <a:defRPr sz="1000" b="1">
                <a:solidFill>
                  <a:schemeClr val="tx1"/>
                </a:solidFill>
                <a:latin typeface="Arial" charset="0"/>
              </a:defRPr>
            </a:lvl5pPr>
            <a:lvl6pPr marL="2514600" indent="-228600" eaLnBrk="0" fontAlgn="base" hangingPunct="0">
              <a:spcBef>
                <a:spcPct val="0"/>
              </a:spcBef>
              <a:spcAft>
                <a:spcPct val="0"/>
              </a:spcAft>
              <a:defRPr sz="1000" b="1">
                <a:solidFill>
                  <a:schemeClr val="tx1"/>
                </a:solidFill>
                <a:latin typeface="Arial" charset="0"/>
              </a:defRPr>
            </a:lvl6pPr>
            <a:lvl7pPr marL="2971800" indent="-228600" eaLnBrk="0" fontAlgn="base" hangingPunct="0">
              <a:spcBef>
                <a:spcPct val="0"/>
              </a:spcBef>
              <a:spcAft>
                <a:spcPct val="0"/>
              </a:spcAft>
              <a:defRPr sz="1000" b="1">
                <a:solidFill>
                  <a:schemeClr val="tx1"/>
                </a:solidFill>
                <a:latin typeface="Arial" charset="0"/>
              </a:defRPr>
            </a:lvl7pPr>
            <a:lvl8pPr marL="3429000" indent="-228600" eaLnBrk="0" fontAlgn="base" hangingPunct="0">
              <a:spcBef>
                <a:spcPct val="0"/>
              </a:spcBef>
              <a:spcAft>
                <a:spcPct val="0"/>
              </a:spcAft>
              <a:defRPr sz="1000" b="1">
                <a:solidFill>
                  <a:schemeClr val="tx1"/>
                </a:solidFill>
                <a:latin typeface="Arial" charset="0"/>
              </a:defRPr>
            </a:lvl8pPr>
            <a:lvl9pPr marL="3886200" indent="-228600" eaLnBrk="0" fontAlgn="base" hangingPunct="0">
              <a:spcBef>
                <a:spcPct val="0"/>
              </a:spcBef>
              <a:spcAft>
                <a:spcPct val="0"/>
              </a:spcAft>
              <a:defRPr sz="1000" b="1">
                <a:solidFill>
                  <a:schemeClr val="tx1"/>
                </a:solidFill>
                <a:latin typeface="Arial" charset="0"/>
              </a:defRPr>
            </a:lvl9pPr>
          </a:lstStyle>
          <a:p>
            <a:pPr>
              <a:spcBef>
                <a:spcPct val="50000"/>
              </a:spcBef>
              <a:spcAft>
                <a:spcPct val="40000"/>
              </a:spcAft>
            </a:pPr>
            <a:r>
              <a:rPr lang="en-US" sz="800" b="0" dirty="0"/>
              <a:t>peak - trough 184.3 bps in </a:t>
            </a:r>
            <a:r>
              <a:rPr lang="en-US" sz="800" b="0" dirty="0" smtClean="0"/>
              <a:t>1 </a:t>
            </a:r>
            <a:r>
              <a:rPr lang="en-US" sz="800" b="0" dirty="0" err="1" smtClean="0"/>
              <a:t>yr</a:t>
            </a:r>
            <a:r>
              <a:rPr lang="en-US" sz="800" b="0" dirty="0" smtClean="0"/>
              <a:t> and 8 </a:t>
            </a:r>
            <a:r>
              <a:rPr lang="en-US" sz="800" b="0" dirty="0" err="1" smtClean="0"/>
              <a:t>mos</a:t>
            </a:r>
            <a:r>
              <a:rPr lang="en-US" sz="800" b="0" dirty="0" smtClean="0"/>
              <a:t>, 110.4 bps/</a:t>
            </a:r>
            <a:r>
              <a:rPr lang="en-US" sz="800" b="0" dirty="0" err="1" smtClean="0"/>
              <a:t>yr</a:t>
            </a:r>
            <a:endParaRPr lang="en-US" sz="800" b="0" dirty="0"/>
          </a:p>
        </p:txBody>
      </p:sp>
      <p:sp>
        <p:nvSpPr>
          <p:cNvPr id="35852" name="Text Box 12"/>
          <p:cNvSpPr txBox="1">
            <a:spLocks noChangeArrowheads="1"/>
          </p:cNvSpPr>
          <p:nvPr/>
        </p:nvSpPr>
        <p:spPr bwMode="auto">
          <a:xfrm>
            <a:off x="5609431" y="1585913"/>
            <a:ext cx="1766887" cy="338554"/>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000" b="1">
                <a:solidFill>
                  <a:schemeClr val="tx1"/>
                </a:solidFill>
                <a:latin typeface="Arial" charset="0"/>
              </a:defRPr>
            </a:lvl1pPr>
            <a:lvl2pPr marL="742950" indent="-285750" eaLnBrk="0" hangingPunct="0">
              <a:defRPr sz="1000" b="1">
                <a:solidFill>
                  <a:schemeClr val="tx1"/>
                </a:solidFill>
                <a:latin typeface="Arial" charset="0"/>
              </a:defRPr>
            </a:lvl2pPr>
            <a:lvl3pPr marL="1143000" indent="-228600" eaLnBrk="0" hangingPunct="0">
              <a:defRPr sz="1000" b="1">
                <a:solidFill>
                  <a:schemeClr val="tx1"/>
                </a:solidFill>
                <a:latin typeface="Arial" charset="0"/>
              </a:defRPr>
            </a:lvl3pPr>
            <a:lvl4pPr marL="1600200" indent="-228600" eaLnBrk="0" hangingPunct="0">
              <a:defRPr sz="1000" b="1">
                <a:solidFill>
                  <a:schemeClr val="tx1"/>
                </a:solidFill>
                <a:latin typeface="Arial" charset="0"/>
              </a:defRPr>
            </a:lvl4pPr>
            <a:lvl5pPr marL="2057400" indent="-228600" eaLnBrk="0" hangingPunct="0">
              <a:defRPr sz="1000" b="1">
                <a:solidFill>
                  <a:schemeClr val="tx1"/>
                </a:solidFill>
                <a:latin typeface="Arial" charset="0"/>
              </a:defRPr>
            </a:lvl5pPr>
            <a:lvl6pPr marL="2514600" indent="-228600" eaLnBrk="0" fontAlgn="base" hangingPunct="0">
              <a:spcBef>
                <a:spcPct val="0"/>
              </a:spcBef>
              <a:spcAft>
                <a:spcPct val="0"/>
              </a:spcAft>
              <a:defRPr sz="1000" b="1">
                <a:solidFill>
                  <a:schemeClr val="tx1"/>
                </a:solidFill>
                <a:latin typeface="Arial" charset="0"/>
              </a:defRPr>
            </a:lvl6pPr>
            <a:lvl7pPr marL="2971800" indent="-228600" eaLnBrk="0" fontAlgn="base" hangingPunct="0">
              <a:spcBef>
                <a:spcPct val="0"/>
              </a:spcBef>
              <a:spcAft>
                <a:spcPct val="0"/>
              </a:spcAft>
              <a:defRPr sz="1000" b="1">
                <a:solidFill>
                  <a:schemeClr val="tx1"/>
                </a:solidFill>
                <a:latin typeface="Arial" charset="0"/>
              </a:defRPr>
            </a:lvl7pPr>
            <a:lvl8pPr marL="3429000" indent="-228600" eaLnBrk="0" fontAlgn="base" hangingPunct="0">
              <a:spcBef>
                <a:spcPct val="0"/>
              </a:spcBef>
              <a:spcAft>
                <a:spcPct val="0"/>
              </a:spcAft>
              <a:defRPr sz="1000" b="1">
                <a:solidFill>
                  <a:schemeClr val="tx1"/>
                </a:solidFill>
                <a:latin typeface="Arial" charset="0"/>
              </a:defRPr>
            </a:lvl8pPr>
            <a:lvl9pPr marL="3886200" indent="-228600" eaLnBrk="0" fontAlgn="base" hangingPunct="0">
              <a:spcBef>
                <a:spcPct val="0"/>
              </a:spcBef>
              <a:spcAft>
                <a:spcPct val="0"/>
              </a:spcAft>
              <a:defRPr sz="1000" b="1">
                <a:solidFill>
                  <a:schemeClr val="tx1"/>
                </a:solidFill>
                <a:latin typeface="Arial" charset="0"/>
              </a:defRPr>
            </a:lvl9pPr>
          </a:lstStyle>
          <a:p>
            <a:pPr>
              <a:spcBef>
                <a:spcPct val="50000"/>
              </a:spcBef>
              <a:spcAft>
                <a:spcPct val="40000"/>
              </a:spcAft>
            </a:pPr>
            <a:r>
              <a:rPr lang="en-US" sz="800" b="0" dirty="0"/>
              <a:t>peak - trough </a:t>
            </a:r>
            <a:r>
              <a:rPr lang="en-US" sz="800" b="0" dirty="0" smtClean="0"/>
              <a:t>437 </a:t>
            </a:r>
            <a:r>
              <a:rPr lang="en-US" sz="800" b="0" dirty="0"/>
              <a:t>bps in </a:t>
            </a:r>
            <a:r>
              <a:rPr lang="en-US" sz="800" b="0" dirty="0" smtClean="0"/>
              <a:t>2 </a:t>
            </a:r>
            <a:r>
              <a:rPr lang="en-US" sz="800" b="0" dirty="0" err="1" smtClean="0"/>
              <a:t>yrs</a:t>
            </a:r>
            <a:r>
              <a:rPr lang="en-US" sz="800" b="0" dirty="0" smtClean="0"/>
              <a:t> and 3 </a:t>
            </a:r>
            <a:r>
              <a:rPr lang="en-US" sz="800" b="0" dirty="0" err="1" smtClean="0"/>
              <a:t>mos</a:t>
            </a:r>
            <a:r>
              <a:rPr lang="en-US" sz="800" b="0" dirty="0" smtClean="0"/>
              <a:t>, 194.2 bps/</a:t>
            </a:r>
            <a:r>
              <a:rPr lang="en-US" sz="800" b="0" dirty="0" err="1" smtClean="0"/>
              <a:t>yr</a:t>
            </a:r>
            <a:endParaRPr lang="en-US" sz="800" b="0" dirty="0"/>
          </a:p>
        </p:txBody>
      </p:sp>
      <p:sp>
        <p:nvSpPr>
          <p:cNvPr id="35853" name="Line 13"/>
          <p:cNvSpPr>
            <a:spLocks noChangeShapeType="1"/>
          </p:cNvSpPr>
          <p:nvPr/>
        </p:nvSpPr>
        <p:spPr bwMode="auto">
          <a:xfrm>
            <a:off x="2959100" y="1974850"/>
            <a:ext cx="38100" cy="311150"/>
          </a:xfrm>
          <a:prstGeom prst="line">
            <a:avLst/>
          </a:prstGeom>
          <a:noFill/>
          <a:ln w="9525">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54" name="Line 14"/>
          <p:cNvSpPr>
            <a:spLocks noChangeShapeType="1"/>
          </p:cNvSpPr>
          <p:nvPr/>
        </p:nvSpPr>
        <p:spPr bwMode="auto">
          <a:xfrm flipH="1">
            <a:off x="4533900" y="1974850"/>
            <a:ext cx="38100" cy="384175"/>
          </a:xfrm>
          <a:prstGeom prst="line">
            <a:avLst/>
          </a:prstGeom>
          <a:noFill/>
          <a:ln w="9525">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55" name="Line 15"/>
          <p:cNvSpPr>
            <a:spLocks noChangeShapeType="1"/>
          </p:cNvSpPr>
          <p:nvPr/>
        </p:nvSpPr>
        <p:spPr bwMode="auto">
          <a:xfrm flipH="1">
            <a:off x="6019799" y="1974850"/>
            <a:ext cx="473075" cy="417513"/>
          </a:xfrm>
          <a:prstGeom prst="line">
            <a:avLst/>
          </a:prstGeom>
          <a:noFill/>
          <a:ln w="9525">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 name="TextBox 1"/>
          <p:cNvSpPr txBox="1"/>
          <p:nvPr/>
        </p:nvSpPr>
        <p:spPr>
          <a:xfrm>
            <a:off x="1600200" y="6270625"/>
            <a:ext cx="1620957" cy="230832"/>
          </a:xfrm>
          <a:prstGeom prst="rect">
            <a:avLst/>
          </a:prstGeom>
          <a:noFill/>
        </p:spPr>
        <p:txBody>
          <a:bodyPr wrap="none" rtlCol="0">
            <a:spAutoFit/>
          </a:bodyPr>
          <a:lstStyle/>
          <a:p>
            <a:r>
              <a:rPr lang="en-US" sz="900" dirty="0" smtClean="0"/>
              <a:t>Note: Peak to trough LIBOR</a:t>
            </a:r>
            <a:endParaRPr lang="en-US" sz="900" dirty="0"/>
          </a:p>
        </p:txBody>
      </p:sp>
    </p:spTree>
    <p:extLst>
      <p:ext uri="{BB962C8B-B14F-4D97-AF65-F5344CB8AC3E}">
        <p14:creationId xmlns:p14="http://schemas.microsoft.com/office/powerpoint/2010/main" val="23342562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Moody’s Corporate Bond Yields</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38</a:t>
            </a:fld>
            <a:endParaRPr lang="en-US"/>
          </a:p>
        </p:txBody>
      </p:sp>
      <p:sp>
        <p:nvSpPr>
          <p:cNvPr id="5" name="Text Box 7"/>
          <p:cNvSpPr txBox="1">
            <a:spLocks noChangeArrowheads="1"/>
          </p:cNvSpPr>
          <p:nvPr/>
        </p:nvSpPr>
        <p:spPr bwMode="auto">
          <a:xfrm>
            <a:off x="477834" y="1184429"/>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Moody’s </a:t>
            </a:r>
            <a:r>
              <a:rPr lang="en-US" sz="1000" b="1" dirty="0" err="1" smtClean="0">
                <a:solidFill>
                  <a:srgbClr val="FFFFFF"/>
                </a:solidFill>
                <a:cs typeface="Arial" charset="0"/>
              </a:rPr>
              <a:t>Aaa</a:t>
            </a:r>
            <a:r>
              <a:rPr lang="en-US" sz="1000" b="1" dirty="0" smtClean="0">
                <a:solidFill>
                  <a:srgbClr val="FFFFFF"/>
                </a:solidFill>
                <a:cs typeface="Arial" charset="0"/>
              </a:rPr>
              <a:t> (30Y), Apr 1953 – Jun 2013</a:t>
            </a:r>
            <a:endParaRPr lang="en-US" sz="1000" b="1" dirty="0">
              <a:solidFill>
                <a:srgbClr val="FFFFFF"/>
              </a:solidFill>
              <a:cs typeface="Arial" charset="0"/>
            </a:endParaRPr>
          </a:p>
        </p:txBody>
      </p:sp>
      <p:sp>
        <p:nvSpPr>
          <p:cNvPr id="7" name="Text Box 7"/>
          <p:cNvSpPr txBox="1">
            <a:spLocks noChangeArrowheads="1"/>
          </p:cNvSpPr>
          <p:nvPr/>
        </p:nvSpPr>
        <p:spPr bwMode="auto">
          <a:xfrm>
            <a:off x="4648199" y="1184428"/>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Moody’s Baa (30Y), Apr 1953 – Jun 2013</a:t>
            </a:r>
          </a:p>
        </p:txBody>
      </p:sp>
      <p:sp>
        <p:nvSpPr>
          <p:cNvPr id="10" name="Text Box 7"/>
          <p:cNvSpPr txBox="1">
            <a:spLocks noChangeArrowheads="1"/>
          </p:cNvSpPr>
          <p:nvPr/>
        </p:nvSpPr>
        <p:spPr bwMode="auto">
          <a:xfrm>
            <a:off x="477833" y="3625213"/>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Moody’s </a:t>
            </a:r>
            <a:r>
              <a:rPr lang="en-US" sz="1000" b="1" dirty="0" err="1" smtClean="0">
                <a:solidFill>
                  <a:srgbClr val="FFFFFF"/>
                </a:solidFill>
                <a:cs typeface="Arial" charset="0"/>
              </a:rPr>
              <a:t>Aaa</a:t>
            </a:r>
            <a:r>
              <a:rPr lang="en-US" sz="1000" b="1" dirty="0" smtClean="0">
                <a:solidFill>
                  <a:srgbClr val="FFFFFF"/>
                </a:solidFill>
                <a:cs typeface="Arial" charset="0"/>
              </a:rPr>
              <a:t> Spread </a:t>
            </a:r>
            <a:r>
              <a:rPr lang="en-US" sz="1000" b="1" dirty="0" err="1" smtClean="0">
                <a:solidFill>
                  <a:srgbClr val="FFFFFF"/>
                </a:solidFill>
                <a:cs typeface="Arial" charset="0"/>
              </a:rPr>
              <a:t>vs</a:t>
            </a:r>
            <a:r>
              <a:rPr lang="en-US" sz="1000" b="1" dirty="0" smtClean="0">
                <a:solidFill>
                  <a:srgbClr val="FFFFFF"/>
                </a:solidFill>
                <a:cs typeface="Arial" charset="0"/>
              </a:rPr>
              <a:t> UST 30Y, Feb 1977 – Jun 2013</a:t>
            </a:r>
            <a:endParaRPr lang="en-US" sz="1000" b="1" dirty="0">
              <a:solidFill>
                <a:srgbClr val="FFFFFF"/>
              </a:solidFill>
              <a:cs typeface="Arial" charset="0"/>
            </a:endParaRPr>
          </a:p>
        </p:txBody>
      </p:sp>
      <p:sp>
        <p:nvSpPr>
          <p:cNvPr id="11" name="Text Box 7"/>
          <p:cNvSpPr txBox="1">
            <a:spLocks noChangeArrowheads="1"/>
          </p:cNvSpPr>
          <p:nvPr/>
        </p:nvSpPr>
        <p:spPr bwMode="auto">
          <a:xfrm>
            <a:off x="4648200" y="3625213"/>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Moody’s Baa Spread </a:t>
            </a:r>
            <a:r>
              <a:rPr lang="en-US" sz="1000" b="1" dirty="0" err="1" smtClean="0">
                <a:solidFill>
                  <a:srgbClr val="FFFFFF"/>
                </a:solidFill>
                <a:cs typeface="Arial" charset="0"/>
              </a:rPr>
              <a:t>vs</a:t>
            </a:r>
            <a:r>
              <a:rPr lang="en-US" sz="1000" b="1" dirty="0" smtClean="0">
                <a:solidFill>
                  <a:srgbClr val="FFFFFF"/>
                </a:solidFill>
                <a:cs typeface="Arial" charset="0"/>
              </a:rPr>
              <a:t> UST 30Y, Feb 1977 – Jun 2013</a:t>
            </a:r>
          </a:p>
        </p:txBody>
      </p:sp>
      <p:sp>
        <p:nvSpPr>
          <p:cNvPr id="3" name="TextBox 2"/>
          <p:cNvSpPr txBox="1"/>
          <p:nvPr/>
        </p:nvSpPr>
        <p:spPr>
          <a:xfrm>
            <a:off x="1524000" y="6272227"/>
            <a:ext cx="4495141" cy="200055"/>
          </a:xfrm>
          <a:prstGeom prst="rect">
            <a:avLst/>
          </a:prstGeom>
          <a:noFill/>
        </p:spPr>
        <p:txBody>
          <a:bodyPr wrap="none" rtlCol="0">
            <a:spAutoFit/>
          </a:bodyPr>
          <a:lstStyle/>
          <a:p>
            <a:r>
              <a:rPr lang="en-US" sz="700" dirty="0" smtClean="0"/>
              <a:t>Note: Credit ratings are for bonds with maturities as close to 30 </a:t>
            </a:r>
            <a:r>
              <a:rPr lang="en-US" sz="700" dirty="0" err="1" smtClean="0"/>
              <a:t>yrs</a:t>
            </a:r>
            <a:r>
              <a:rPr lang="en-US" sz="700" dirty="0" smtClean="0"/>
              <a:t> as possible and no sooner than 20 yrs. </a:t>
            </a:r>
            <a:endParaRPr lang="en-US" sz="7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2662" y="1430652"/>
            <a:ext cx="3662700"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296" y="1430649"/>
            <a:ext cx="3662699"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296" y="3871434"/>
            <a:ext cx="3662699"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2663" y="3871434"/>
            <a:ext cx="3662700"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78905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Inflation Indicators</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39</a:t>
            </a:fld>
            <a:endParaRPr lang="en-US"/>
          </a:p>
        </p:txBody>
      </p:sp>
      <p:grpSp>
        <p:nvGrpSpPr>
          <p:cNvPr id="3" name="Group 2"/>
          <p:cNvGrpSpPr/>
          <p:nvPr/>
        </p:nvGrpSpPr>
        <p:grpSpPr>
          <a:xfrm>
            <a:off x="426593" y="1981200"/>
            <a:ext cx="8327009" cy="244475"/>
            <a:chOff x="429768" y="1371600"/>
            <a:chExt cx="8327009" cy="244475"/>
          </a:xfrm>
        </p:grpSpPr>
        <p:sp>
          <p:nvSpPr>
            <p:cNvPr id="5" name="Text Box 7"/>
            <p:cNvSpPr txBox="1">
              <a:spLocks noChangeArrowheads="1"/>
            </p:cNvSpPr>
            <p:nvPr/>
          </p:nvSpPr>
          <p:spPr bwMode="auto">
            <a:xfrm>
              <a:off x="429768" y="1371600"/>
              <a:ext cx="4114800"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a:solidFill>
                    <a:srgbClr val="FFFFFF"/>
                  </a:solidFill>
                  <a:cs typeface="Arial" charset="0"/>
                </a:rPr>
                <a:t>US </a:t>
              </a:r>
              <a:r>
                <a:rPr lang="en-US" sz="1000" b="1" dirty="0" smtClean="0">
                  <a:solidFill>
                    <a:srgbClr val="FFFFFF"/>
                  </a:solidFill>
                  <a:cs typeface="Arial" charset="0"/>
                </a:rPr>
                <a:t>HCPI </a:t>
              </a:r>
              <a:r>
                <a:rPr lang="en-US" sz="1000" b="1" dirty="0">
                  <a:solidFill>
                    <a:srgbClr val="FFFFFF"/>
                  </a:solidFill>
                  <a:cs typeface="Arial" charset="0"/>
                </a:rPr>
                <a:t>Inflation, Apr 1953 – </a:t>
              </a:r>
              <a:r>
                <a:rPr lang="en-US" sz="1000" b="1" dirty="0" smtClean="0">
                  <a:solidFill>
                    <a:srgbClr val="FFFFFF"/>
                  </a:solidFill>
                  <a:cs typeface="Arial" charset="0"/>
                </a:rPr>
                <a:t>May 2013</a:t>
              </a:r>
              <a:endParaRPr lang="en-US" sz="1000" b="1" dirty="0">
                <a:solidFill>
                  <a:srgbClr val="FFFFFF"/>
                </a:solidFill>
                <a:cs typeface="Arial" charset="0"/>
              </a:endParaRPr>
            </a:p>
          </p:txBody>
        </p:sp>
        <p:sp>
          <p:nvSpPr>
            <p:cNvPr id="7" name="Text Box 10"/>
            <p:cNvSpPr txBox="1">
              <a:spLocks noChangeArrowheads="1"/>
            </p:cNvSpPr>
            <p:nvPr/>
          </p:nvSpPr>
          <p:spPr bwMode="auto">
            <a:xfrm>
              <a:off x="4645152" y="1371600"/>
              <a:ext cx="4111625"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a:solidFill>
                    <a:srgbClr val="FFFFFF"/>
                  </a:solidFill>
                  <a:cs typeface="Arial" charset="0"/>
                </a:rPr>
                <a:t>US </a:t>
              </a:r>
              <a:r>
                <a:rPr lang="en-US" sz="1000" b="1" dirty="0" smtClean="0">
                  <a:solidFill>
                    <a:srgbClr val="FFFFFF"/>
                  </a:solidFill>
                  <a:cs typeface="Arial" charset="0"/>
                </a:rPr>
                <a:t>CCPI </a:t>
              </a:r>
              <a:r>
                <a:rPr lang="en-US" sz="1000" b="1" dirty="0">
                  <a:solidFill>
                    <a:srgbClr val="FFFFFF"/>
                  </a:solidFill>
                  <a:cs typeface="Arial" charset="0"/>
                </a:rPr>
                <a:t>Inflation, Feb 1957 – </a:t>
              </a:r>
              <a:r>
                <a:rPr lang="en-US" sz="1000" b="1" dirty="0" smtClean="0">
                  <a:solidFill>
                    <a:srgbClr val="FFFFFF"/>
                  </a:solidFill>
                  <a:cs typeface="Arial" charset="0"/>
                </a:rPr>
                <a:t>May 2013</a:t>
              </a:r>
              <a:endParaRPr lang="en-US" sz="1000" b="1" dirty="0">
                <a:solidFill>
                  <a:srgbClr val="FFFFFF"/>
                </a:solidFill>
                <a:cs typeface="Arial" charset="0"/>
              </a:endParaRPr>
            </a:p>
          </p:txBody>
        </p:sp>
      </p:grpSp>
      <p:sp>
        <p:nvSpPr>
          <p:cNvPr id="6" name="TextBox 5"/>
          <p:cNvSpPr txBox="1"/>
          <p:nvPr/>
        </p:nvSpPr>
        <p:spPr>
          <a:xfrm>
            <a:off x="5286184" y="4686454"/>
            <a:ext cx="2823209" cy="200055"/>
          </a:xfrm>
          <a:prstGeom prst="rect">
            <a:avLst/>
          </a:prstGeom>
          <a:noFill/>
        </p:spPr>
        <p:txBody>
          <a:bodyPr wrap="none" rtlCol="0">
            <a:spAutoFit/>
          </a:bodyPr>
          <a:lstStyle/>
          <a:p>
            <a:r>
              <a:rPr lang="en-US" sz="700" dirty="0" smtClean="0"/>
              <a:t>Note: CCPI Inflation is defined as HCPI excluding food and energy.</a:t>
            </a:r>
            <a:endParaRPr lang="en-US" sz="700" dirty="0"/>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594" y="2225676"/>
            <a:ext cx="4114800" cy="246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1977" y="2225675"/>
            <a:ext cx="4111625" cy="2463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43587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Treasury Inflation Protected Securities (TIPS)</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40</a:t>
            </a:fld>
            <a:endParaRPr lang="en-US"/>
          </a:p>
        </p:txBody>
      </p:sp>
      <p:sp>
        <p:nvSpPr>
          <p:cNvPr id="5" name="Text Box 7"/>
          <p:cNvSpPr txBox="1">
            <a:spLocks noChangeArrowheads="1"/>
          </p:cNvSpPr>
          <p:nvPr/>
        </p:nvSpPr>
        <p:spPr bwMode="auto">
          <a:xfrm>
            <a:off x="430211" y="1247773"/>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TIPS 5Y, Jul 1997 – Jun 2013</a:t>
            </a:r>
            <a:endParaRPr lang="en-US" sz="1000" b="1" dirty="0">
              <a:solidFill>
                <a:srgbClr val="FFFFFF"/>
              </a:solidFill>
              <a:cs typeface="Arial" charset="0"/>
            </a:endParaRPr>
          </a:p>
        </p:txBody>
      </p:sp>
      <p:sp>
        <p:nvSpPr>
          <p:cNvPr id="7" name="Text Box 7"/>
          <p:cNvSpPr txBox="1">
            <a:spLocks noChangeArrowheads="1"/>
          </p:cNvSpPr>
          <p:nvPr/>
        </p:nvSpPr>
        <p:spPr bwMode="auto">
          <a:xfrm>
            <a:off x="4648200" y="1248488"/>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a:solidFill>
                  <a:srgbClr val="FFFFFF"/>
                </a:solidFill>
                <a:cs typeface="Arial" charset="0"/>
              </a:rPr>
              <a:t>TIPS </a:t>
            </a:r>
            <a:r>
              <a:rPr lang="en-US" sz="1000" b="1" dirty="0" smtClean="0">
                <a:solidFill>
                  <a:srgbClr val="FFFFFF"/>
                </a:solidFill>
                <a:cs typeface="Arial" charset="0"/>
              </a:rPr>
              <a:t>10Y, Jan </a:t>
            </a:r>
            <a:r>
              <a:rPr lang="en-US" sz="1000" b="1" dirty="0">
                <a:solidFill>
                  <a:srgbClr val="FFFFFF"/>
                </a:solidFill>
                <a:cs typeface="Arial" charset="0"/>
              </a:rPr>
              <a:t>1997 – </a:t>
            </a:r>
            <a:r>
              <a:rPr lang="en-US" sz="1000" b="1" dirty="0" smtClean="0">
                <a:solidFill>
                  <a:srgbClr val="FFFFFF"/>
                </a:solidFill>
                <a:cs typeface="Arial" charset="0"/>
              </a:rPr>
              <a:t>Jun </a:t>
            </a:r>
            <a:r>
              <a:rPr lang="en-US" sz="1000" b="1" dirty="0">
                <a:solidFill>
                  <a:srgbClr val="FFFFFF"/>
                </a:solidFill>
                <a:cs typeface="Arial" charset="0"/>
              </a:rPr>
              <a:t>2013</a:t>
            </a:r>
          </a:p>
        </p:txBody>
      </p:sp>
      <p:sp>
        <p:nvSpPr>
          <p:cNvPr id="9" name="Text Box 7"/>
          <p:cNvSpPr txBox="1">
            <a:spLocks noChangeArrowheads="1"/>
          </p:cNvSpPr>
          <p:nvPr/>
        </p:nvSpPr>
        <p:spPr bwMode="auto">
          <a:xfrm>
            <a:off x="2601912" y="3751420"/>
            <a:ext cx="4111625" cy="246221"/>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TIPS 30Y (Calculated), Jan 1999 – Jun 2013</a:t>
            </a:r>
            <a:endParaRPr lang="en-US" sz="1000" b="1" dirty="0">
              <a:solidFill>
                <a:srgbClr val="FFFFFF"/>
              </a:solidFill>
              <a:cs typeface="Arial" charset="0"/>
            </a:endParaRPr>
          </a:p>
        </p:txBody>
      </p:sp>
      <p:sp>
        <p:nvSpPr>
          <p:cNvPr id="3" name="TextBox 2"/>
          <p:cNvSpPr txBox="1"/>
          <p:nvPr/>
        </p:nvSpPr>
        <p:spPr>
          <a:xfrm>
            <a:off x="2286000" y="6277002"/>
            <a:ext cx="4931158" cy="200055"/>
          </a:xfrm>
          <a:prstGeom prst="rect">
            <a:avLst/>
          </a:prstGeom>
          <a:noFill/>
        </p:spPr>
        <p:txBody>
          <a:bodyPr wrap="none" rtlCol="0">
            <a:spAutoFit/>
          </a:bodyPr>
          <a:lstStyle/>
          <a:p>
            <a:r>
              <a:rPr lang="en-US" sz="700" dirty="0" smtClean="0"/>
              <a:t>Note: TIPS 30Y calculated as the difference between UST 30Y and the 30Y breakeven index as reported by Bloomberg.</a:t>
            </a:r>
            <a:endParaRPr lang="en-US" sz="700" dirty="0"/>
          </a:p>
        </p:txBody>
      </p:sp>
      <p:pic>
        <p:nvPicPr>
          <p:cNvPr id="718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2662" y="1493994"/>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6"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1054" y="3997641"/>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673" y="1494709"/>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70920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Computed UST Real Rates</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41</a:t>
            </a:fld>
            <a:endParaRPr lang="en-US"/>
          </a:p>
        </p:txBody>
      </p:sp>
      <p:sp>
        <p:nvSpPr>
          <p:cNvPr id="6" name="Text Box 9"/>
          <p:cNvSpPr txBox="1">
            <a:spLocks noChangeArrowheads="1"/>
          </p:cNvSpPr>
          <p:nvPr/>
        </p:nvSpPr>
        <p:spPr bwMode="auto">
          <a:xfrm>
            <a:off x="4645152" y="1162178"/>
            <a:ext cx="4114800" cy="244475"/>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CCPI Adjusted 3M Real </a:t>
            </a:r>
            <a:r>
              <a:rPr lang="en-US" sz="1000" b="1" dirty="0">
                <a:solidFill>
                  <a:srgbClr val="FFFFFF"/>
                </a:solidFill>
                <a:cs typeface="Arial" charset="0"/>
              </a:rPr>
              <a:t>Rate,  </a:t>
            </a:r>
            <a:r>
              <a:rPr lang="en-US" sz="1000" b="1" dirty="0" smtClean="0">
                <a:solidFill>
                  <a:srgbClr val="FFFFFF"/>
                </a:solidFill>
                <a:cs typeface="Arial" charset="0"/>
              </a:rPr>
              <a:t>Feb 1957 – Jun 2013</a:t>
            </a:r>
            <a:endParaRPr lang="en-US" sz="1000" b="1" dirty="0">
              <a:solidFill>
                <a:srgbClr val="FFFFFF"/>
              </a:solidFill>
              <a:cs typeface="Arial" charset="0"/>
            </a:endParaRPr>
          </a:p>
        </p:txBody>
      </p:sp>
      <p:sp>
        <p:nvSpPr>
          <p:cNvPr id="9" name="Text Box 9"/>
          <p:cNvSpPr txBox="1">
            <a:spLocks noChangeArrowheads="1"/>
          </p:cNvSpPr>
          <p:nvPr/>
        </p:nvSpPr>
        <p:spPr bwMode="auto">
          <a:xfrm>
            <a:off x="475488" y="3613182"/>
            <a:ext cx="4114800" cy="246221"/>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HCPI Adjusted 3Y Real </a:t>
            </a:r>
            <a:r>
              <a:rPr lang="en-US" sz="1000" b="1" dirty="0">
                <a:solidFill>
                  <a:srgbClr val="FFFFFF"/>
                </a:solidFill>
                <a:cs typeface="Arial" charset="0"/>
              </a:rPr>
              <a:t>Rate,  </a:t>
            </a:r>
            <a:r>
              <a:rPr lang="en-US" sz="1000" b="1" dirty="0" smtClean="0">
                <a:solidFill>
                  <a:srgbClr val="FFFFFF"/>
                </a:solidFill>
                <a:cs typeface="Arial" charset="0"/>
              </a:rPr>
              <a:t>Apr 1953 – Jun 2013</a:t>
            </a:r>
            <a:endParaRPr lang="en-US" sz="1000" b="1" dirty="0">
              <a:solidFill>
                <a:srgbClr val="FFFFFF"/>
              </a:solidFill>
              <a:cs typeface="Arial" charset="0"/>
            </a:endParaRPr>
          </a:p>
        </p:txBody>
      </p:sp>
      <p:sp>
        <p:nvSpPr>
          <p:cNvPr id="10" name="Text Box 9"/>
          <p:cNvSpPr txBox="1">
            <a:spLocks noChangeArrowheads="1"/>
          </p:cNvSpPr>
          <p:nvPr/>
        </p:nvSpPr>
        <p:spPr bwMode="auto">
          <a:xfrm>
            <a:off x="4645152" y="3612531"/>
            <a:ext cx="4114800" cy="246221"/>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CCPI Adjusted 3Y Real </a:t>
            </a:r>
            <a:r>
              <a:rPr lang="en-US" sz="1000" b="1" dirty="0">
                <a:solidFill>
                  <a:srgbClr val="FFFFFF"/>
                </a:solidFill>
                <a:cs typeface="Arial" charset="0"/>
              </a:rPr>
              <a:t>Rate,  </a:t>
            </a:r>
            <a:r>
              <a:rPr lang="en-US" sz="1000" b="1" dirty="0" smtClean="0">
                <a:solidFill>
                  <a:srgbClr val="FFFFFF"/>
                </a:solidFill>
                <a:cs typeface="Arial" charset="0"/>
              </a:rPr>
              <a:t>Feb 1957 – Jun 2013</a:t>
            </a:r>
            <a:endParaRPr lang="en-US" sz="1000" b="1" dirty="0">
              <a:solidFill>
                <a:srgbClr val="FFFFFF"/>
              </a:solidFill>
              <a:cs typeface="Arial" charset="0"/>
            </a:endParaRPr>
          </a:p>
        </p:txBody>
      </p:sp>
      <p:sp>
        <p:nvSpPr>
          <p:cNvPr id="5" name="Text Box 9"/>
          <p:cNvSpPr txBox="1">
            <a:spLocks noChangeArrowheads="1"/>
          </p:cNvSpPr>
          <p:nvPr/>
        </p:nvSpPr>
        <p:spPr bwMode="auto">
          <a:xfrm>
            <a:off x="475485" y="1160432"/>
            <a:ext cx="4114800" cy="246221"/>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HCPI Adjusted 3M Real </a:t>
            </a:r>
            <a:r>
              <a:rPr lang="en-US" sz="1000" b="1" dirty="0">
                <a:solidFill>
                  <a:srgbClr val="FFFFFF"/>
                </a:solidFill>
                <a:cs typeface="Arial" charset="0"/>
              </a:rPr>
              <a:t>Rate,  </a:t>
            </a:r>
            <a:r>
              <a:rPr lang="en-US" sz="1000" b="1" dirty="0" smtClean="0">
                <a:solidFill>
                  <a:srgbClr val="FFFFFF"/>
                </a:solidFill>
                <a:cs typeface="Arial" charset="0"/>
              </a:rPr>
              <a:t>Jan 1954 – Jun 2013</a:t>
            </a:r>
            <a:endParaRPr lang="en-US" sz="1000" b="1" dirty="0">
              <a:solidFill>
                <a:srgbClr val="FFFFFF"/>
              </a:solidFill>
              <a:cs typeface="Arial" charset="0"/>
            </a:endParaRP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536" y="1406653"/>
            <a:ext cx="3662700"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1203" y="1406653"/>
            <a:ext cx="3662700"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537" y="3859403"/>
            <a:ext cx="3662700"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1204" y="3859403"/>
            <a:ext cx="3662700"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32369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Computed UST Real Rates (cont.)</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42</a:t>
            </a:fld>
            <a:endParaRPr lang="en-US"/>
          </a:p>
        </p:txBody>
      </p:sp>
      <p:sp>
        <p:nvSpPr>
          <p:cNvPr id="5" name="Text Box 9"/>
          <p:cNvSpPr txBox="1">
            <a:spLocks noChangeArrowheads="1"/>
          </p:cNvSpPr>
          <p:nvPr/>
        </p:nvSpPr>
        <p:spPr bwMode="auto">
          <a:xfrm>
            <a:off x="475488" y="1151938"/>
            <a:ext cx="4114800" cy="246221"/>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HCPI Adjusted 5Y Real </a:t>
            </a:r>
            <a:r>
              <a:rPr lang="en-US" sz="1000" b="1" dirty="0">
                <a:solidFill>
                  <a:srgbClr val="FFFFFF"/>
                </a:solidFill>
                <a:cs typeface="Arial" charset="0"/>
              </a:rPr>
              <a:t>Rate,  </a:t>
            </a:r>
            <a:r>
              <a:rPr lang="en-US" sz="1000" b="1" dirty="0" smtClean="0">
                <a:solidFill>
                  <a:srgbClr val="FFFFFF"/>
                </a:solidFill>
                <a:cs typeface="Arial" charset="0"/>
              </a:rPr>
              <a:t>Apr 1953 – Jun 2013</a:t>
            </a:r>
            <a:endParaRPr lang="en-US" sz="1000" b="1" dirty="0">
              <a:solidFill>
                <a:srgbClr val="FFFFFF"/>
              </a:solidFill>
              <a:cs typeface="Arial" charset="0"/>
            </a:endParaRPr>
          </a:p>
        </p:txBody>
      </p:sp>
      <p:sp>
        <p:nvSpPr>
          <p:cNvPr id="6" name="Text Box 9"/>
          <p:cNvSpPr txBox="1">
            <a:spLocks noChangeArrowheads="1"/>
          </p:cNvSpPr>
          <p:nvPr/>
        </p:nvSpPr>
        <p:spPr bwMode="auto">
          <a:xfrm>
            <a:off x="4645152" y="1152810"/>
            <a:ext cx="4114800" cy="244475"/>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CCPI Adjusted 5Y Real </a:t>
            </a:r>
            <a:r>
              <a:rPr lang="en-US" sz="1000" b="1" dirty="0">
                <a:solidFill>
                  <a:srgbClr val="FFFFFF"/>
                </a:solidFill>
                <a:cs typeface="Arial" charset="0"/>
              </a:rPr>
              <a:t>Rate,  </a:t>
            </a:r>
            <a:r>
              <a:rPr lang="en-US" sz="1000" b="1" dirty="0" smtClean="0">
                <a:solidFill>
                  <a:srgbClr val="FFFFFF"/>
                </a:solidFill>
                <a:cs typeface="Arial" charset="0"/>
              </a:rPr>
              <a:t>Feb 1957 – Jun 2013</a:t>
            </a:r>
            <a:endParaRPr lang="en-US" sz="1000" b="1" dirty="0">
              <a:solidFill>
                <a:srgbClr val="FFFFFF"/>
              </a:solidFill>
              <a:cs typeface="Arial" charset="0"/>
            </a:endParaRP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936" y="1386839"/>
            <a:ext cx="3662700"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75488" y="3581400"/>
            <a:ext cx="4114800" cy="246221"/>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HCPI Adjusted 10Y Real </a:t>
            </a:r>
            <a:r>
              <a:rPr lang="en-US" sz="1000" b="1" dirty="0">
                <a:solidFill>
                  <a:srgbClr val="FFFFFF"/>
                </a:solidFill>
                <a:cs typeface="Arial" charset="0"/>
              </a:rPr>
              <a:t>Rate,  </a:t>
            </a:r>
            <a:r>
              <a:rPr lang="en-US" sz="1000" b="1" dirty="0" smtClean="0">
                <a:solidFill>
                  <a:srgbClr val="FFFFFF"/>
                </a:solidFill>
                <a:cs typeface="Arial" charset="0"/>
              </a:rPr>
              <a:t>Apr 1953 – Jun 2013</a:t>
            </a:r>
            <a:endParaRPr lang="en-US" sz="1000" b="1" dirty="0">
              <a:solidFill>
                <a:srgbClr val="FFFFFF"/>
              </a:solidFill>
              <a:cs typeface="Arial" charset="0"/>
            </a:endParaRPr>
          </a:p>
        </p:txBody>
      </p:sp>
      <p:pic>
        <p:nvPicPr>
          <p:cNvPr id="163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1201" y="1397285"/>
            <a:ext cx="3662700"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540" y="3825875"/>
            <a:ext cx="3662700"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1201" y="3825875"/>
            <a:ext cx="3662698"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645152" y="3581400"/>
            <a:ext cx="4114800" cy="244475"/>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CCPI Adjusted 10Y Real </a:t>
            </a:r>
            <a:r>
              <a:rPr lang="en-US" sz="1000" b="1" dirty="0">
                <a:solidFill>
                  <a:srgbClr val="FFFFFF"/>
                </a:solidFill>
                <a:cs typeface="Arial" charset="0"/>
              </a:rPr>
              <a:t>Rate,  </a:t>
            </a:r>
            <a:r>
              <a:rPr lang="en-US" sz="1000" b="1" dirty="0" smtClean="0">
                <a:solidFill>
                  <a:srgbClr val="FFFFFF"/>
                </a:solidFill>
                <a:cs typeface="Arial" charset="0"/>
              </a:rPr>
              <a:t>Feb 1957 – Jun 2013</a:t>
            </a:r>
            <a:endParaRPr lang="en-US" sz="1000" b="1" dirty="0">
              <a:solidFill>
                <a:srgbClr val="FFFFFF"/>
              </a:solidFill>
              <a:cs typeface="Arial" charset="0"/>
            </a:endParaRPr>
          </a:p>
        </p:txBody>
      </p:sp>
    </p:spTree>
    <p:extLst>
      <p:ext uri="{BB962C8B-B14F-4D97-AF65-F5344CB8AC3E}">
        <p14:creationId xmlns:p14="http://schemas.microsoft.com/office/powerpoint/2010/main" val="12969322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Computed UST Real Rates (cont.)</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43</a:t>
            </a:fld>
            <a:endParaRPr lang="en-US"/>
          </a:p>
        </p:txBody>
      </p:sp>
      <p:sp>
        <p:nvSpPr>
          <p:cNvPr id="5" name="Text Box 9"/>
          <p:cNvSpPr txBox="1">
            <a:spLocks noChangeArrowheads="1"/>
          </p:cNvSpPr>
          <p:nvPr/>
        </p:nvSpPr>
        <p:spPr bwMode="auto">
          <a:xfrm>
            <a:off x="475488" y="1144318"/>
            <a:ext cx="4114800" cy="246221"/>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HCPI Adjusted 20Y Real </a:t>
            </a:r>
            <a:r>
              <a:rPr lang="en-US" sz="1000" b="1" dirty="0">
                <a:solidFill>
                  <a:srgbClr val="FFFFFF"/>
                </a:solidFill>
                <a:cs typeface="Arial" charset="0"/>
              </a:rPr>
              <a:t>Rate,  </a:t>
            </a:r>
            <a:r>
              <a:rPr lang="en-US" sz="1000" b="1" dirty="0" smtClean="0">
                <a:solidFill>
                  <a:srgbClr val="FFFFFF"/>
                </a:solidFill>
                <a:cs typeface="Arial" charset="0"/>
              </a:rPr>
              <a:t>Apr 1953 – Jun 2013</a:t>
            </a:r>
            <a:endParaRPr lang="en-US" sz="1000" b="1" dirty="0">
              <a:solidFill>
                <a:srgbClr val="FFFFFF"/>
              </a:solidFill>
              <a:cs typeface="Arial" charset="0"/>
            </a:endParaRPr>
          </a:p>
        </p:txBody>
      </p:sp>
      <p:sp>
        <p:nvSpPr>
          <p:cNvPr id="6" name="Text Box 9"/>
          <p:cNvSpPr txBox="1">
            <a:spLocks noChangeArrowheads="1"/>
          </p:cNvSpPr>
          <p:nvPr/>
        </p:nvSpPr>
        <p:spPr bwMode="auto">
          <a:xfrm>
            <a:off x="4645152" y="1145190"/>
            <a:ext cx="4114800" cy="244475"/>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CCPI Adjusted 20Y Real </a:t>
            </a:r>
            <a:r>
              <a:rPr lang="en-US" sz="1000" b="1" dirty="0">
                <a:solidFill>
                  <a:srgbClr val="FFFFFF"/>
                </a:solidFill>
                <a:cs typeface="Arial" charset="0"/>
              </a:rPr>
              <a:t>Rate,  </a:t>
            </a:r>
            <a:r>
              <a:rPr lang="en-US" sz="1000" b="1" dirty="0" smtClean="0">
                <a:solidFill>
                  <a:srgbClr val="FFFFFF"/>
                </a:solidFill>
                <a:cs typeface="Arial" charset="0"/>
              </a:rPr>
              <a:t>Feb 1957 – </a:t>
            </a:r>
            <a:r>
              <a:rPr lang="en-US" sz="1000" b="1" dirty="0">
                <a:solidFill>
                  <a:srgbClr val="FFFFFF"/>
                </a:solidFill>
                <a:cs typeface="Arial" charset="0"/>
              </a:rPr>
              <a:t>Jun </a:t>
            </a:r>
            <a:r>
              <a:rPr lang="en-US" sz="1000" b="1" dirty="0" smtClean="0">
                <a:solidFill>
                  <a:srgbClr val="FFFFFF"/>
                </a:solidFill>
                <a:cs typeface="Arial" charset="0"/>
              </a:rPr>
              <a:t>2013</a:t>
            </a:r>
            <a:endParaRPr lang="en-US" sz="1000" b="1" dirty="0">
              <a:solidFill>
                <a:srgbClr val="FFFFFF"/>
              </a:solidFill>
              <a:cs typeface="Arial" charset="0"/>
            </a:endParaRPr>
          </a:p>
        </p:txBody>
      </p:sp>
      <p:sp>
        <p:nvSpPr>
          <p:cNvPr id="9" name="Text Box 9"/>
          <p:cNvSpPr txBox="1">
            <a:spLocks noChangeArrowheads="1"/>
          </p:cNvSpPr>
          <p:nvPr/>
        </p:nvSpPr>
        <p:spPr bwMode="auto">
          <a:xfrm>
            <a:off x="475488" y="3581400"/>
            <a:ext cx="4114800" cy="246221"/>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HCPI Adjusted 30Y Real </a:t>
            </a:r>
            <a:r>
              <a:rPr lang="en-US" sz="1000" b="1" dirty="0">
                <a:solidFill>
                  <a:srgbClr val="FFFFFF"/>
                </a:solidFill>
                <a:cs typeface="Arial" charset="0"/>
              </a:rPr>
              <a:t>Rate,  </a:t>
            </a:r>
            <a:r>
              <a:rPr lang="en-US" sz="1000" b="1" dirty="0" smtClean="0">
                <a:solidFill>
                  <a:srgbClr val="FFFFFF"/>
                </a:solidFill>
                <a:cs typeface="Arial" charset="0"/>
              </a:rPr>
              <a:t>Feb 1977 – </a:t>
            </a:r>
            <a:r>
              <a:rPr lang="en-US" sz="1000" b="1" dirty="0">
                <a:solidFill>
                  <a:srgbClr val="FFFFFF"/>
                </a:solidFill>
                <a:cs typeface="Arial" charset="0"/>
              </a:rPr>
              <a:t>Jun </a:t>
            </a:r>
            <a:r>
              <a:rPr lang="en-US" sz="1000" b="1" dirty="0" smtClean="0">
                <a:solidFill>
                  <a:srgbClr val="FFFFFF"/>
                </a:solidFill>
                <a:cs typeface="Arial" charset="0"/>
              </a:rPr>
              <a:t>2013</a:t>
            </a:r>
            <a:endParaRPr lang="en-US" sz="1000" b="1" dirty="0">
              <a:solidFill>
                <a:srgbClr val="FFFFFF"/>
              </a:solidFill>
              <a:cs typeface="Arial" charset="0"/>
            </a:endParaRPr>
          </a:p>
        </p:txBody>
      </p:sp>
      <p:sp>
        <p:nvSpPr>
          <p:cNvPr id="10" name="Text Box 9"/>
          <p:cNvSpPr txBox="1">
            <a:spLocks noChangeArrowheads="1"/>
          </p:cNvSpPr>
          <p:nvPr/>
        </p:nvSpPr>
        <p:spPr bwMode="auto">
          <a:xfrm>
            <a:off x="4645152" y="3581400"/>
            <a:ext cx="4114800" cy="244475"/>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CCPI Adjusted 30Y Real </a:t>
            </a:r>
            <a:r>
              <a:rPr lang="en-US" sz="1000" b="1" dirty="0">
                <a:solidFill>
                  <a:srgbClr val="FFFFFF"/>
                </a:solidFill>
                <a:cs typeface="Arial" charset="0"/>
              </a:rPr>
              <a:t>Rate,  </a:t>
            </a:r>
            <a:r>
              <a:rPr lang="en-US" sz="1000" b="1" dirty="0" smtClean="0">
                <a:solidFill>
                  <a:srgbClr val="FFFFFF"/>
                </a:solidFill>
                <a:cs typeface="Arial" charset="0"/>
              </a:rPr>
              <a:t>Feb 1977 – </a:t>
            </a:r>
            <a:r>
              <a:rPr lang="en-US" sz="1000" b="1" dirty="0">
                <a:solidFill>
                  <a:srgbClr val="FFFFFF"/>
                </a:solidFill>
                <a:cs typeface="Arial" charset="0"/>
              </a:rPr>
              <a:t>Jun </a:t>
            </a:r>
            <a:r>
              <a:rPr lang="en-US" sz="1000" b="1" dirty="0" smtClean="0">
                <a:solidFill>
                  <a:srgbClr val="FFFFFF"/>
                </a:solidFill>
                <a:cs typeface="Arial" charset="0"/>
              </a:rPr>
              <a:t>2013</a:t>
            </a:r>
            <a:endParaRPr lang="en-US" sz="1000" b="1" dirty="0">
              <a:solidFill>
                <a:srgbClr val="FFFFFF"/>
              </a:solidFill>
              <a:cs typeface="Arial" charset="0"/>
            </a:endParaRP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539" y="1389665"/>
            <a:ext cx="3662700"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1203" y="1390539"/>
            <a:ext cx="3662700"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540" y="3825875"/>
            <a:ext cx="3662700"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1204" y="3827621"/>
            <a:ext cx="3662700"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49886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HCPI </a:t>
            </a:r>
            <a:r>
              <a:rPr lang="en-US" dirty="0" err="1" smtClean="0"/>
              <a:t>vs</a:t>
            </a:r>
            <a:r>
              <a:rPr lang="en-US" dirty="0" smtClean="0"/>
              <a:t> CCPI Adjusted Real Rates</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44</a:t>
            </a:fld>
            <a:endParaRPr lang="en-US"/>
          </a:p>
        </p:txBody>
      </p:sp>
      <p:sp>
        <p:nvSpPr>
          <p:cNvPr id="18" name="Text Box 7"/>
          <p:cNvSpPr txBox="1">
            <a:spLocks noChangeArrowheads="1"/>
          </p:cNvSpPr>
          <p:nvPr/>
        </p:nvSpPr>
        <p:spPr bwMode="auto">
          <a:xfrm>
            <a:off x="429768" y="1249362"/>
            <a:ext cx="4114800"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HCPI </a:t>
            </a:r>
            <a:r>
              <a:rPr lang="en-US" sz="1000" b="1" dirty="0">
                <a:solidFill>
                  <a:srgbClr val="FFFFFF"/>
                </a:solidFill>
                <a:cs typeface="Arial" charset="0"/>
              </a:rPr>
              <a:t>Adjusted 10Y Real Rate,  </a:t>
            </a:r>
            <a:r>
              <a:rPr lang="en-US" sz="1000" b="1" dirty="0" smtClean="0">
                <a:solidFill>
                  <a:srgbClr val="FFFFFF"/>
                </a:solidFill>
                <a:cs typeface="Arial" charset="0"/>
              </a:rPr>
              <a:t>Jan 1997 </a:t>
            </a:r>
            <a:r>
              <a:rPr lang="en-US" sz="1000" b="1" dirty="0">
                <a:solidFill>
                  <a:srgbClr val="FFFFFF"/>
                </a:solidFill>
                <a:cs typeface="Arial" charset="0"/>
              </a:rPr>
              <a:t>– Jun 2013</a:t>
            </a:r>
          </a:p>
        </p:txBody>
      </p:sp>
      <p:sp>
        <p:nvSpPr>
          <p:cNvPr id="19" name="Text Box 10"/>
          <p:cNvSpPr txBox="1">
            <a:spLocks noChangeArrowheads="1"/>
          </p:cNvSpPr>
          <p:nvPr/>
        </p:nvSpPr>
        <p:spPr bwMode="auto">
          <a:xfrm>
            <a:off x="4645151" y="1249361"/>
            <a:ext cx="4111625"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a:solidFill>
                  <a:srgbClr val="FFFFFF"/>
                </a:solidFill>
                <a:cs typeface="Arial" charset="0"/>
              </a:rPr>
              <a:t>CCPI Adjusted </a:t>
            </a:r>
            <a:r>
              <a:rPr lang="en-US" sz="1000" b="1" dirty="0" smtClean="0">
                <a:solidFill>
                  <a:srgbClr val="FFFFFF"/>
                </a:solidFill>
                <a:cs typeface="Arial" charset="0"/>
              </a:rPr>
              <a:t>10Y </a:t>
            </a:r>
            <a:r>
              <a:rPr lang="en-US" sz="1000" b="1" dirty="0">
                <a:solidFill>
                  <a:srgbClr val="FFFFFF"/>
                </a:solidFill>
                <a:cs typeface="Arial" charset="0"/>
              </a:rPr>
              <a:t>Real Rate,  </a:t>
            </a:r>
            <a:r>
              <a:rPr lang="en-US" sz="1000" b="1" dirty="0" smtClean="0">
                <a:solidFill>
                  <a:srgbClr val="FFFFFF"/>
                </a:solidFill>
                <a:cs typeface="Arial" charset="0"/>
              </a:rPr>
              <a:t>Jan 1997 </a:t>
            </a:r>
            <a:r>
              <a:rPr lang="en-US" sz="1000" b="1" dirty="0">
                <a:solidFill>
                  <a:srgbClr val="FFFFFF"/>
                </a:solidFill>
                <a:cs typeface="Arial" charset="0"/>
              </a:rPr>
              <a:t>– Jun 2013</a:t>
            </a:r>
          </a:p>
        </p:txBody>
      </p:sp>
      <p:sp>
        <p:nvSpPr>
          <p:cNvPr id="23" name="Text Box 4"/>
          <p:cNvSpPr txBox="1">
            <a:spLocks noChangeArrowheads="1"/>
          </p:cNvSpPr>
          <p:nvPr/>
        </p:nvSpPr>
        <p:spPr bwMode="auto">
          <a:xfrm>
            <a:off x="4641976" y="3791712"/>
            <a:ext cx="4114800" cy="246888"/>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0" tIns="45715" rIns="0" bIns="45715" anchor="ctr"/>
          <a:lstStyle/>
          <a:p>
            <a:pPr algn="ctr">
              <a:defRPr/>
            </a:pPr>
            <a:r>
              <a:rPr lang="en-US" sz="1000" b="1" dirty="0" smtClean="0">
                <a:solidFill>
                  <a:srgbClr val="FFFFFF"/>
                </a:solidFill>
              </a:rPr>
              <a:t>TIPS 10Y, Jan 1997 – Jun 2013</a:t>
            </a:r>
            <a:endParaRPr lang="en-US" sz="1000" dirty="0">
              <a:solidFill>
                <a:srgbClr val="000000"/>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8027" y="4038598"/>
            <a:ext cx="3662698"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93218" y="4059424"/>
            <a:ext cx="3858768" cy="1223412"/>
          </a:xfrm>
          <a:prstGeom prst="rect">
            <a:avLst/>
          </a:prstGeom>
          <a:noFill/>
        </p:spPr>
        <p:txBody>
          <a:bodyPr wrap="square" rtlCol="0">
            <a:spAutoFit/>
          </a:bodyPr>
          <a:lstStyle/>
          <a:p>
            <a:pPr marL="171450" indent="-171450">
              <a:buClr>
                <a:schemeClr val="accent2">
                  <a:lumMod val="75000"/>
                </a:schemeClr>
              </a:buClr>
              <a:buFont typeface="Wingdings" pitchFamily="2" charset="2"/>
              <a:buChar char=""/>
            </a:pPr>
            <a:r>
              <a:rPr lang="en-US" sz="1050" b="1" dirty="0" smtClean="0"/>
              <a:t>For the period during which the TIPS 10Y is available the mean and standard deviation of the CCPI adjusted rate are 2.18% and 1.44% respectively. </a:t>
            </a:r>
          </a:p>
          <a:p>
            <a:pPr marL="171450" indent="-171450">
              <a:buClr>
                <a:schemeClr val="accent2">
                  <a:lumMod val="75000"/>
                </a:schemeClr>
              </a:buClr>
              <a:buFont typeface="Wingdings" pitchFamily="2" charset="2"/>
              <a:buChar char=""/>
            </a:pPr>
            <a:r>
              <a:rPr lang="en-US" sz="1050" b="1" dirty="0" smtClean="0"/>
              <a:t>This is a divergence of 2 percentage points from the TIPS mean and 9 percentage points from the TIPS standard deviation. In contrast to the HCPI adjusted rate, this represents a better estimation of the real rate.</a:t>
            </a:r>
            <a:endParaRPr lang="en-US" sz="1050" b="1" dirty="0"/>
          </a:p>
        </p:txBody>
      </p:sp>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8027" y="1493835"/>
            <a:ext cx="3662697"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818" y="1503362"/>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rame 5"/>
          <p:cNvSpPr/>
          <p:nvPr/>
        </p:nvSpPr>
        <p:spPr>
          <a:xfrm>
            <a:off x="7467600" y="1618488"/>
            <a:ext cx="609600" cy="152400"/>
          </a:xfrm>
          <a:prstGeom prst="frame">
            <a:avLst/>
          </a:prstGeom>
          <a:ln w="6350">
            <a:noFill/>
          </a:ln>
          <a:effectLst>
            <a:glow>
              <a:schemeClr val="accent1"/>
            </a:glow>
            <a:reflection endPos="0" dir="5400000" sy="-100000" algn="bl" rotWithShape="0"/>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Frame 19"/>
          <p:cNvSpPr/>
          <p:nvPr/>
        </p:nvSpPr>
        <p:spPr>
          <a:xfrm>
            <a:off x="5577840" y="4206240"/>
            <a:ext cx="609600" cy="152400"/>
          </a:xfrm>
          <a:prstGeom prst="frame">
            <a:avLst/>
          </a:prstGeom>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Frame 20"/>
          <p:cNvSpPr/>
          <p:nvPr/>
        </p:nvSpPr>
        <p:spPr>
          <a:xfrm>
            <a:off x="7467600" y="1874520"/>
            <a:ext cx="1005840" cy="152400"/>
          </a:xfrm>
          <a:prstGeom prst="fram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Frame 21"/>
          <p:cNvSpPr/>
          <p:nvPr/>
        </p:nvSpPr>
        <p:spPr>
          <a:xfrm>
            <a:off x="5577840" y="4480560"/>
            <a:ext cx="1005840" cy="152400"/>
          </a:xfrm>
          <a:prstGeom prst="fram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664293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562" y="549275"/>
            <a:ext cx="7310438" cy="762000"/>
          </a:xfrm>
        </p:spPr>
        <p:txBody>
          <a:bodyPr/>
          <a:lstStyle/>
          <a:p>
            <a:r>
              <a:rPr lang="en-US" dirty="0" smtClean="0"/>
              <a:t>CCPI Adjusted UST Real Rates</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45</a:t>
            </a:fld>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95450"/>
            <a:ext cx="8431824"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3303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25"/>
          <p:cNvGraphicFramePr>
            <a:graphicFrameLocks noGrp="1"/>
          </p:cNvGraphicFramePr>
          <p:nvPr>
            <p:extLst>
              <p:ext uri="{D42A27DB-BD31-4B8C-83A1-F6EECF244321}">
                <p14:modId xmlns:p14="http://schemas.microsoft.com/office/powerpoint/2010/main" val="3714814668"/>
              </p:ext>
            </p:extLst>
          </p:nvPr>
        </p:nvGraphicFramePr>
        <p:xfrm>
          <a:off x="1752600" y="2514600"/>
          <a:ext cx="6491287" cy="2058035"/>
        </p:xfrm>
        <a:graphic>
          <a:graphicData uri="http://schemas.openxmlformats.org/drawingml/2006/table">
            <a:tbl>
              <a:tblPr/>
              <a:tblGrid>
                <a:gridCol w="1038482"/>
                <a:gridCol w="5452805"/>
              </a:tblGrid>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0" i="0" u="none" strike="noStrike" kern="1200" cap="none" normalizeH="0" baseline="0" dirty="0" smtClean="0">
                          <a:ln>
                            <a:noFill/>
                          </a:ln>
                          <a:solidFill>
                            <a:schemeClr val="tx1"/>
                          </a:solidFill>
                          <a:effectLst/>
                          <a:latin typeface="Arial" charset="0"/>
                          <a:ea typeface="+mn-ea"/>
                          <a:cs typeface="+mn-cs"/>
                        </a:rPr>
                        <a:t>1.</a:t>
                      </a:r>
                    </a:p>
                  </a:txBody>
                  <a:tcPr marL="0" horzOverflow="overflow">
                    <a:lnL>
                      <a:noFill/>
                    </a:lnL>
                    <a:lnR>
                      <a:noFill/>
                    </a:lnR>
                    <a:lnT>
                      <a:noFill/>
                    </a:lnT>
                    <a:lnB>
                      <a:noFill/>
                    </a:lnB>
                    <a:lnTlToBr>
                      <a:noFill/>
                    </a:lnTlToBr>
                    <a:lnBlToTr>
                      <a:noFill/>
                    </a:lnBlToTr>
                    <a:noFill/>
                  </a:tcPr>
                </a:tc>
                <a:tc>
                  <a:txBody>
                    <a:bodyPr/>
                    <a:lstStyle/>
                    <a:p>
                      <a:r>
                        <a:rPr lang="en-US" dirty="0" smtClean="0"/>
                        <a:t>US Macroeconomic Outlook</a:t>
                      </a:r>
                      <a:endParaRPr lang="en-US"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0" i="0" u="none" strike="noStrike" kern="1200" cap="none" normalizeH="0" baseline="0" dirty="0" smtClean="0">
                          <a:ln>
                            <a:noFill/>
                          </a:ln>
                          <a:solidFill>
                            <a:schemeClr val="tx1"/>
                          </a:solidFill>
                          <a:effectLst/>
                          <a:latin typeface="Arial" charset="0"/>
                          <a:ea typeface="+mn-ea"/>
                          <a:cs typeface="+mn-cs"/>
                        </a:rPr>
                        <a:t>2.</a:t>
                      </a:r>
                    </a:p>
                  </a:txBody>
                  <a:tcPr marL="0" horzOverflow="overflow">
                    <a:lnL>
                      <a:noFill/>
                    </a:lnL>
                    <a:lnR>
                      <a:noFill/>
                    </a:lnR>
                    <a:lnT>
                      <a:noFill/>
                    </a:lnT>
                    <a:lnB>
                      <a:noFill/>
                    </a:lnB>
                    <a:lnTlToBr>
                      <a:noFill/>
                    </a:lnTlToBr>
                    <a:lnBlToTr>
                      <a:noFill/>
                    </a:lnBlToTr>
                    <a:noFill/>
                  </a:tcPr>
                </a:tc>
                <a:tc>
                  <a:txBody>
                    <a:bodyPr/>
                    <a:lstStyle/>
                    <a:p>
                      <a:r>
                        <a:rPr lang="en-US" b="0" dirty="0" smtClean="0"/>
                        <a:t>Efficient-Frontier Funding Strategies</a:t>
                      </a:r>
                      <a:endParaRPr lang="en-US" b="0"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0" i="0" u="none" strike="noStrike" kern="1200" cap="none" normalizeH="0" baseline="0" dirty="0" smtClean="0">
                          <a:ln>
                            <a:noFill/>
                          </a:ln>
                          <a:solidFill>
                            <a:schemeClr val="tx1"/>
                          </a:solidFill>
                          <a:effectLst/>
                          <a:latin typeface="Arial" charset="0"/>
                          <a:ea typeface="+mn-ea"/>
                          <a:cs typeface="+mn-cs"/>
                        </a:rPr>
                        <a:t>3.</a:t>
                      </a:r>
                      <a:endParaRPr kumimoji="0" lang="en-US" sz="1500" b="0" i="0" u="none" strike="noStrike" kern="1200" cap="none" normalizeH="0" baseline="0" dirty="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c>
                  <a:txBody>
                    <a:bodyPr/>
                    <a:lstStyle/>
                    <a:p>
                      <a:r>
                        <a:rPr lang="en-US" b="0" dirty="0" smtClean="0"/>
                        <a:t>A Sixty-Year History of Interest Rates</a:t>
                      </a:r>
                      <a:endParaRPr lang="en-US" b="0"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r>
                        <a:rPr kumimoji="0" lang="en-US" sz="1500" b="1" i="0" u="none" strike="noStrike" kern="1200" cap="none" normalizeH="0" baseline="0" dirty="0" smtClean="0">
                          <a:ln>
                            <a:noFill/>
                          </a:ln>
                          <a:solidFill>
                            <a:schemeClr val="tx1"/>
                          </a:solidFill>
                          <a:effectLst/>
                          <a:latin typeface="Arial" charset="0"/>
                          <a:ea typeface="+mn-ea"/>
                          <a:cs typeface="+mn-cs"/>
                        </a:rPr>
                        <a:t>4.</a:t>
                      </a:r>
                      <a:endParaRPr kumimoji="0" lang="en-US" sz="1500" b="1" i="0" u="none" strike="noStrike" kern="1200" cap="none" normalizeH="0" baseline="0" dirty="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c>
                  <a:txBody>
                    <a:bodyPr/>
                    <a:lstStyle/>
                    <a:p>
                      <a:r>
                        <a:rPr lang="en-US" b="1" dirty="0" smtClean="0"/>
                        <a:t>History</a:t>
                      </a:r>
                      <a:r>
                        <a:rPr lang="en-US" b="1" baseline="0" dirty="0" smtClean="0"/>
                        <a:t> of</a:t>
                      </a:r>
                      <a:r>
                        <a:rPr lang="en-US" b="1" dirty="0" smtClean="0"/>
                        <a:t> Economic Growth: GDP and the Stock Market</a:t>
                      </a:r>
                      <a:endParaRPr lang="en-US" b="1" dirty="0"/>
                    </a:p>
                  </a:txBody>
                  <a:tcPr marL="0" horzOverflow="overflow">
                    <a:lnL>
                      <a:noFill/>
                    </a:lnL>
                    <a:lnR>
                      <a:noFill/>
                    </a:lnR>
                    <a:lnT>
                      <a:noFill/>
                    </a:lnT>
                    <a:lnB>
                      <a:noFill/>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endParaRPr kumimoji="0" lang="en-US" sz="1500" b="0" i="0" u="none" strike="noStrike" kern="1200" cap="none" normalizeH="0" baseline="0" dirty="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40000"/>
                        </a:spcAft>
                        <a:buClrTx/>
                        <a:buSzTx/>
                        <a:buFontTx/>
                        <a:buNone/>
                        <a:tabLst/>
                        <a:defRPr/>
                      </a:pPr>
                      <a:endParaRPr kumimoji="0" lang="en-US" sz="1500" b="0" i="1" u="none" strike="noStrike" kern="1200" cap="none" normalizeH="0" baseline="0" dirty="0" smtClean="0">
                        <a:ln>
                          <a:noFill/>
                        </a:ln>
                        <a:solidFill>
                          <a:schemeClr val="tx1"/>
                        </a:solidFill>
                        <a:effectLst/>
                        <a:latin typeface="Arial" charset="0"/>
                        <a:ea typeface="+mn-ea"/>
                        <a:cs typeface="+mn-cs"/>
                      </a:endParaRPr>
                    </a:p>
                  </a:txBody>
                  <a:tcPr marL="0" horzOverflow="overflow">
                    <a:lnL>
                      <a:noFill/>
                    </a:lnL>
                    <a:lnR>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val="398678681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GDP Growth, Jun 1953 – Mar 2013</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47</a:t>
            </a:fld>
            <a:endParaRPr lang="en-US"/>
          </a:p>
        </p:txBody>
      </p:sp>
      <p:sp>
        <p:nvSpPr>
          <p:cNvPr id="5" name="TextBox 4"/>
          <p:cNvSpPr txBox="1"/>
          <p:nvPr/>
        </p:nvSpPr>
        <p:spPr>
          <a:xfrm>
            <a:off x="1524000" y="6248400"/>
            <a:ext cx="1499128" cy="200055"/>
          </a:xfrm>
          <a:prstGeom prst="rect">
            <a:avLst/>
          </a:prstGeom>
          <a:noFill/>
        </p:spPr>
        <p:txBody>
          <a:bodyPr wrap="none" rtlCol="0">
            <a:spAutoFit/>
          </a:bodyPr>
          <a:lstStyle/>
          <a:p>
            <a:r>
              <a:rPr lang="en-US" sz="700" dirty="0" smtClean="0"/>
              <a:t>Note: All GDP data are quarterly.</a:t>
            </a:r>
          </a:p>
        </p:txBody>
      </p:sp>
      <p:pic>
        <p:nvPicPr>
          <p:cNvPr id="1127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295400"/>
            <a:ext cx="7193438" cy="4310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75932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S&amp;P 500 Earnings</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48</a:t>
            </a:fld>
            <a:endParaRPr lang="en-US"/>
          </a:p>
        </p:txBody>
      </p:sp>
      <p:sp>
        <p:nvSpPr>
          <p:cNvPr id="13" name="Text Box 9"/>
          <p:cNvSpPr txBox="1">
            <a:spLocks noChangeArrowheads="1"/>
          </p:cNvSpPr>
          <p:nvPr/>
        </p:nvSpPr>
        <p:spPr bwMode="auto">
          <a:xfrm>
            <a:off x="2502408" y="1199709"/>
            <a:ext cx="4114800" cy="244475"/>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S&amp;P 500 Nominal Earnings </a:t>
            </a:r>
            <a:r>
              <a:rPr lang="en-US" sz="1000" b="1" dirty="0" err="1" smtClean="0">
                <a:solidFill>
                  <a:srgbClr val="FFFFFF"/>
                </a:solidFill>
                <a:cs typeface="Arial" charset="0"/>
              </a:rPr>
              <a:t>YoY</a:t>
            </a:r>
            <a:r>
              <a:rPr lang="en-US" sz="1000" b="1" dirty="0" smtClean="0">
                <a:solidFill>
                  <a:srgbClr val="FFFFFF"/>
                </a:solidFill>
                <a:cs typeface="Arial" charset="0"/>
              </a:rPr>
              <a:t>,  Dec 1954 – Dec 2012</a:t>
            </a:r>
            <a:endParaRPr lang="en-US" sz="1000" b="1" dirty="0">
              <a:solidFill>
                <a:srgbClr val="FFFFFF"/>
              </a:solidFill>
              <a:cs typeface="Arial" charset="0"/>
            </a:endParaRPr>
          </a:p>
        </p:txBody>
      </p:sp>
      <p:sp>
        <p:nvSpPr>
          <p:cNvPr id="18" name="Text Box 9"/>
          <p:cNvSpPr txBox="1">
            <a:spLocks noChangeArrowheads="1"/>
          </p:cNvSpPr>
          <p:nvPr/>
        </p:nvSpPr>
        <p:spPr bwMode="auto">
          <a:xfrm>
            <a:off x="467868" y="3641725"/>
            <a:ext cx="4114800" cy="246221"/>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a:solidFill>
                  <a:srgbClr val="FFFFFF"/>
                </a:solidFill>
                <a:cs typeface="Arial" charset="0"/>
              </a:rPr>
              <a:t>S&amp;P </a:t>
            </a:r>
            <a:r>
              <a:rPr lang="en-US" sz="1000" b="1" dirty="0" smtClean="0">
                <a:solidFill>
                  <a:srgbClr val="FFFFFF"/>
                </a:solidFill>
                <a:cs typeface="Arial" charset="0"/>
              </a:rPr>
              <a:t>500 Real </a:t>
            </a:r>
            <a:r>
              <a:rPr lang="en-US" sz="1000" b="1" dirty="0">
                <a:solidFill>
                  <a:srgbClr val="FFFFFF"/>
                </a:solidFill>
                <a:cs typeface="Arial" charset="0"/>
              </a:rPr>
              <a:t>Earnings </a:t>
            </a:r>
            <a:r>
              <a:rPr lang="en-US" sz="1000" b="1" dirty="0" err="1" smtClean="0">
                <a:solidFill>
                  <a:srgbClr val="FFFFFF"/>
                </a:solidFill>
                <a:cs typeface="Arial" charset="0"/>
              </a:rPr>
              <a:t>YoY</a:t>
            </a:r>
            <a:r>
              <a:rPr lang="en-US" sz="1000" b="1" dirty="0" smtClean="0">
                <a:solidFill>
                  <a:srgbClr val="FFFFFF"/>
                </a:solidFill>
                <a:cs typeface="Arial" charset="0"/>
              </a:rPr>
              <a:t> (HCPI Adjusted</a:t>
            </a:r>
            <a:r>
              <a:rPr lang="en-US" sz="1000" b="1" dirty="0">
                <a:solidFill>
                  <a:srgbClr val="FFFFFF"/>
                </a:solidFill>
                <a:cs typeface="Arial" charset="0"/>
              </a:rPr>
              <a:t>),  </a:t>
            </a:r>
            <a:r>
              <a:rPr lang="en-US" sz="1000" b="1" dirty="0" smtClean="0">
                <a:solidFill>
                  <a:srgbClr val="FFFFFF"/>
                </a:solidFill>
                <a:cs typeface="Arial" charset="0"/>
              </a:rPr>
              <a:t>Dec 1954 – Dec 2012</a:t>
            </a:r>
            <a:endParaRPr lang="en-US" sz="1000" b="1" dirty="0">
              <a:solidFill>
                <a:srgbClr val="FFFFFF"/>
              </a:solidFill>
              <a:cs typeface="Arial" charset="0"/>
            </a:endParaRPr>
          </a:p>
        </p:txBody>
      </p:sp>
      <p:sp>
        <p:nvSpPr>
          <p:cNvPr id="19" name="Text Box 9"/>
          <p:cNvSpPr txBox="1">
            <a:spLocks noChangeArrowheads="1"/>
          </p:cNvSpPr>
          <p:nvPr/>
        </p:nvSpPr>
        <p:spPr bwMode="auto">
          <a:xfrm>
            <a:off x="4683252" y="3641725"/>
            <a:ext cx="4114800" cy="244475"/>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S&amp;P 500 Real Earnings </a:t>
            </a:r>
            <a:r>
              <a:rPr lang="en-US" sz="1000" b="1" dirty="0" err="1" smtClean="0">
                <a:solidFill>
                  <a:srgbClr val="FFFFFF"/>
                </a:solidFill>
                <a:cs typeface="Arial" charset="0"/>
              </a:rPr>
              <a:t>YoY</a:t>
            </a:r>
            <a:r>
              <a:rPr lang="en-US" sz="1000" b="1" dirty="0" smtClean="0">
                <a:solidFill>
                  <a:srgbClr val="FFFFFF"/>
                </a:solidFill>
                <a:cs typeface="Arial" charset="0"/>
              </a:rPr>
              <a:t> (CCPI Adjusted) ,  Dec 1958 – Dec 2012</a:t>
            </a:r>
            <a:endParaRPr lang="en-US" sz="1000" b="1" dirty="0">
              <a:solidFill>
                <a:srgbClr val="FFFFFF"/>
              </a:solidFill>
              <a:cs typeface="Arial"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8458" y="1447165"/>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918" y="3886200"/>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9302" y="3887946"/>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810922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S&amp;P 500 P/E Multiples</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49</a:t>
            </a:fld>
            <a:endParaRPr lang="en-US"/>
          </a:p>
        </p:txBody>
      </p:sp>
      <p:sp>
        <p:nvSpPr>
          <p:cNvPr id="18" name="Text Box 7"/>
          <p:cNvSpPr txBox="1">
            <a:spLocks noChangeArrowheads="1"/>
          </p:cNvSpPr>
          <p:nvPr/>
        </p:nvSpPr>
        <p:spPr bwMode="auto">
          <a:xfrm>
            <a:off x="429768" y="1249362"/>
            <a:ext cx="4114800"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Trailing P/E, Jan 1954 – Jun 2013</a:t>
            </a:r>
            <a:endParaRPr lang="en-US" sz="1000" b="1" dirty="0">
              <a:solidFill>
                <a:srgbClr val="FFFFFF"/>
              </a:solidFill>
              <a:cs typeface="Arial" charset="0"/>
            </a:endParaRPr>
          </a:p>
        </p:txBody>
      </p:sp>
      <p:sp>
        <p:nvSpPr>
          <p:cNvPr id="19" name="Text Box 10"/>
          <p:cNvSpPr txBox="1">
            <a:spLocks noChangeArrowheads="1"/>
          </p:cNvSpPr>
          <p:nvPr/>
        </p:nvSpPr>
        <p:spPr bwMode="auto">
          <a:xfrm>
            <a:off x="4645151" y="1249361"/>
            <a:ext cx="4111625"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Current P/E, Jan 2006 – Jun 2013</a:t>
            </a:r>
            <a:endParaRPr lang="en-US" sz="1000" b="1" dirty="0">
              <a:solidFill>
                <a:srgbClr val="FFFFFF"/>
              </a:solidFill>
              <a:cs typeface="Arial" charset="0"/>
            </a:endParaRPr>
          </a:p>
        </p:txBody>
      </p:sp>
      <p:pic>
        <p:nvPicPr>
          <p:cNvPr id="13326"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818" y="1493836"/>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27"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9613" y="1493837"/>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 Box 4"/>
          <p:cNvSpPr txBox="1">
            <a:spLocks noChangeArrowheads="1"/>
          </p:cNvSpPr>
          <p:nvPr/>
        </p:nvSpPr>
        <p:spPr bwMode="auto">
          <a:xfrm>
            <a:off x="2496184" y="3674018"/>
            <a:ext cx="4114800" cy="246888"/>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0" tIns="45715" rIns="0" bIns="45715" anchor="ctr"/>
          <a:lstStyle/>
          <a:p>
            <a:pPr algn="ctr">
              <a:defRPr/>
            </a:pPr>
            <a:r>
              <a:rPr lang="en-US" sz="1000" b="1" dirty="0" smtClean="0">
                <a:solidFill>
                  <a:srgbClr val="FFFFFF"/>
                </a:solidFill>
              </a:rPr>
              <a:t>Next Year P/E,  Jan 2006 – Jun 2013</a:t>
            </a:r>
            <a:endParaRPr lang="en-US" sz="1000" dirty="0">
              <a:solidFill>
                <a:srgbClr val="000000"/>
              </a:solidFill>
            </a:endParaRPr>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2234" y="3920906"/>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7441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S&amp;P 400 Earnings</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50</a:t>
            </a:fld>
            <a:endParaRPr lang="en-US"/>
          </a:p>
        </p:txBody>
      </p:sp>
      <p:sp>
        <p:nvSpPr>
          <p:cNvPr id="13" name="Text Box 9"/>
          <p:cNvSpPr txBox="1">
            <a:spLocks noChangeArrowheads="1"/>
          </p:cNvSpPr>
          <p:nvPr/>
        </p:nvSpPr>
        <p:spPr bwMode="auto">
          <a:xfrm>
            <a:off x="2502408" y="1199709"/>
            <a:ext cx="4114800" cy="244475"/>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S&amp;P 400 Nominal Earnings </a:t>
            </a:r>
            <a:r>
              <a:rPr lang="en-US" sz="1000" b="1" dirty="0" err="1" smtClean="0">
                <a:solidFill>
                  <a:srgbClr val="FFFFFF"/>
                </a:solidFill>
                <a:cs typeface="Arial" charset="0"/>
              </a:rPr>
              <a:t>YoY</a:t>
            </a:r>
            <a:r>
              <a:rPr lang="en-US" sz="1000" b="1" dirty="0" smtClean="0">
                <a:solidFill>
                  <a:srgbClr val="FFFFFF"/>
                </a:solidFill>
                <a:cs typeface="Arial" charset="0"/>
              </a:rPr>
              <a:t>,  May 1993 – Jun 2012</a:t>
            </a:r>
            <a:endParaRPr lang="en-US" sz="1000" b="1" dirty="0">
              <a:solidFill>
                <a:srgbClr val="FFFFFF"/>
              </a:solidFill>
              <a:cs typeface="Arial" charset="0"/>
            </a:endParaRPr>
          </a:p>
        </p:txBody>
      </p:sp>
      <p:sp>
        <p:nvSpPr>
          <p:cNvPr id="18" name="Text Box 9"/>
          <p:cNvSpPr txBox="1">
            <a:spLocks noChangeArrowheads="1"/>
          </p:cNvSpPr>
          <p:nvPr/>
        </p:nvSpPr>
        <p:spPr bwMode="auto">
          <a:xfrm>
            <a:off x="467868" y="3641725"/>
            <a:ext cx="4114800" cy="246221"/>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a:solidFill>
                  <a:srgbClr val="FFFFFF"/>
                </a:solidFill>
                <a:cs typeface="Arial" charset="0"/>
              </a:rPr>
              <a:t>S&amp;P </a:t>
            </a:r>
            <a:r>
              <a:rPr lang="en-US" sz="1000" b="1" dirty="0" smtClean="0">
                <a:solidFill>
                  <a:srgbClr val="FFFFFF"/>
                </a:solidFill>
                <a:cs typeface="Arial" charset="0"/>
              </a:rPr>
              <a:t>400 Real </a:t>
            </a:r>
            <a:r>
              <a:rPr lang="en-US" sz="1000" b="1" dirty="0">
                <a:solidFill>
                  <a:srgbClr val="FFFFFF"/>
                </a:solidFill>
                <a:cs typeface="Arial" charset="0"/>
              </a:rPr>
              <a:t>Earnings </a:t>
            </a:r>
            <a:r>
              <a:rPr lang="en-US" sz="1000" b="1" dirty="0" err="1" smtClean="0">
                <a:solidFill>
                  <a:srgbClr val="FFFFFF"/>
                </a:solidFill>
                <a:cs typeface="Arial" charset="0"/>
              </a:rPr>
              <a:t>YoY</a:t>
            </a:r>
            <a:r>
              <a:rPr lang="en-US" sz="1000" b="1" dirty="0" smtClean="0">
                <a:solidFill>
                  <a:srgbClr val="FFFFFF"/>
                </a:solidFill>
                <a:cs typeface="Arial" charset="0"/>
              </a:rPr>
              <a:t> (HCPI Adjusted</a:t>
            </a:r>
            <a:r>
              <a:rPr lang="en-US" sz="1000" b="1" dirty="0">
                <a:solidFill>
                  <a:srgbClr val="FFFFFF"/>
                </a:solidFill>
                <a:cs typeface="Arial" charset="0"/>
              </a:rPr>
              <a:t>),  </a:t>
            </a:r>
            <a:r>
              <a:rPr lang="en-US" sz="1000" b="1" dirty="0" smtClean="0">
                <a:solidFill>
                  <a:srgbClr val="FFFFFF"/>
                </a:solidFill>
                <a:cs typeface="Arial" charset="0"/>
              </a:rPr>
              <a:t>Dec 1993 – Dec 2012</a:t>
            </a:r>
            <a:endParaRPr lang="en-US" sz="1000" b="1" dirty="0">
              <a:solidFill>
                <a:srgbClr val="FFFFFF"/>
              </a:solidFill>
              <a:cs typeface="Arial" charset="0"/>
            </a:endParaRPr>
          </a:p>
        </p:txBody>
      </p:sp>
      <p:sp>
        <p:nvSpPr>
          <p:cNvPr id="19" name="Text Box 9"/>
          <p:cNvSpPr txBox="1">
            <a:spLocks noChangeArrowheads="1"/>
          </p:cNvSpPr>
          <p:nvPr/>
        </p:nvSpPr>
        <p:spPr bwMode="auto">
          <a:xfrm>
            <a:off x="4683252" y="3641725"/>
            <a:ext cx="4114800" cy="244475"/>
          </a:xfrm>
          <a:prstGeom prst="rect">
            <a:avLst/>
          </a:prstGeom>
          <a:gradFill rotWithShape="1">
            <a:gsLst>
              <a:gs pos="0">
                <a:srgbClr val="B2B2B2"/>
              </a:gs>
              <a:gs pos="50000">
                <a:schemeClr val="tx1"/>
              </a:gs>
              <a:gs pos="100000">
                <a:srgbClr val="B2B2B2"/>
              </a:gs>
            </a:gsLst>
            <a:lin ang="0" scaled="1"/>
          </a:gradFill>
          <a:ln w="9525" algn="ctr">
            <a:noFill/>
            <a:miter lim="800000"/>
            <a:headEnd/>
            <a:tailEnd/>
          </a:ln>
        </p:spPr>
        <p:txBody>
          <a:bodyPr lIns="0" rIns="0" anchor="ctr">
            <a:spAutoFit/>
          </a:bodyPr>
          <a:lstStyle/>
          <a:p>
            <a:pPr algn="ctr">
              <a:spcBef>
                <a:spcPct val="0"/>
              </a:spcBef>
              <a:spcAft>
                <a:spcPct val="0"/>
              </a:spcAft>
              <a:defRPr/>
            </a:pPr>
            <a:r>
              <a:rPr lang="en-US" sz="1000" b="1" dirty="0" smtClean="0">
                <a:solidFill>
                  <a:srgbClr val="FFFFFF"/>
                </a:solidFill>
                <a:cs typeface="Arial" charset="0"/>
              </a:rPr>
              <a:t>S&amp;P 400 Real Earnings </a:t>
            </a:r>
            <a:r>
              <a:rPr lang="en-US" sz="1000" b="1" dirty="0" err="1" smtClean="0">
                <a:solidFill>
                  <a:srgbClr val="FFFFFF"/>
                </a:solidFill>
                <a:cs typeface="Arial" charset="0"/>
              </a:rPr>
              <a:t>YoY</a:t>
            </a:r>
            <a:r>
              <a:rPr lang="en-US" sz="1000" b="1" dirty="0" smtClean="0">
                <a:solidFill>
                  <a:srgbClr val="FFFFFF"/>
                </a:solidFill>
                <a:cs typeface="Arial" charset="0"/>
              </a:rPr>
              <a:t> (CCPI Adjusted) ,  Dec 1993 – Dec 2012</a:t>
            </a:r>
            <a:endParaRPr lang="en-US" sz="1000" b="1" dirty="0">
              <a:solidFill>
                <a:srgbClr val="FFFFFF"/>
              </a:solidFill>
              <a:cs typeface="Arial"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8458" y="1447165"/>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919" y="3886200"/>
            <a:ext cx="3662698"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9302" y="3886200"/>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631032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S&amp;P 400 P/E Multiples</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51</a:t>
            </a:fld>
            <a:endParaRPr lang="en-US"/>
          </a:p>
        </p:txBody>
      </p:sp>
      <p:sp>
        <p:nvSpPr>
          <p:cNvPr id="18" name="Text Box 7"/>
          <p:cNvSpPr txBox="1">
            <a:spLocks noChangeArrowheads="1"/>
          </p:cNvSpPr>
          <p:nvPr/>
        </p:nvSpPr>
        <p:spPr bwMode="auto">
          <a:xfrm>
            <a:off x="429768" y="1249362"/>
            <a:ext cx="4114800"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Trailing P/E, Dec 1990 – Jun 2013</a:t>
            </a:r>
            <a:endParaRPr lang="en-US" sz="1000" b="1" dirty="0">
              <a:solidFill>
                <a:srgbClr val="FFFFFF"/>
              </a:solidFill>
              <a:cs typeface="Arial" charset="0"/>
            </a:endParaRPr>
          </a:p>
        </p:txBody>
      </p:sp>
      <p:sp>
        <p:nvSpPr>
          <p:cNvPr id="19" name="Text Box 10"/>
          <p:cNvSpPr txBox="1">
            <a:spLocks noChangeArrowheads="1"/>
          </p:cNvSpPr>
          <p:nvPr/>
        </p:nvSpPr>
        <p:spPr bwMode="auto">
          <a:xfrm>
            <a:off x="4645151" y="1249361"/>
            <a:ext cx="4111625"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Current P/E, Jan 1995 – Jun 2013</a:t>
            </a:r>
            <a:endParaRPr lang="en-US" sz="1000" b="1" dirty="0">
              <a:solidFill>
                <a:srgbClr val="FFFFFF"/>
              </a:solidFill>
              <a:cs typeface="Arial" charset="0"/>
            </a:endParaRPr>
          </a:p>
        </p:txBody>
      </p:sp>
      <p:pic>
        <p:nvPicPr>
          <p:cNvPr id="717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818" y="1493836"/>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9614" y="1493837"/>
            <a:ext cx="3662697"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 Box 4"/>
          <p:cNvSpPr txBox="1">
            <a:spLocks noChangeArrowheads="1"/>
          </p:cNvSpPr>
          <p:nvPr/>
        </p:nvSpPr>
        <p:spPr bwMode="auto">
          <a:xfrm>
            <a:off x="2496184" y="3674018"/>
            <a:ext cx="4114800" cy="246888"/>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0" tIns="45715" rIns="0" bIns="45715" anchor="ctr"/>
          <a:lstStyle/>
          <a:p>
            <a:pPr algn="ctr">
              <a:defRPr/>
            </a:pPr>
            <a:r>
              <a:rPr lang="en-US" sz="1000" b="1" dirty="0" smtClean="0">
                <a:solidFill>
                  <a:srgbClr val="FFFFFF"/>
                </a:solidFill>
              </a:rPr>
              <a:t>Next Year P/E,  1995 – Jun 2013</a:t>
            </a:r>
            <a:endParaRPr lang="en-US" sz="1000" dirty="0">
              <a:solidFill>
                <a:srgbClr val="000000"/>
              </a:solidFill>
            </a:endParaRPr>
          </a:p>
        </p:txBody>
      </p:sp>
      <p:pic>
        <p:nvPicPr>
          <p:cNvPr id="7178"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2234" y="3920906"/>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278478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9613" y="1465260"/>
            <a:ext cx="3662700" cy="219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Components of Beta: Insurance Industry</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52</a:t>
            </a:fld>
            <a:endParaRPr lang="en-US"/>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818" y="1465261"/>
            <a:ext cx="366270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7"/>
          <p:cNvSpPr txBox="1">
            <a:spLocks noChangeArrowheads="1"/>
          </p:cNvSpPr>
          <p:nvPr/>
        </p:nvSpPr>
        <p:spPr bwMode="auto">
          <a:xfrm>
            <a:off x="429768" y="1249362"/>
            <a:ext cx="4114800"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1Y Daily Correlation, Jan 2003 – Jul 2013</a:t>
            </a:r>
            <a:endParaRPr lang="en-US" sz="1000" b="1" dirty="0">
              <a:solidFill>
                <a:srgbClr val="FFFFFF"/>
              </a:solidFill>
              <a:cs typeface="Arial" charset="0"/>
            </a:endParaRPr>
          </a:p>
        </p:txBody>
      </p:sp>
      <p:sp>
        <p:nvSpPr>
          <p:cNvPr id="9" name="Text Box 10"/>
          <p:cNvSpPr txBox="1">
            <a:spLocks noChangeArrowheads="1"/>
          </p:cNvSpPr>
          <p:nvPr/>
        </p:nvSpPr>
        <p:spPr bwMode="auto">
          <a:xfrm>
            <a:off x="4645151" y="1249361"/>
            <a:ext cx="4111625"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1Y Daily Volatility (Annualized), Jan 2003 – Jul 2013</a:t>
            </a:r>
            <a:endParaRPr lang="en-US" sz="1000" b="1" dirty="0">
              <a:solidFill>
                <a:srgbClr val="FFFFFF"/>
              </a:solidFill>
              <a:cs typeface="Arial" charset="0"/>
            </a:endParaRPr>
          </a:p>
        </p:txBody>
      </p:sp>
      <p:sp>
        <p:nvSpPr>
          <p:cNvPr id="10" name="Text Box 7"/>
          <p:cNvSpPr txBox="1">
            <a:spLocks noChangeArrowheads="1"/>
          </p:cNvSpPr>
          <p:nvPr/>
        </p:nvSpPr>
        <p:spPr bwMode="auto">
          <a:xfrm>
            <a:off x="429768" y="3609908"/>
            <a:ext cx="4114800"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5Y Weekly Correlation, Oct 2006 – Jul 2013</a:t>
            </a:r>
            <a:endParaRPr lang="en-US" sz="1000" b="1" dirty="0">
              <a:solidFill>
                <a:srgbClr val="FFFFFF"/>
              </a:solidFill>
              <a:cs typeface="Arial" charset="0"/>
            </a:endParaRPr>
          </a:p>
        </p:txBody>
      </p:sp>
      <p:sp>
        <p:nvSpPr>
          <p:cNvPr id="11" name="Text Box 10"/>
          <p:cNvSpPr txBox="1">
            <a:spLocks noChangeArrowheads="1"/>
          </p:cNvSpPr>
          <p:nvPr/>
        </p:nvSpPr>
        <p:spPr bwMode="auto">
          <a:xfrm>
            <a:off x="4645151" y="3609907"/>
            <a:ext cx="4111625"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5Y Weekly Volatility </a:t>
            </a:r>
            <a:r>
              <a:rPr lang="en-US" sz="1000" b="1" dirty="0">
                <a:solidFill>
                  <a:srgbClr val="FFFFFF"/>
                </a:solidFill>
                <a:cs typeface="Arial" charset="0"/>
              </a:rPr>
              <a:t>(Annualized), </a:t>
            </a:r>
            <a:r>
              <a:rPr lang="en-US" sz="1000" b="1" dirty="0" smtClean="0">
                <a:solidFill>
                  <a:srgbClr val="FFFFFF"/>
                </a:solidFill>
                <a:cs typeface="Arial" charset="0"/>
              </a:rPr>
              <a:t>Oct 2006 – Jul 2013</a:t>
            </a:r>
            <a:endParaRPr lang="en-US" sz="1000" b="1" dirty="0">
              <a:solidFill>
                <a:srgbClr val="FFFFFF"/>
              </a:solidFill>
              <a:cs typeface="Arial" charset="0"/>
            </a:endParaRPr>
          </a:p>
        </p:txBody>
      </p:sp>
      <p:sp>
        <p:nvSpPr>
          <p:cNvPr id="5" name="TextBox 4"/>
          <p:cNvSpPr txBox="1"/>
          <p:nvPr/>
        </p:nvSpPr>
        <p:spPr>
          <a:xfrm>
            <a:off x="1600200" y="6113561"/>
            <a:ext cx="5027338" cy="307777"/>
          </a:xfrm>
          <a:prstGeom prst="rect">
            <a:avLst/>
          </a:prstGeom>
          <a:noFill/>
        </p:spPr>
        <p:txBody>
          <a:bodyPr wrap="none" rtlCol="0">
            <a:spAutoFit/>
          </a:bodyPr>
          <a:lstStyle/>
          <a:p>
            <a:r>
              <a:rPr lang="en-US" sz="700" dirty="0" smtClean="0"/>
              <a:t>Note: PFG went public on 10/31/01, therefore the calculated 5-yr corr. and </a:t>
            </a:r>
            <a:r>
              <a:rPr lang="en-US" sz="700" dirty="0" err="1" smtClean="0"/>
              <a:t>st.</a:t>
            </a:r>
            <a:r>
              <a:rPr lang="en-US" sz="700" dirty="0" smtClean="0"/>
              <a:t> dev. data begin 5 years hence in Oct 2006.</a:t>
            </a:r>
          </a:p>
          <a:p>
            <a:r>
              <a:rPr lang="en-US" sz="700" dirty="0" smtClean="0"/>
              <a:t>Corr. and </a:t>
            </a:r>
            <a:r>
              <a:rPr lang="en-US" sz="700" dirty="0" err="1" smtClean="0"/>
              <a:t>st.</a:t>
            </a:r>
            <a:r>
              <a:rPr lang="en-US" sz="700" dirty="0" smtClean="0"/>
              <a:t> dev. </a:t>
            </a:r>
            <a:r>
              <a:rPr lang="en-US" sz="700" dirty="0"/>
              <a:t>c</a:t>
            </a:r>
            <a:r>
              <a:rPr lang="en-US" sz="700" dirty="0" smtClean="0"/>
              <a:t>alculated for the % change in list price at the end of the day for the frequency denoted (Daily, Weekly)</a:t>
            </a:r>
            <a:endParaRPr lang="en-US" sz="700" dirty="0"/>
          </a:p>
        </p:txBody>
      </p:sp>
      <p:pic>
        <p:nvPicPr>
          <p:cNvPr id="11275"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818" y="3858768"/>
            <a:ext cx="3662700" cy="2189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9614" y="3854048"/>
            <a:ext cx="3662700" cy="2189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631561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3431" y="1403350"/>
            <a:ext cx="6543675"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729" name="Rectangle 2"/>
          <p:cNvSpPr>
            <a:spLocks noGrp="1" noChangeArrowheads="1"/>
          </p:cNvSpPr>
          <p:nvPr>
            <p:ph type="title" idx="4294967295"/>
          </p:nvPr>
        </p:nvSpPr>
        <p:spPr>
          <a:xfrm>
            <a:off x="240506" y="510220"/>
            <a:ext cx="7651750" cy="762000"/>
          </a:xfrm>
        </p:spPr>
        <p:txBody>
          <a:bodyPr/>
          <a:lstStyle/>
          <a:p>
            <a:pPr eaLnBrk="1" hangingPunct="1"/>
            <a:r>
              <a:rPr lang="en-US" dirty="0" smtClean="0"/>
              <a:t>PFG Deconstructed Rolling Beta</a:t>
            </a:r>
          </a:p>
        </p:txBody>
      </p:sp>
      <p:sp>
        <p:nvSpPr>
          <p:cNvPr id="73730" name="Text Box 4"/>
          <p:cNvSpPr txBox="1">
            <a:spLocks noChangeArrowheads="1"/>
          </p:cNvSpPr>
          <p:nvPr/>
        </p:nvSpPr>
        <p:spPr bwMode="auto">
          <a:xfrm>
            <a:off x="153988" y="1403350"/>
            <a:ext cx="1293812" cy="400110"/>
          </a:xfrm>
          <a:prstGeom prst="rect">
            <a:avLst/>
          </a:prstGeom>
          <a:noFill/>
          <a:ln w="9525">
            <a:noFill/>
            <a:miter lim="800000"/>
            <a:headEnd/>
            <a:tailEnd/>
          </a:ln>
        </p:spPr>
        <p:txBody>
          <a:bodyPr>
            <a:spAutoFit/>
          </a:bodyPr>
          <a:lstStyle/>
          <a:p>
            <a:pPr fontAlgn="base">
              <a:spcBef>
                <a:spcPct val="0"/>
              </a:spcBef>
              <a:spcAft>
                <a:spcPct val="0"/>
              </a:spcAft>
            </a:pPr>
            <a:endParaRPr lang="en-US" sz="1000" b="1" i="1" dirty="0">
              <a:solidFill>
                <a:srgbClr val="000000"/>
              </a:solidFill>
              <a:cs typeface="Arial" charset="0"/>
            </a:endParaRPr>
          </a:p>
          <a:p>
            <a:pPr fontAlgn="base">
              <a:spcBef>
                <a:spcPct val="0"/>
              </a:spcBef>
              <a:spcAft>
                <a:spcPct val="0"/>
              </a:spcAft>
            </a:pPr>
            <a:endParaRPr lang="en-US" sz="1000" b="1" i="1" dirty="0">
              <a:solidFill>
                <a:srgbClr val="000000"/>
              </a:solidFill>
              <a:cs typeface="Arial" charset="0"/>
            </a:endParaRPr>
          </a:p>
        </p:txBody>
      </p:sp>
      <p:sp>
        <p:nvSpPr>
          <p:cNvPr id="4640811" name="Text Box 43"/>
          <p:cNvSpPr txBox="1">
            <a:spLocks noChangeArrowheads="1"/>
          </p:cNvSpPr>
          <p:nvPr/>
        </p:nvSpPr>
        <p:spPr bwMode="auto">
          <a:xfrm>
            <a:off x="1319943" y="3642518"/>
            <a:ext cx="6671531" cy="268287"/>
          </a:xfrm>
          <a:prstGeom prst="rect">
            <a:avLst/>
          </a:prstGeom>
          <a:gradFill rotWithShape="0">
            <a:gsLst>
              <a:gs pos="0">
                <a:schemeClr val="tx1">
                  <a:gamma/>
                  <a:tint val="30196"/>
                  <a:invGamma/>
                </a:schemeClr>
              </a:gs>
              <a:gs pos="50000">
                <a:schemeClr val="tx1"/>
              </a:gs>
              <a:gs pos="100000">
                <a:schemeClr val="tx1">
                  <a:gamma/>
                  <a:tint val="30196"/>
                  <a:invGamma/>
                </a:schemeClr>
              </a:gs>
            </a:gsLst>
            <a:lin ang="5400000" scaled="1"/>
          </a:gradFill>
          <a:ln w="9525" algn="ctr">
            <a:noFill/>
            <a:miter lim="800000"/>
            <a:headEnd/>
            <a:tailEnd/>
          </a:ln>
          <a:effectLst/>
        </p:spPr>
        <p:txBody>
          <a:bodyPr anchor="ctr"/>
          <a:lstStyle/>
          <a:p>
            <a:pPr algn="ctr" fontAlgn="base">
              <a:spcBef>
                <a:spcPct val="0"/>
              </a:spcBef>
              <a:spcAft>
                <a:spcPct val="0"/>
              </a:spcAft>
              <a:defRPr/>
            </a:pPr>
            <a:r>
              <a:rPr lang="en-US" sz="1100" b="1" dirty="0" smtClean="0">
                <a:solidFill>
                  <a:srgbClr val="FFFFFF"/>
                </a:solidFill>
              </a:rPr>
              <a:t>5Y Weekly, Oct 2006 – Present</a:t>
            </a:r>
            <a:endParaRPr lang="en-US" sz="1100" b="1" dirty="0">
              <a:solidFill>
                <a:srgbClr val="FFFFFF"/>
              </a:solidFill>
            </a:endParaRPr>
          </a:p>
        </p:txBody>
      </p:sp>
      <p:sp>
        <p:nvSpPr>
          <p:cNvPr id="73734" name="Text Box 11"/>
          <p:cNvSpPr txBox="1">
            <a:spLocks noChangeArrowheads="1"/>
          </p:cNvSpPr>
          <p:nvPr/>
        </p:nvSpPr>
        <p:spPr bwMode="auto">
          <a:xfrm>
            <a:off x="6629400" y="6278563"/>
            <a:ext cx="2362200" cy="198437"/>
          </a:xfrm>
          <a:prstGeom prst="rect">
            <a:avLst/>
          </a:prstGeom>
          <a:noFill/>
          <a:ln w="9525">
            <a:noFill/>
            <a:miter lim="800000"/>
            <a:headEnd/>
            <a:tailEnd/>
          </a:ln>
        </p:spPr>
        <p:txBody>
          <a:bodyPr>
            <a:spAutoFit/>
          </a:bodyPr>
          <a:lstStyle/>
          <a:p>
            <a:pPr algn="r" fontAlgn="base">
              <a:spcBef>
                <a:spcPct val="0"/>
              </a:spcBef>
              <a:spcAft>
                <a:spcPct val="0"/>
              </a:spcAft>
            </a:pPr>
            <a:r>
              <a:rPr lang="en-US" sz="700" i="1" dirty="0">
                <a:solidFill>
                  <a:srgbClr val="000000"/>
                </a:solidFill>
                <a:cs typeface="Arial" charset="0"/>
              </a:rPr>
              <a:t>Source: </a:t>
            </a:r>
            <a:r>
              <a:rPr lang="en-US" sz="700" i="1" dirty="0" smtClean="0">
                <a:solidFill>
                  <a:srgbClr val="000000"/>
                </a:solidFill>
                <a:cs typeface="Arial" charset="0"/>
              </a:rPr>
              <a:t>Bloomberg, Ramirez Calculations.</a:t>
            </a:r>
            <a:endParaRPr lang="en-US" sz="700" i="1" dirty="0">
              <a:solidFill>
                <a:srgbClr val="000000"/>
              </a:solidFill>
              <a:cs typeface="Arial" charset="0"/>
            </a:endParaRPr>
          </a:p>
        </p:txBody>
      </p:sp>
      <p:sp>
        <p:nvSpPr>
          <p:cNvPr id="2" name="TextBox 1"/>
          <p:cNvSpPr txBox="1"/>
          <p:nvPr/>
        </p:nvSpPr>
        <p:spPr>
          <a:xfrm>
            <a:off x="1558194" y="6194616"/>
            <a:ext cx="5352747" cy="307777"/>
          </a:xfrm>
          <a:prstGeom prst="rect">
            <a:avLst/>
          </a:prstGeom>
          <a:noFill/>
        </p:spPr>
        <p:txBody>
          <a:bodyPr wrap="none" rtlCol="0">
            <a:spAutoFit/>
          </a:bodyPr>
          <a:lstStyle/>
          <a:p>
            <a:r>
              <a:rPr lang="en-US" sz="700" dirty="0" smtClean="0"/>
              <a:t>Note: Corr</a:t>
            </a:r>
            <a:r>
              <a:rPr lang="en-US" sz="700" dirty="0"/>
              <a:t>. and </a:t>
            </a:r>
            <a:r>
              <a:rPr lang="en-US" sz="700" dirty="0" err="1"/>
              <a:t>st.</a:t>
            </a:r>
            <a:r>
              <a:rPr lang="en-US" sz="700" dirty="0"/>
              <a:t> </a:t>
            </a:r>
            <a:r>
              <a:rPr lang="en-US" sz="700" dirty="0" smtClean="0"/>
              <a:t>dev. </a:t>
            </a:r>
            <a:r>
              <a:rPr lang="en-US" sz="700" dirty="0"/>
              <a:t>calculated for the % change in list price at the end of the day for the frequency denoted (Daily, Weekly</a:t>
            </a:r>
            <a:r>
              <a:rPr lang="en-US" sz="700" dirty="0" smtClean="0"/>
              <a:t>) </a:t>
            </a:r>
          </a:p>
          <a:p>
            <a:r>
              <a:rPr lang="en-US" sz="700" dirty="0" smtClean="0"/>
              <a:t>Relative Volatility defined as the ratio of the </a:t>
            </a:r>
            <a:r>
              <a:rPr lang="en-US" sz="700" dirty="0" err="1" smtClean="0"/>
              <a:t>st.</a:t>
            </a:r>
            <a:r>
              <a:rPr lang="en-US" sz="700" dirty="0" smtClean="0"/>
              <a:t> dev. of the change in stock price to the </a:t>
            </a:r>
            <a:r>
              <a:rPr lang="en-US" sz="700" dirty="0" err="1" smtClean="0"/>
              <a:t>st.</a:t>
            </a:r>
            <a:r>
              <a:rPr lang="en-US" sz="700" dirty="0" smtClean="0"/>
              <a:t> dev. </a:t>
            </a:r>
            <a:r>
              <a:rPr lang="en-US" sz="700" dirty="0"/>
              <a:t>o</a:t>
            </a:r>
            <a:r>
              <a:rPr lang="en-US" sz="700" dirty="0" smtClean="0"/>
              <a:t>f the change in the S&amp;P500 Index.</a:t>
            </a:r>
          </a:p>
        </p:txBody>
      </p:sp>
      <p:pic>
        <p:nvPicPr>
          <p:cNvPr id="1843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3431" y="3910805"/>
            <a:ext cx="6543675"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40773" name="Text Box 5"/>
          <p:cNvSpPr txBox="1">
            <a:spLocks noChangeArrowheads="1"/>
          </p:cNvSpPr>
          <p:nvPr/>
        </p:nvSpPr>
        <p:spPr bwMode="auto">
          <a:xfrm>
            <a:off x="1319943" y="1135062"/>
            <a:ext cx="6671532" cy="268288"/>
          </a:xfrm>
          <a:prstGeom prst="rect">
            <a:avLst/>
          </a:prstGeom>
          <a:gradFill rotWithShape="0">
            <a:gsLst>
              <a:gs pos="0">
                <a:schemeClr val="tx1">
                  <a:gamma/>
                  <a:tint val="30196"/>
                  <a:invGamma/>
                </a:schemeClr>
              </a:gs>
              <a:gs pos="50000">
                <a:schemeClr val="tx1"/>
              </a:gs>
              <a:gs pos="100000">
                <a:schemeClr val="tx1">
                  <a:gamma/>
                  <a:tint val="30196"/>
                  <a:invGamma/>
                </a:schemeClr>
              </a:gs>
            </a:gsLst>
            <a:lin ang="5400000" scaled="1"/>
          </a:gradFill>
          <a:ln w="9525" algn="ctr">
            <a:noFill/>
            <a:miter lim="800000"/>
            <a:headEnd/>
            <a:tailEnd/>
          </a:ln>
          <a:effectLst/>
        </p:spPr>
        <p:txBody>
          <a:bodyPr anchor="ctr"/>
          <a:lstStyle/>
          <a:p>
            <a:pPr algn="ctr" fontAlgn="base">
              <a:spcBef>
                <a:spcPct val="0"/>
              </a:spcBef>
              <a:spcAft>
                <a:spcPct val="0"/>
              </a:spcAft>
              <a:defRPr/>
            </a:pPr>
            <a:r>
              <a:rPr lang="en-US" sz="1100" b="1" dirty="0" smtClean="0">
                <a:solidFill>
                  <a:srgbClr val="FFFFFF"/>
                </a:solidFill>
              </a:rPr>
              <a:t>1Y Daily, Oct 2002 – Present</a:t>
            </a:r>
            <a:endParaRPr lang="en-US" sz="1100" b="1" dirty="0">
              <a:solidFill>
                <a:srgbClr val="FFFFFF"/>
              </a:solidFill>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863547699"/>
              </p:ext>
            </p:extLst>
          </p:nvPr>
        </p:nvGraphicFramePr>
        <p:xfrm>
          <a:off x="1755775" y="1574800"/>
          <a:ext cx="2922588" cy="406400"/>
        </p:xfrm>
        <a:graphic>
          <a:graphicData uri="http://schemas.openxmlformats.org/presentationml/2006/ole">
            <mc:AlternateContent xmlns:mc="http://schemas.openxmlformats.org/markup-compatibility/2006">
              <mc:Choice xmlns:v="urn:schemas-microsoft-com:vml" Requires="v">
                <p:oleObj spid="_x0000_s18455" name="Equation" r:id="rId6" imgW="3288960" imgH="457200" progId="Equation.3">
                  <p:embed/>
                </p:oleObj>
              </mc:Choice>
              <mc:Fallback>
                <p:oleObj name="Equation" r:id="rId6" imgW="3288960" imgH="457200" progId="Equation.3">
                  <p:embed/>
                  <p:pic>
                    <p:nvPicPr>
                      <p:cNvPr id="0" name=""/>
                      <p:cNvPicPr/>
                      <p:nvPr/>
                    </p:nvPicPr>
                    <p:blipFill>
                      <a:blip r:embed="rId7"/>
                      <a:stretch>
                        <a:fillRect/>
                      </a:stretch>
                    </p:blipFill>
                    <p:spPr>
                      <a:xfrm>
                        <a:off x="1755775" y="1574800"/>
                        <a:ext cx="2922588" cy="406400"/>
                      </a:xfrm>
                      <a:prstGeom prst="rect">
                        <a:avLst/>
                      </a:prstGeom>
                    </p:spPr>
                  </p:pic>
                </p:oleObj>
              </mc:Fallback>
            </mc:AlternateContent>
          </a:graphicData>
        </a:graphic>
      </p:graphicFrame>
    </p:spTree>
    <p:extLst>
      <p:ext uri="{BB962C8B-B14F-4D97-AF65-F5344CB8AC3E}">
        <p14:creationId xmlns:p14="http://schemas.microsoft.com/office/powerpoint/2010/main" val="381765507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Beta: Insurance Industry</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54</a:t>
            </a:fld>
            <a:endParaRPr lang="en-US"/>
          </a:p>
        </p:txBody>
      </p:sp>
      <p:sp>
        <p:nvSpPr>
          <p:cNvPr id="8" name="Text Box 7"/>
          <p:cNvSpPr txBox="1">
            <a:spLocks noChangeArrowheads="1"/>
          </p:cNvSpPr>
          <p:nvPr/>
        </p:nvSpPr>
        <p:spPr bwMode="auto">
          <a:xfrm>
            <a:off x="429768" y="1400175"/>
            <a:ext cx="4114800"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Pre-Crisis 1Y Daily Beta Components, Jan 2007 – Jan 2008</a:t>
            </a:r>
            <a:endParaRPr lang="en-US" sz="1000" b="1" dirty="0">
              <a:solidFill>
                <a:srgbClr val="FFFFFF"/>
              </a:solidFill>
              <a:cs typeface="Arial" charset="0"/>
            </a:endParaRPr>
          </a:p>
        </p:txBody>
      </p:sp>
      <p:sp>
        <p:nvSpPr>
          <p:cNvPr id="9" name="Text Box 10"/>
          <p:cNvSpPr txBox="1">
            <a:spLocks noChangeArrowheads="1"/>
          </p:cNvSpPr>
          <p:nvPr/>
        </p:nvSpPr>
        <p:spPr bwMode="auto">
          <a:xfrm>
            <a:off x="4645151" y="1400174"/>
            <a:ext cx="4111625"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Current 1Y Daily Beta Components, Jul 2012 – Jul 2013</a:t>
            </a:r>
            <a:endParaRPr lang="en-US" sz="1000" b="1" dirty="0">
              <a:solidFill>
                <a:srgbClr val="FFFFFF"/>
              </a:solidFill>
              <a:cs typeface="Arial" charset="0"/>
            </a:endParaRPr>
          </a:p>
        </p:txBody>
      </p:sp>
      <p:sp>
        <p:nvSpPr>
          <p:cNvPr id="5" name="TextBox 4"/>
          <p:cNvSpPr txBox="1"/>
          <p:nvPr/>
        </p:nvSpPr>
        <p:spPr>
          <a:xfrm>
            <a:off x="1571625" y="6258134"/>
            <a:ext cx="5660524" cy="200055"/>
          </a:xfrm>
          <a:prstGeom prst="rect">
            <a:avLst/>
          </a:prstGeom>
          <a:noFill/>
        </p:spPr>
        <p:txBody>
          <a:bodyPr wrap="none" rtlCol="0">
            <a:spAutoFit/>
          </a:bodyPr>
          <a:lstStyle/>
          <a:p>
            <a:r>
              <a:rPr lang="en-US" sz="700" dirty="0" smtClean="0"/>
              <a:t>Note: Corr. and </a:t>
            </a:r>
            <a:r>
              <a:rPr lang="en-US" sz="700" dirty="0" err="1" smtClean="0"/>
              <a:t>st.</a:t>
            </a:r>
            <a:r>
              <a:rPr lang="en-US" sz="700" dirty="0" smtClean="0"/>
              <a:t> dev. </a:t>
            </a:r>
            <a:r>
              <a:rPr lang="en-US" sz="700" dirty="0"/>
              <a:t>c</a:t>
            </a:r>
            <a:r>
              <a:rPr lang="en-US" sz="700" dirty="0" smtClean="0"/>
              <a:t>alculated for the annualized % change in list price at the end of the day for the frequency denoted (Daily, Weekly)</a:t>
            </a:r>
            <a:endParaRPr lang="en-US" sz="700" dirty="0"/>
          </a:p>
        </p:txBody>
      </p:sp>
      <p:pic>
        <p:nvPicPr>
          <p:cNvPr id="1946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5151" y="1752602"/>
            <a:ext cx="4111625" cy="2743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769" y="1752602"/>
            <a:ext cx="4114800" cy="2745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847824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Beta: Insurance Industry</a:t>
            </a:r>
            <a:endParaRPr lang="en-US" dirty="0"/>
          </a:p>
        </p:txBody>
      </p:sp>
      <p:sp>
        <p:nvSpPr>
          <p:cNvPr id="4" name="Slide Number Placeholder 3"/>
          <p:cNvSpPr>
            <a:spLocks noGrp="1"/>
          </p:cNvSpPr>
          <p:nvPr>
            <p:ph type="sldNum" sz="quarter" idx="10"/>
          </p:nvPr>
        </p:nvSpPr>
        <p:spPr/>
        <p:txBody>
          <a:bodyPr/>
          <a:lstStyle/>
          <a:p>
            <a:pPr>
              <a:defRPr/>
            </a:pPr>
            <a:r>
              <a:rPr lang="en-US" smtClean="0"/>
              <a:t>Page </a:t>
            </a:r>
            <a:fld id="{B64181DE-6831-4274-B094-6C315DFEFB96}" type="slidenum">
              <a:rPr lang="en-US" smtClean="0"/>
              <a:pPr>
                <a:defRPr/>
              </a:pPr>
              <a:t>55</a:t>
            </a:fld>
            <a:endParaRPr lang="en-US"/>
          </a:p>
        </p:txBody>
      </p:sp>
      <p:sp>
        <p:nvSpPr>
          <p:cNvPr id="8" name="Text Box 7"/>
          <p:cNvSpPr txBox="1">
            <a:spLocks noChangeArrowheads="1"/>
          </p:cNvSpPr>
          <p:nvPr/>
        </p:nvSpPr>
        <p:spPr bwMode="auto">
          <a:xfrm>
            <a:off x="429768" y="1400175"/>
            <a:ext cx="4114800"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Pre-Crisis 5Y Weekly Beta Components, Jan 2003 – Jan 2008</a:t>
            </a:r>
            <a:endParaRPr lang="en-US" sz="1000" b="1" dirty="0">
              <a:solidFill>
                <a:srgbClr val="FFFFFF"/>
              </a:solidFill>
              <a:cs typeface="Arial" charset="0"/>
            </a:endParaRPr>
          </a:p>
        </p:txBody>
      </p:sp>
      <p:sp>
        <p:nvSpPr>
          <p:cNvPr id="9" name="Text Box 10"/>
          <p:cNvSpPr txBox="1">
            <a:spLocks noChangeArrowheads="1"/>
          </p:cNvSpPr>
          <p:nvPr/>
        </p:nvSpPr>
        <p:spPr bwMode="auto">
          <a:xfrm>
            <a:off x="4645151" y="1400174"/>
            <a:ext cx="4111625" cy="244475"/>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anchor="ctr">
            <a:spAutoFit/>
          </a:bodyPr>
          <a:lstStyle/>
          <a:p>
            <a:pPr algn="ctr">
              <a:spcBef>
                <a:spcPct val="0"/>
              </a:spcBef>
              <a:spcAft>
                <a:spcPct val="0"/>
              </a:spcAft>
              <a:defRPr/>
            </a:pPr>
            <a:r>
              <a:rPr lang="en-US" sz="1000" b="1" dirty="0" smtClean="0">
                <a:solidFill>
                  <a:srgbClr val="FFFFFF"/>
                </a:solidFill>
                <a:cs typeface="Arial" charset="0"/>
              </a:rPr>
              <a:t>Current 5Y Weekly Beta Components, Jul 2008 – Jul 2013</a:t>
            </a:r>
            <a:endParaRPr lang="en-US" sz="1000" b="1" dirty="0">
              <a:solidFill>
                <a:srgbClr val="FFFFFF"/>
              </a:solidFill>
              <a:cs typeface="Arial" charset="0"/>
            </a:endParaRPr>
          </a:p>
        </p:txBody>
      </p:sp>
      <p:sp>
        <p:nvSpPr>
          <p:cNvPr id="5" name="TextBox 4"/>
          <p:cNvSpPr txBox="1"/>
          <p:nvPr/>
        </p:nvSpPr>
        <p:spPr>
          <a:xfrm>
            <a:off x="1571625" y="6246071"/>
            <a:ext cx="5636479" cy="200055"/>
          </a:xfrm>
          <a:prstGeom prst="rect">
            <a:avLst/>
          </a:prstGeom>
          <a:noFill/>
        </p:spPr>
        <p:txBody>
          <a:bodyPr wrap="none" rtlCol="0">
            <a:spAutoFit/>
          </a:bodyPr>
          <a:lstStyle/>
          <a:p>
            <a:r>
              <a:rPr lang="en-US" sz="700" dirty="0" smtClean="0"/>
              <a:t>Note: Corr. and </a:t>
            </a:r>
            <a:r>
              <a:rPr lang="en-US" sz="700" dirty="0" err="1" smtClean="0"/>
              <a:t>st.</a:t>
            </a:r>
            <a:r>
              <a:rPr lang="en-US" sz="700" dirty="0" smtClean="0"/>
              <a:t> dev. </a:t>
            </a:r>
            <a:r>
              <a:rPr lang="en-US" sz="700" dirty="0"/>
              <a:t>c</a:t>
            </a:r>
            <a:r>
              <a:rPr lang="en-US" sz="700" dirty="0" smtClean="0"/>
              <a:t>alculated for the annualized % change in list price at the end of the day for the frequency denoted (Daily, Weekly)</a:t>
            </a:r>
            <a:endParaRPr lang="en-US" sz="700" dirty="0"/>
          </a:p>
        </p:txBody>
      </p:sp>
      <p:pic>
        <p:nvPicPr>
          <p:cNvPr id="2048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5151" y="1787525"/>
            <a:ext cx="4111625" cy="2743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768" y="1787526"/>
            <a:ext cx="4114800" cy="2740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842941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idx="4294967295"/>
          </p:nvPr>
        </p:nvSpPr>
        <p:spPr>
          <a:xfrm>
            <a:off x="228600" y="568424"/>
            <a:ext cx="7218363" cy="762000"/>
          </a:xfrm>
        </p:spPr>
        <p:txBody>
          <a:bodyPr/>
          <a:lstStyle/>
          <a:p>
            <a:pPr eaLnBrk="1" hangingPunct="1"/>
            <a:r>
              <a:rPr lang="en-US" dirty="0" smtClean="0"/>
              <a:t>Cost of Equity: Current Utility Betas</a:t>
            </a:r>
          </a:p>
        </p:txBody>
      </p:sp>
      <p:sp>
        <p:nvSpPr>
          <p:cNvPr id="41988" name="Rectangle 36"/>
          <p:cNvSpPr>
            <a:spLocks noChangeArrowheads="1"/>
          </p:cNvSpPr>
          <p:nvPr/>
        </p:nvSpPr>
        <p:spPr bwMode="auto">
          <a:xfrm>
            <a:off x="193675" y="1393825"/>
            <a:ext cx="1190625"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50000"/>
              </a:spcBef>
              <a:spcAft>
                <a:spcPct val="40000"/>
              </a:spcAft>
            </a:pPr>
            <a:r>
              <a:rPr lang="en-US" sz="1100" b="1" i="1">
                <a:solidFill>
                  <a:srgbClr val="000000"/>
                </a:solidFill>
              </a:rPr>
              <a:t>As would be expected, the median beta for a sampling of diversified utility companies is higher than the median beta for regulated utilities and lower than the median beta for selected E&amp;P and merchant power companies.</a:t>
            </a:r>
          </a:p>
        </p:txBody>
      </p:sp>
      <p:sp>
        <p:nvSpPr>
          <p:cNvPr id="302113" name="Rectangle 33"/>
          <p:cNvSpPr>
            <a:spLocks noChangeArrowheads="1"/>
          </p:cNvSpPr>
          <p:nvPr/>
        </p:nvSpPr>
        <p:spPr bwMode="auto">
          <a:xfrm>
            <a:off x="1439863" y="1366838"/>
            <a:ext cx="7488237" cy="215900"/>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wrap="none" anchor="ctr"/>
          <a:lstStyle/>
          <a:p>
            <a:pPr algn="ctr" eaLnBrk="0" fontAlgn="base" hangingPunct="0">
              <a:spcBef>
                <a:spcPct val="0"/>
              </a:spcBef>
              <a:spcAft>
                <a:spcPct val="0"/>
              </a:spcAft>
              <a:defRPr/>
            </a:pPr>
            <a:r>
              <a:rPr lang="en-US" sz="1000" b="1" dirty="0">
                <a:solidFill>
                  <a:srgbClr val="FFFFFF"/>
                </a:solidFill>
              </a:rPr>
              <a:t>2-Yr. Daily Betas, </a:t>
            </a:r>
            <a:r>
              <a:rPr lang="en-US" sz="1000" b="1" dirty="0" smtClean="0">
                <a:solidFill>
                  <a:srgbClr val="FFFFFF"/>
                </a:solidFill>
              </a:rPr>
              <a:t>Jul 2011 </a:t>
            </a:r>
            <a:r>
              <a:rPr lang="en-US" sz="1000" b="1" dirty="0">
                <a:solidFill>
                  <a:srgbClr val="FFFFFF"/>
                </a:solidFill>
              </a:rPr>
              <a:t>– </a:t>
            </a:r>
            <a:r>
              <a:rPr lang="en-US" sz="1000" b="1" dirty="0" smtClean="0">
                <a:solidFill>
                  <a:srgbClr val="FFFFFF"/>
                </a:solidFill>
              </a:rPr>
              <a:t>Jul 2013</a:t>
            </a:r>
            <a:endParaRPr lang="en-US" sz="1000" b="1" dirty="0">
              <a:solidFill>
                <a:srgbClr val="FFFFFF"/>
              </a:solidFill>
            </a:endParaRPr>
          </a:p>
        </p:txBody>
      </p:sp>
      <p:sp>
        <p:nvSpPr>
          <p:cNvPr id="2" name="Rectangle 33"/>
          <p:cNvSpPr>
            <a:spLocks noChangeArrowheads="1"/>
          </p:cNvSpPr>
          <p:nvPr/>
        </p:nvSpPr>
        <p:spPr bwMode="auto">
          <a:xfrm>
            <a:off x="1439863" y="3859213"/>
            <a:ext cx="7488237" cy="215900"/>
          </a:xfrm>
          <a:prstGeom prst="rect">
            <a:avLst/>
          </a:prstGeom>
          <a:gradFill rotWithShape="1">
            <a:gsLst>
              <a:gs pos="0">
                <a:schemeClr val="tx1">
                  <a:gamma/>
                  <a:tint val="30196"/>
                  <a:invGamma/>
                </a:schemeClr>
              </a:gs>
              <a:gs pos="50000">
                <a:schemeClr val="tx1"/>
              </a:gs>
              <a:gs pos="100000">
                <a:schemeClr val="tx1">
                  <a:gamma/>
                  <a:tint val="30196"/>
                  <a:invGamma/>
                </a:schemeClr>
              </a:gs>
            </a:gsLst>
            <a:lin ang="0" scaled="1"/>
          </a:gradFill>
          <a:ln w="9525" algn="ctr">
            <a:noFill/>
            <a:miter lim="800000"/>
            <a:headEnd/>
            <a:tailEnd/>
          </a:ln>
          <a:effectLst/>
        </p:spPr>
        <p:txBody>
          <a:bodyPr wrap="none" anchor="ctr"/>
          <a:lstStyle/>
          <a:p>
            <a:pPr algn="ctr" eaLnBrk="0" fontAlgn="base" hangingPunct="0">
              <a:spcBef>
                <a:spcPct val="0"/>
              </a:spcBef>
              <a:spcAft>
                <a:spcPct val="0"/>
              </a:spcAft>
              <a:defRPr/>
            </a:pPr>
            <a:r>
              <a:rPr lang="en-US" sz="1000" b="1" dirty="0">
                <a:solidFill>
                  <a:srgbClr val="FFFFFF"/>
                </a:solidFill>
              </a:rPr>
              <a:t>5-Yr. Weekly Betas, </a:t>
            </a:r>
            <a:r>
              <a:rPr lang="en-US" sz="1000" b="1" dirty="0" smtClean="0">
                <a:solidFill>
                  <a:srgbClr val="FFFFFF"/>
                </a:solidFill>
              </a:rPr>
              <a:t>Jul 2008 </a:t>
            </a:r>
            <a:r>
              <a:rPr lang="en-US" sz="1000" b="1" dirty="0">
                <a:solidFill>
                  <a:srgbClr val="FFFFFF"/>
                </a:solidFill>
              </a:rPr>
              <a:t>– </a:t>
            </a:r>
            <a:r>
              <a:rPr lang="en-US" sz="1000" b="1" dirty="0" smtClean="0">
                <a:solidFill>
                  <a:srgbClr val="FFFFFF"/>
                </a:solidFill>
              </a:rPr>
              <a:t>Jul 2013</a:t>
            </a:r>
            <a:endParaRPr lang="en-US" sz="1000" b="1" dirty="0">
              <a:solidFill>
                <a:srgbClr val="FFFFFF"/>
              </a:solidFill>
            </a:endParaRPr>
          </a:p>
        </p:txBody>
      </p:sp>
      <p:sp>
        <p:nvSpPr>
          <p:cNvPr id="41991" name="Text Box 6"/>
          <p:cNvSpPr txBox="1">
            <a:spLocks noChangeArrowheads="1"/>
          </p:cNvSpPr>
          <p:nvPr/>
        </p:nvSpPr>
        <p:spPr bwMode="auto">
          <a:xfrm>
            <a:off x="7567613" y="6273800"/>
            <a:ext cx="14319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100">
                <a:solidFill>
                  <a:schemeClr val="tx1"/>
                </a:solidFill>
                <a:latin typeface="Arial" pitchFamily="34" charset="0"/>
                <a:cs typeface="Arial" pitchFamily="34" charset="0"/>
              </a:defRPr>
            </a:lvl1pPr>
            <a:lvl2pPr marL="742950" indent="-285750" eaLnBrk="0" hangingPunct="0">
              <a:defRPr sz="1100">
                <a:solidFill>
                  <a:schemeClr val="tx1"/>
                </a:solidFill>
                <a:latin typeface="Arial" pitchFamily="34" charset="0"/>
                <a:cs typeface="Arial" pitchFamily="34" charset="0"/>
              </a:defRPr>
            </a:lvl2pPr>
            <a:lvl3pPr marL="1143000" indent="-228600" eaLnBrk="0" hangingPunct="0">
              <a:defRPr sz="1100">
                <a:solidFill>
                  <a:schemeClr val="tx1"/>
                </a:solidFill>
                <a:latin typeface="Arial" pitchFamily="34" charset="0"/>
                <a:cs typeface="Arial" pitchFamily="34" charset="0"/>
              </a:defRPr>
            </a:lvl3pPr>
            <a:lvl4pPr marL="1600200" indent="-228600" eaLnBrk="0" hangingPunct="0">
              <a:defRPr sz="1100">
                <a:solidFill>
                  <a:schemeClr val="tx1"/>
                </a:solidFill>
                <a:latin typeface="Arial" pitchFamily="34" charset="0"/>
                <a:cs typeface="Arial" pitchFamily="34" charset="0"/>
              </a:defRPr>
            </a:lvl4pPr>
            <a:lvl5pPr marL="2057400" indent="-228600" eaLnBrk="0" hangingPunct="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algn="r" fontAlgn="base">
              <a:spcBef>
                <a:spcPct val="50000"/>
              </a:spcBef>
              <a:spcAft>
                <a:spcPct val="0"/>
              </a:spcAft>
            </a:pPr>
            <a:r>
              <a:rPr lang="en-US" sz="700" b="0" i="1" dirty="0">
                <a:solidFill>
                  <a:srgbClr val="000000"/>
                </a:solidFill>
              </a:rPr>
              <a:t>Source: Bloomberg.</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559" y="1541626"/>
            <a:ext cx="7315200" cy="2369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5492" y="4075113"/>
            <a:ext cx="7315200" cy="2504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032347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4" name="Text Box 4"/>
          <p:cNvSpPr txBox="1">
            <a:spLocks noChangeArrowheads="1"/>
          </p:cNvSpPr>
          <p:nvPr/>
        </p:nvSpPr>
        <p:spPr bwMode="auto">
          <a:xfrm>
            <a:off x="307975" y="1246188"/>
            <a:ext cx="4251325" cy="274637"/>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91432" tIns="45715" rIns="91432" bIns="45715" anchor="ctr"/>
          <a:lstStyle/>
          <a:p>
            <a:pPr algn="ctr" eaLnBrk="0" fontAlgn="base" hangingPunct="0">
              <a:spcBef>
                <a:spcPct val="50000"/>
              </a:spcBef>
              <a:spcAft>
                <a:spcPct val="40000"/>
              </a:spcAft>
              <a:defRPr/>
            </a:pPr>
            <a:r>
              <a:rPr lang="en-US" sz="1000" b="1" dirty="0">
                <a:solidFill>
                  <a:prstClr val="white"/>
                </a:solidFill>
              </a:rPr>
              <a:t>2-Yr. Daily Betas, </a:t>
            </a:r>
            <a:r>
              <a:rPr lang="en-US" sz="1000" b="1" dirty="0" smtClean="0">
                <a:solidFill>
                  <a:prstClr val="white"/>
                </a:solidFill>
              </a:rPr>
              <a:t>Jul 2011 </a:t>
            </a:r>
            <a:r>
              <a:rPr lang="en-US" sz="1000" b="1" dirty="0">
                <a:solidFill>
                  <a:prstClr val="white"/>
                </a:solidFill>
              </a:rPr>
              <a:t>– </a:t>
            </a:r>
            <a:r>
              <a:rPr lang="en-US" sz="1000" b="1" dirty="0" smtClean="0">
                <a:solidFill>
                  <a:prstClr val="white"/>
                </a:solidFill>
              </a:rPr>
              <a:t>Jul 2013</a:t>
            </a:r>
            <a:endParaRPr lang="en-US" sz="1000" b="1" dirty="0">
              <a:solidFill>
                <a:prstClr val="white"/>
              </a:solidFill>
            </a:endParaRPr>
          </a:p>
        </p:txBody>
      </p:sp>
      <p:sp>
        <p:nvSpPr>
          <p:cNvPr id="43012" name="Rectangle 2"/>
          <p:cNvSpPr>
            <a:spLocks noGrp="1" noChangeArrowheads="1"/>
          </p:cNvSpPr>
          <p:nvPr>
            <p:ph type="title" idx="4294967295"/>
          </p:nvPr>
        </p:nvSpPr>
        <p:spPr>
          <a:xfrm>
            <a:off x="227013" y="533400"/>
            <a:ext cx="6281737" cy="762000"/>
          </a:xfrm>
        </p:spPr>
        <p:txBody>
          <a:bodyPr/>
          <a:lstStyle/>
          <a:p>
            <a:pPr eaLnBrk="1" hangingPunct="1"/>
            <a:r>
              <a:rPr lang="en-US" dirty="0" smtClean="0"/>
              <a:t>Cost of Equity: Leverage vs. Beta</a:t>
            </a:r>
            <a:endParaRPr lang="en-US" b="0" dirty="0" smtClean="0"/>
          </a:p>
        </p:txBody>
      </p:sp>
      <p:sp>
        <p:nvSpPr>
          <p:cNvPr id="148483" name="Text Box 3"/>
          <p:cNvSpPr txBox="1">
            <a:spLocks noChangeArrowheads="1"/>
          </p:cNvSpPr>
          <p:nvPr/>
        </p:nvSpPr>
        <p:spPr bwMode="auto">
          <a:xfrm>
            <a:off x="4697413" y="1249363"/>
            <a:ext cx="4251325" cy="274637"/>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91432" tIns="45715" rIns="91432" bIns="45715" anchor="ctr"/>
          <a:lstStyle/>
          <a:p>
            <a:pPr algn="ctr" eaLnBrk="0" fontAlgn="base" hangingPunct="0">
              <a:spcBef>
                <a:spcPct val="50000"/>
              </a:spcBef>
              <a:spcAft>
                <a:spcPct val="40000"/>
              </a:spcAft>
              <a:defRPr/>
            </a:pPr>
            <a:r>
              <a:rPr lang="en-US" sz="1000" b="1" dirty="0">
                <a:solidFill>
                  <a:prstClr val="white"/>
                </a:solidFill>
              </a:rPr>
              <a:t>5-Yr. Weekly Betas, </a:t>
            </a:r>
            <a:r>
              <a:rPr lang="en-US" sz="1000" b="1" dirty="0" smtClean="0">
                <a:solidFill>
                  <a:prstClr val="white"/>
                </a:solidFill>
              </a:rPr>
              <a:t>Jul 2008 </a:t>
            </a:r>
            <a:r>
              <a:rPr lang="en-US" sz="1000" b="1" dirty="0">
                <a:solidFill>
                  <a:prstClr val="white"/>
                </a:solidFill>
              </a:rPr>
              <a:t>– </a:t>
            </a:r>
            <a:r>
              <a:rPr lang="en-US" sz="1000" b="1" dirty="0" smtClean="0">
                <a:solidFill>
                  <a:prstClr val="white"/>
                </a:solidFill>
              </a:rPr>
              <a:t>Jul 2013 </a:t>
            </a:r>
            <a:endParaRPr lang="en-US" sz="1000" b="1" dirty="0">
              <a:solidFill>
                <a:prstClr val="white"/>
              </a:solidFill>
            </a:endParaRPr>
          </a:p>
        </p:txBody>
      </p:sp>
      <p:sp>
        <p:nvSpPr>
          <p:cNvPr id="43014" name="Rectangle 5"/>
          <p:cNvSpPr>
            <a:spLocks noChangeArrowheads="1"/>
          </p:cNvSpPr>
          <p:nvPr/>
        </p:nvSpPr>
        <p:spPr bwMode="auto">
          <a:xfrm>
            <a:off x="838200" y="4684713"/>
            <a:ext cx="792480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285750" eaLnBrk="0" fontAlgn="base" hangingPunct="0">
              <a:spcBef>
                <a:spcPct val="30000"/>
              </a:spcBef>
              <a:spcAft>
                <a:spcPct val="30000"/>
              </a:spcAft>
              <a:buClr>
                <a:srgbClr val="990000"/>
              </a:buClr>
              <a:buSzPct val="120000"/>
              <a:buFont typeface="Wingdings" pitchFamily="2" charset="2"/>
              <a:buChar char="w"/>
            </a:pPr>
            <a:r>
              <a:rPr lang="en-US" sz="1200" b="1" dirty="0">
                <a:solidFill>
                  <a:srgbClr val="000000"/>
                </a:solidFill>
              </a:rPr>
              <a:t>Using MVL as a measure of leverage shows that there is correlation between levered beta and leverage in the utility </a:t>
            </a:r>
            <a:r>
              <a:rPr lang="en-US" sz="1200" b="1" dirty="0" smtClean="0">
                <a:solidFill>
                  <a:srgbClr val="000000"/>
                </a:solidFill>
              </a:rPr>
              <a:t>space</a:t>
            </a:r>
          </a:p>
          <a:p>
            <a:pPr marL="742950" lvl="1" indent="-285750" eaLnBrk="0" fontAlgn="base" hangingPunct="0">
              <a:spcBef>
                <a:spcPct val="30000"/>
              </a:spcBef>
              <a:spcAft>
                <a:spcPct val="30000"/>
              </a:spcAft>
              <a:buClr>
                <a:srgbClr val="990000"/>
              </a:buClr>
              <a:buSzPct val="120000"/>
              <a:buFont typeface="Wingdings" pitchFamily="2" charset="2"/>
              <a:buChar char="w"/>
            </a:pPr>
            <a:r>
              <a:rPr lang="en-US" sz="1200" b="1" dirty="0" smtClean="0">
                <a:solidFill>
                  <a:srgbClr val="000000"/>
                </a:solidFill>
              </a:rPr>
              <a:t>Looking at 2-Yr. betas shows a lack of statistical relationship between market risk and leverage</a:t>
            </a:r>
            <a:endParaRPr lang="en-US" sz="1200" b="1" dirty="0">
              <a:solidFill>
                <a:srgbClr val="000000"/>
              </a:solidFill>
            </a:endParaRPr>
          </a:p>
          <a:p>
            <a:pPr marL="742950" lvl="1" indent="-285750" eaLnBrk="0" fontAlgn="base" hangingPunct="0">
              <a:spcBef>
                <a:spcPct val="30000"/>
              </a:spcBef>
              <a:spcAft>
                <a:spcPct val="30000"/>
              </a:spcAft>
              <a:buClr>
                <a:srgbClr val="990000"/>
              </a:buClr>
              <a:buSzPct val="120000"/>
              <a:buFont typeface="Wingdings" pitchFamily="2" charset="2"/>
              <a:buChar char="w"/>
            </a:pPr>
            <a:r>
              <a:rPr lang="en-US" sz="1200" b="1" dirty="0">
                <a:solidFill>
                  <a:srgbClr val="000000"/>
                </a:solidFill>
              </a:rPr>
              <a:t>If MVL increases by 10%, </a:t>
            </a:r>
            <a:r>
              <a:rPr lang="en-US" sz="1200" b="1" dirty="0" smtClean="0">
                <a:solidFill>
                  <a:srgbClr val="000000"/>
                </a:solidFill>
              </a:rPr>
              <a:t>5-Yr. Beta </a:t>
            </a:r>
            <a:r>
              <a:rPr lang="en-US" sz="1200" b="1" dirty="0">
                <a:solidFill>
                  <a:srgbClr val="000000"/>
                </a:solidFill>
              </a:rPr>
              <a:t>increases by approximately </a:t>
            </a:r>
            <a:r>
              <a:rPr lang="en-US" sz="1200" b="1" dirty="0" smtClean="0">
                <a:solidFill>
                  <a:srgbClr val="000000"/>
                </a:solidFill>
              </a:rPr>
              <a:t>7 bps</a:t>
            </a:r>
            <a:endParaRPr lang="en-US" sz="1200" b="1" dirty="0">
              <a:solidFill>
                <a:srgbClr val="000000"/>
              </a:solidFill>
            </a:endParaRPr>
          </a:p>
        </p:txBody>
      </p:sp>
      <p:sp>
        <p:nvSpPr>
          <p:cNvPr id="43015" name="Text Box 6"/>
          <p:cNvSpPr txBox="1">
            <a:spLocks noChangeArrowheads="1"/>
          </p:cNvSpPr>
          <p:nvPr/>
        </p:nvSpPr>
        <p:spPr bwMode="auto">
          <a:xfrm>
            <a:off x="5854700" y="6280150"/>
            <a:ext cx="30734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100">
                <a:solidFill>
                  <a:schemeClr val="tx1"/>
                </a:solidFill>
                <a:latin typeface="Arial" pitchFamily="34" charset="0"/>
                <a:cs typeface="Arial" pitchFamily="34" charset="0"/>
              </a:defRPr>
            </a:lvl1pPr>
            <a:lvl2pPr marL="742950" indent="-285750" eaLnBrk="0" hangingPunct="0">
              <a:defRPr sz="1100">
                <a:solidFill>
                  <a:schemeClr val="tx1"/>
                </a:solidFill>
                <a:latin typeface="Arial" pitchFamily="34" charset="0"/>
                <a:cs typeface="Arial" pitchFamily="34" charset="0"/>
              </a:defRPr>
            </a:lvl2pPr>
            <a:lvl3pPr marL="1143000" indent="-228600" eaLnBrk="0" hangingPunct="0">
              <a:defRPr sz="1100">
                <a:solidFill>
                  <a:schemeClr val="tx1"/>
                </a:solidFill>
                <a:latin typeface="Arial" pitchFamily="34" charset="0"/>
                <a:cs typeface="Arial" pitchFamily="34" charset="0"/>
              </a:defRPr>
            </a:lvl3pPr>
            <a:lvl4pPr marL="1600200" indent="-228600" eaLnBrk="0" hangingPunct="0">
              <a:defRPr sz="1100">
                <a:solidFill>
                  <a:schemeClr val="tx1"/>
                </a:solidFill>
                <a:latin typeface="Arial" pitchFamily="34" charset="0"/>
                <a:cs typeface="Arial" pitchFamily="34" charset="0"/>
              </a:defRPr>
            </a:lvl4pPr>
            <a:lvl5pPr marL="2057400" indent="-228600" eaLnBrk="0" hangingPunct="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algn="r" fontAlgn="base">
              <a:spcBef>
                <a:spcPct val="50000"/>
              </a:spcBef>
              <a:spcAft>
                <a:spcPct val="40000"/>
              </a:spcAft>
            </a:pPr>
            <a:r>
              <a:rPr lang="en-US" sz="700" b="0" i="1">
                <a:solidFill>
                  <a:srgbClr val="000000"/>
                </a:solidFill>
              </a:rPr>
              <a:t>Source: Bloomberg. </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187" y="1560513"/>
            <a:ext cx="4295775" cy="290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037" y="1560513"/>
            <a:ext cx="4198374" cy="290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216343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4" name="Text Box 4"/>
          <p:cNvSpPr txBox="1">
            <a:spLocks noChangeArrowheads="1"/>
          </p:cNvSpPr>
          <p:nvPr/>
        </p:nvSpPr>
        <p:spPr bwMode="auto">
          <a:xfrm>
            <a:off x="307975" y="1390650"/>
            <a:ext cx="4251325" cy="274638"/>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91432" tIns="45715" rIns="91432" bIns="45715" anchor="ctr"/>
          <a:lstStyle/>
          <a:p>
            <a:pPr algn="ctr" eaLnBrk="0" fontAlgn="base" hangingPunct="0">
              <a:spcBef>
                <a:spcPct val="50000"/>
              </a:spcBef>
              <a:spcAft>
                <a:spcPct val="40000"/>
              </a:spcAft>
              <a:defRPr/>
            </a:pPr>
            <a:r>
              <a:rPr lang="en-US" sz="1000" b="1" dirty="0">
                <a:solidFill>
                  <a:prstClr val="white"/>
                </a:solidFill>
              </a:rPr>
              <a:t>2-Yr. Daily Unlevered Betas, </a:t>
            </a:r>
            <a:r>
              <a:rPr lang="en-US" sz="1000" b="1" dirty="0" smtClean="0">
                <a:solidFill>
                  <a:prstClr val="white"/>
                </a:solidFill>
              </a:rPr>
              <a:t>Jul 2011 </a:t>
            </a:r>
            <a:r>
              <a:rPr lang="en-US" sz="1000" b="1" dirty="0">
                <a:solidFill>
                  <a:prstClr val="white"/>
                </a:solidFill>
              </a:rPr>
              <a:t>– </a:t>
            </a:r>
            <a:r>
              <a:rPr lang="en-US" sz="1000" b="1" dirty="0" smtClean="0">
                <a:solidFill>
                  <a:prstClr val="white"/>
                </a:solidFill>
              </a:rPr>
              <a:t>Jul 2013</a:t>
            </a:r>
            <a:endParaRPr lang="en-US" sz="1000" b="1" dirty="0">
              <a:solidFill>
                <a:prstClr val="white"/>
              </a:solidFill>
            </a:endParaRPr>
          </a:p>
        </p:txBody>
      </p:sp>
      <p:sp>
        <p:nvSpPr>
          <p:cNvPr id="44036" name="Rectangle 2"/>
          <p:cNvSpPr>
            <a:spLocks noGrp="1" noChangeArrowheads="1"/>
          </p:cNvSpPr>
          <p:nvPr>
            <p:ph type="title" idx="4294967295"/>
          </p:nvPr>
        </p:nvSpPr>
        <p:spPr>
          <a:xfrm>
            <a:off x="204788" y="533400"/>
            <a:ext cx="6281737" cy="762000"/>
          </a:xfrm>
        </p:spPr>
        <p:txBody>
          <a:bodyPr/>
          <a:lstStyle/>
          <a:p>
            <a:pPr eaLnBrk="1" hangingPunct="1"/>
            <a:r>
              <a:rPr lang="en-US" smtClean="0"/>
              <a:t>Cost of Equity: Unlevered Betas</a:t>
            </a:r>
            <a:endParaRPr lang="en-US" b="0" smtClean="0"/>
          </a:p>
        </p:txBody>
      </p:sp>
      <p:sp>
        <p:nvSpPr>
          <p:cNvPr id="148483" name="Text Box 3"/>
          <p:cNvSpPr txBox="1">
            <a:spLocks noChangeArrowheads="1"/>
          </p:cNvSpPr>
          <p:nvPr/>
        </p:nvSpPr>
        <p:spPr bwMode="auto">
          <a:xfrm>
            <a:off x="4697413" y="1393825"/>
            <a:ext cx="4251325" cy="274638"/>
          </a:xfrm>
          <a:prstGeom prst="rect">
            <a:avLst/>
          </a:prstGeom>
          <a:gradFill rotWithShape="1">
            <a:gsLst>
              <a:gs pos="0">
                <a:schemeClr val="tx1">
                  <a:gamma/>
                  <a:tint val="35686"/>
                  <a:invGamma/>
                </a:schemeClr>
              </a:gs>
              <a:gs pos="50000">
                <a:schemeClr val="tx1"/>
              </a:gs>
              <a:gs pos="100000">
                <a:schemeClr val="tx1">
                  <a:gamma/>
                  <a:tint val="35686"/>
                  <a:invGamma/>
                </a:schemeClr>
              </a:gs>
            </a:gsLst>
            <a:lin ang="0" scaled="1"/>
          </a:gradFill>
          <a:ln w="9525" algn="ctr">
            <a:noFill/>
            <a:miter lim="800000"/>
            <a:headEnd/>
            <a:tailEnd/>
          </a:ln>
          <a:effectLst/>
        </p:spPr>
        <p:txBody>
          <a:bodyPr lIns="91432" tIns="45715" rIns="91432" bIns="45715" anchor="ctr"/>
          <a:lstStyle/>
          <a:p>
            <a:pPr algn="ctr" eaLnBrk="0" fontAlgn="base" hangingPunct="0">
              <a:spcBef>
                <a:spcPct val="50000"/>
              </a:spcBef>
              <a:spcAft>
                <a:spcPct val="40000"/>
              </a:spcAft>
              <a:defRPr/>
            </a:pPr>
            <a:r>
              <a:rPr lang="en-US" sz="1000" b="1" dirty="0">
                <a:solidFill>
                  <a:prstClr val="white"/>
                </a:solidFill>
              </a:rPr>
              <a:t>5-Yr. Weekly Unlevered Betas, </a:t>
            </a:r>
            <a:r>
              <a:rPr lang="en-US" sz="1000" b="1" dirty="0" smtClean="0">
                <a:solidFill>
                  <a:prstClr val="white"/>
                </a:solidFill>
              </a:rPr>
              <a:t>Jul 2008 </a:t>
            </a:r>
            <a:r>
              <a:rPr lang="en-US" sz="1000" b="1" dirty="0">
                <a:solidFill>
                  <a:prstClr val="white"/>
                </a:solidFill>
              </a:rPr>
              <a:t>– </a:t>
            </a:r>
            <a:r>
              <a:rPr lang="en-US" sz="1000" b="1" dirty="0" smtClean="0">
                <a:solidFill>
                  <a:prstClr val="white"/>
                </a:solidFill>
              </a:rPr>
              <a:t>Jul 2013 </a:t>
            </a:r>
            <a:endParaRPr lang="en-US" sz="1000" b="1" dirty="0">
              <a:solidFill>
                <a:prstClr val="white"/>
              </a:solidFill>
            </a:endParaRPr>
          </a:p>
        </p:txBody>
      </p:sp>
      <p:sp>
        <p:nvSpPr>
          <p:cNvPr id="44038" name="Rectangle 5"/>
          <p:cNvSpPr>
            <a:spLocks noChangeArrowheads="1"/>
          </p:cNvSpPr>
          <p:nvPr/>
        </p:nvSpPr>
        <p:spPr bwMode="auto">
          <a:xfrm>
            <a:off x="1143000" y="4972050"/>
            <a:ext cx="701040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285750" eaLnBrk="0" fontAlgn="base" hangingPunct="0">
              <a:spcBef>
                <a:spcPct val="30000"/>
              </a:spcBef>
              <a:spcAft>
                <a:spcPct val="30000"/>
              </a:spcAft>
              <a:buClr>
                <a:srgbClr val="990000"/>
              </a:buClr>
              <a:buSzPct val="120000"/>
              <a:buFont typeface="Wingdings" pitchFamily="2" charset="2"/>
              <a:buChar char="w"/>
            </a:pPr>
            <a:r>
              <a:rPr lang="en-US" sz="1200" b="1" dirty="0" err="1" smtClean="0">
                <a:solidFill>
                  <a:srgbClr val="000000"/>
                </a:solidFill>
              </a:rPr>
              <a:t>Unlevering</a:t>
            </a:r>
            <a:r>
              <a:rPr lang="en-US" sz="1200" b="1" dirty="0" smtClean="0">
                <a:solidFill>
                  <a:srgbClr val="000000"/>
                </a:solidFill>
              </a:rPr>
              <a:t> 5-Yr. </a:t>
            </a:r>
            <a:r>
              <a:rPr lang="en-US" sz="1200" b="1" dirty="0">
                <a:solidFill>
                  <a:srgbClr val="000000"/>
                </a:solidFill>
              </a:rPr>
              <a:t>Utility sector Betas produces coefficients that are close to zero, which suggests that calculating unlevered Beta fairly estimates the expected effect of leverage on Beta</a:t>
            </a:r>
          </a:p>
          <a:p>
            <a:pPr marL="1200150" lvl="2" indent="-285750" eaLnBrk="0" fontAlgn="base" hangingPunct="0">
              <a:spcBef>
                <a:spcPct val="30000"/>
              </a:spcBef>
              <a:spcAft>
                <a:spcPct val="30000"/>
              </a:spcAft>
              <a:buClr>
                <a:srgbClr val="990000"/>
              </a:buClr>
              <a:buSzPct val="100000"/>
              <a:buFont typeface="Wingdings" pitchFamily="2" charset="2"/>
              <a:buChar char="ð"/>
            </a:pPr>
            <a:r>
              <a:rPr lang="en-US" sz="1200" b="0" i="1" dirty="0">
                <a:solidFill>
                  <a:srgbClr val="000000"/>
                </a:solidFill>
              </a:rPr>
              <a:t>B</a:t>
            </a:r>
            <a:r>
              <a:rPr lang="en-US" sz="1200" b="0" i="1" baseline="-25000" dirty="0">
                <a:solidFill>
                  <a:srgbClr val="000000"/>
                </a:solidFill>
              </a:rPr>
              <a:t>L</a:t>
            </a:r>
            <a:r>
              <a:rPr lang="en-US" sz="1200" b="0" i="1" dirty="0">
                <a:solidFill>
                  <a:srgbClr val="000000"/>
                </a:solidFill>
              </a:rPr>
              <a:t> = B</a:t>
            </a:r>
            <a:r>
              <a:rPr lang="en-US" sz="1200" b="0" i="1" baseline="-25000" dirty="0">
                <a:solidFill>
                  <a:srgbClr val="000000"/>
                </a:solidFill>
              </a:rPr>
              <a:t>U</a:t>
            </a:r>
            <a:r>
              <a:rPr lang="en-US" sz="1200" b="0" i="1" dirty="0">
                <a:solidFill>
                  <a:srgbClr val="000000"/>
                </a:solidFill>
              </a:rPr>
              <a:t> x [1+ (1-T) x (D/E)]</a:t>
            </a:r>
          </a:p>
        </p:txBody>
      </p:sp>
      <p:sp>
        <p:nvSpPr>
          <p:cNvPr id="44039" name="Text Box 6"/>
          <p:cNvSpPr txBox="1">
            <a:spLocks noChangeArrowheads="1"/>
          </p:cNvSpPr>
          <p:nvPr/>
        </p:nvSpPr>
        <p:spPr bwMode="auto">
          <a:xfrm>
            <a:off x="5854700" y="6280150"/>
            <a:ext cx="30734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100">
                <a:solidFill>
                  <a:schemeClr val="tx1"/>
                </a:solidFill>
                <a:latin typeface="Arial" pitchFamily="34" charset="0"/>
                <a:cs typeface="Arial" pitchFamily="34" charset="0"/>
              </a:defRPr>
            </a:lvl1pPr>
            <a:lvl2pPr marL="742950" indent="-285750" eaLnBrk="0" hangingPunct="0">
              <a:defRPr sz="1100">
                <a:solidFill>
                  <a:schemeClr val="tx1"/>
                </a:solidFill>
                <a:latin typeface="Arial" pitchFamily="34" charset="0"/>
                <a:cs typeface="Arial" pitchFamily="34" charset="0"/>
              </a:defRPr>
            </a:lvl2pPr>
            <a:lvl3pPr marL="1143000" indent="-228600" eaLnBrk="0" hangingPunct="0">
              <a:defRPr sz="1100">
                <a:solidFill>
                  <a:schemeClr val="tx1"/>
                </a:solidFill>
                <a:latin typeface="Arial" pitchFamily="34" charset="0"/>
                <a:cs typeface="Arial" pitchFamily="34" charset="0"/>
              </a:defRPr>
            </a:lvl3pPr>
            <a:lvl4pPr marL="1600200" indent="-228600" eaLnBrk="0" hangingPunct="0">
              <a:defRPr sz="1100">
                <a:solidFill>
                  <a:schemeClr val="tx1"/>
                </a:solidFill>
                <a:latin typeface="Arial" pitchFamily="34" charset="0"/>
                <a:cs typeface="Arial" pitchFamily="34" charset="0"/>
              </a:defRPr>
            </a:lvl4pPr>
            <a:lvl5pPr marL="2057400" indent="-228600" eaLnBrk="0" hangingPunct="0">
              <a:defRPr sz="11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1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1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1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100">
                <a:solidFill>
                  <a:schemeClr val="tx1"/>
                </a:solidFill>
                <a:latin typeface="Arial" pitchFamily="34" charset="0"/>
                <a:cs typeface="Arial" pitchFamily="34" charset="0"/>
              </a:defRPr>
            </a:lvl9pPr>
          </a:lstStyle>
          <a:p>
            <a:pPr algn="r" fontAlgn="base">
              <a:spcBef>
                <a:spcPct val="50000"/>
              </a:spcBef>
              <a:spcAft>
                <a:spcPct val="40000"/>
              </a:spcAft>
            </a:pPr>
            <a:r>
              <a:rPr lang="en-US" sz="700" b="0" i="1">
                <a:solidFill>
                  <a:srgbClr val="000000"/>
                </a:solidFill>
              </a:rPr>
              <a:t>Source: Bloomberg. </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377" y="1707197"/>
            <a:ext cx="4160520" cy="2897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6097" y="1709274"/>
            <a:ext cx="4293956" cy="2903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4615073"/>
      </p:ext>
    </p:extLst>
  </p:cSld>
  <p:clrMapOvr>
    <a:masterClrMapping/>
  </p:clrMapOvr>
  <p:timing>
    <p:tnLst>
      <p:par>
        <p:cTn id="1" dur="indefinite" restart="never" nodeType="tmRoot"/>
      </p:par>
    </p:tnLst>
  </p:timing>
</p:sld>
</file>

<file path=ppt/theme/theme1.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7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NW Ind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_US CFD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US CFD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US CFD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US CFD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US CFD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US CFD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US CFD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US CFD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NW Sideba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US CFD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lnDef>
  </a:objectDefaults>
  <a:extraClrSchemeLst>
    <a:extraClrScheme>
      <a:clrScheme name="1_US CFD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US CFD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US CFD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US CFD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US CFD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US CFD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US CFD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5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lnDef>
  </a:objectDefaults>
  <a:extraClrSchemeLst>
    <a:extraClrScheme>
      <a:clrScheme name="5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PNW Sideba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US CFD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lnDef>
  </a:objectDefaults>
  <a:extraClrSchemeLst>
    <a:extraClrScheme>
      <a:clrScheme name="1_US CFD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US CFD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US CFD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US CFD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US CFD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US CFD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US CFD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PNW Basi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5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lnDef>
  </a:objectDefaults>
  <a:extraClrSchemeLst>
    <a:extraClrScheme>
      <a:clrScheme name="5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No Log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9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40000"/>
          </a:spcAft>
          <a:buClrTx/>
          <a:buSzTx/>
          <a:buFontTx/>
          <a:buNone/>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40000"/>
          </a:spcAft>
          <a:buClrTx/>
          <a:buSzTx/>
          <a:buFontTx/>
          <a:buNone/>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9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US CFD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US CFD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1_US CFD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US CFD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US CFD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US CFD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US CFD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US CFD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US CFD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40000"/>
          </a:spcAft>
          <a:buClrTx/>
          <a:buSzTx/>
          <a:buFontTx/>
          <a:buNone/>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40000"/>
          </a:spcAft>
          <a:buClrTx/>
          <a:buSzTx/>
          <a:buFontTx/>
          <a:buNone/>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5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lnDef>
  </a:objectDefaults>
  <a:extraClrSchemeLst>
    <a:extraClrScheme>
      <a:clrScheme name="5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_PNW Sideba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US CFD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lnDef>
  </a:objectDefaults>
  <a:extraClrSchemeLst>
    <a:extraClrScheme>
      <a:clrScheme name="1_US CFD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US CFD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US CFD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US CFD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US CFD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US CFD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US CFD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PNW Basi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5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lnDef>
  </a:objectDefaults>
  <a:extraClrSchemeLst>
    <a:extraClrScheme>
      <a:clrScheme name="5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_No Log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9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40000"/>
          </a:spcAft>
          <a:buClrTx/>
          <a:buSzTx/>
          <a:buFontTx/>
          <a:buNone/>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40000"/>
          </a:spcAft>
          <a:buClrTx/>
          <a:buSzTx/>
          <a:buFontTx/>
          <a:buNone/>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9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_PNW Sideba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US CFD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lnDef>
  </a:objectDefaults>
  <a:extraClrSchemeLst>
    <a:extraClrScheme>
      <a:clrScheme name="1_US CFD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US CFD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US CFD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US CFD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US CFD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US CFD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US CFD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5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40000"/>
          </a:spcAft>
          <a:buClrTx/>
          <a:buSzTx/>
          <a:buFontTx/>
          <a:buNone/>
          <a:tabLst/>
          <a:defRPr kumimoji="0" lang="en-US" sz="1100" b="1" i="0" u="none" strike="noStrike" cap="none" normalizeH="0" baseline="0" smtClean="0">
            <a:ln>
              <a:noFill/>
            </a:ln>
            <a:solidFill>
              <a:schemeClr val="tx1"/>
            </a:solidFill>
            <a:effectLst/>
            <a:latin typeface="Arial" charset="0"/>
          </a:defRPr>
        </a:defPPr>
      </a:lstStyle>
    </a:lnDef>
  </a:objectDefaults>
  <a:extraClrSchemeLst>
    <a:extraClrScheme>
      <a:clrScheme name="5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2_US CFD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US CFD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1_US CFD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US CFD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US CFD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US CFD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US CFD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US CFD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US CFD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55075</TotalTime>
  <Words>4883</Words>
  <Application>Microsoft Office PowerPoint</Application>
  <PresentationFormat>On-screen Show (4:3)</PresentationFormat>
  <Paragraphs>414</Paragraphs>
  <Slides>58</Slides>
  <Notes>47</Notes>
  <HiddenSlides>0</HiddenSlides>
  <MMClips>0</MMClips>
  <ScaleCrop>false</ScaleCrop>
  <HeadingPairs>
    <vt:vector size="8" baseType="variant">
      <vt:variant>
        <vt:lpstr>Fonts Used</vt:lpstr>
      </vt:variant>
      <vt:variant>
        <vt:i4>5</vt:i4>
      </vt:variant>
      <vt:variant>
        <vt:lpstr>Theme</vt:lpstr>
      </vt:variant>
      <vt:variant>
        <vt:i4>16</vt:i4>
      </vt:variant>
      <vt:variant>
        <vt:lpstr>Embedded OLE Servers</vt:lpstr>
      </vt:variant>
      <vt:variant>
        <vt:i4>1</vt:i4>
      </vt:variant>
      <vt:variant>
        <vt:lpstr>Slide Titles</vt:lpstr>
      </vt:variant>
      <vt:variant>
        <vt:i4>58</vt:i4>
      </vt:variant>
    </vt:vector>
  </HeadingPairs>
  <TitlesOfParts>
    <vt:vector size="80" baseType="lpstr">
      <vt:lpstr>Arial</vt:lpstr>
      <vt:lpstr>Calibri</vt:lpstr>
      <vt:lpstr>Times New Roman</vt:lpstr>
      <vt:lpstr>Wingdings</vt:lpstr>
      <vt:lpstr>Wingdings 2</vt:lpstr>
      <vt:lpstr>11_Custom Design</vt:lpstr>
      <vt:lpstr>PNW Index</vt:lpstr>
      <vt:lpstr>PNW Sidebar</vt:lpstr>
      <vt:lpstr>8_Custom Design</vt:lpstr>
      <vt:lpstr>1_PNW Sidebar</vt:lpstr>
      <vt:lpstr>PNW Basic</vt:lpstr>
      <vt:lpstr>No Logo</vt:lpstr>
      <vt:lpstr>1_US CFD Presentation</vt:lpstr>
      <vt:lpstr>Title</vt:lpstr>
      <vt:lpstr>9_Custom Design</vt:lpstr>
      <vt:lpstr>2_PNW Sidebar</vt:lpstr>
      <vt:lpstr>1_PNW Basic</vt:lpstr>
      <vt:lpstr>1_No Logo</vt:lpstr>
      <vt:lpstr>3_PNW Sidebar</vt:lpstr>
      <vt:lpstr>10_Custom Design</vt:lpstr>
      <vt:lpstr>2_US CFD Presentation</vt:lpstr>
      <vt:lpstr>Equation</vt:lpstr>
      <vt:lpstr>PowerPoint Presentation</vt:lpstr>
      <vt:lpstr>PowerPoint Presentation</vt:lpstr>
      <vt:lpstr>Executive Summary </vt:lpstr>
      <vt:lpstr>Executive Summary</vt:lpstr>
      <vt:lpstr>Executive Summary</vt:lpstr>
      <vt:lpstr>Executive Summary</vt:lpstr>
      <vt:lpstr>Executive Summary</vt:lpstr>
      <vt:lpstr>Economic Growth Leads the Unemployment Rate and is More Volatile – The Okun Rule</vt:lpstr>
      <vt:lpstr>PowerPoint Presentation</vt:lpstr>
      <vt:lpstr>FOMC Overview of Monetary Policy</vt:lpstr>
      <vt:lpstr>Economic Forecasts</vt:lpstr>
      <vt:lpstr>PowerPoint Presentation</vt:lpstr>
      <vt:lpstr>PowerPoint Presentation</vt:lpstr>
      <vt:lpstr>Interest Rate Environment Following the Financial Crisis</vt:lpstr>
      <vt:lpstr>Interest Rate Environment Following the Financial Crisis</vt:lpstr>
      <vt:lpstr>Interest Rate Environment Following the Financial Crisis</vt:lpstr>
      <vt:lpstr>Interest Rate Environment Following the Financial Crisis</vt:lpstr>
      <vt:lpstr>Behavior of Credit Spreads</vt:lpstr>
      <vt:lpstr>PowerPoint Presentation</vt:lpstr>
      <vt:lpstr>Behavior of US Interest Rates, Jun 1954 - Present</vt:lpstr>
      <vt:lpstr>The Efficient Frontier: A Corporate Treasurer’s Perspective (Cont’d)</vt:lpstr>
      <vt:lpstr>The Efficient Frontier: A Corporate Treasurer’s Perspective (Cont’d)</vt:lpstr>
      <vt:lpstr>The Efficient Frontier: A Corporate Treasurer’s Perspective (Cont’d)</vt:lpstr>
      <vt:lpstr>The Efficient Frontier: A Corporate Treasurer’s Perspective (Cont’d)</vt:lpstr>
      <vt:lpstr>EPS Sensitivity Under Varying Funding Scenarios</vt:lpstr>
      <vt:lpstr>Issuing 30Y vs. 10Y Plus 20Y</vt:lpstr>
      <vt:lpstr>Interest Rates Scenarios</vt:lpstr>
      <vt:lpstr>Interest Rates Scenarios (Cont’d)</vt:lpstr>
      <vt:lpstr>PowerPoint Presentation</vt:lpstr>
      <vt:lpstr>Short-Term Interest Rates</vt:lpstr>
      <vt:lpstr>US Treasury Rates</vt:lpstr>
      <vt:lpstr>US Treasury Rates (Cont.)</vt:lpstr>
      <vt:lpstr>US Treasury Spreads</vt:lpstr>
      <vt:lpstr>US Treasury Spreads (Cont.)</vt:lpstr>
      <vt:lpstr>US Treasury Spreads</vt:lpstr>
      <vt:lpstr>LIBOR Rates and Spreads</vt:lpstr>
      <vt:lpstr>Velocity of Interest Rates</vt:lpstr>
      <vt:lpstr>Moody’s Corporate Bond Yields</vt:lpstr>
      <vt:lpstr>Inflation Indicators</vt:lpstr>
      <vt:lpstr>Treasury Inflation Protected Securities (TIPS)</vt:lpstr>
      <vt:lpstr>Computed UST Real Rates</vt:lpstr>
      <vt:lpstr>Computed UST Real Rates (cont.)</vt:lpstr>
      <vt:lpstr>Computed UST Real Rates (cont.)</vt:lpstr>
      <vt:lpstr>HCPI vs CCPI Adjusted Real Rates</vt:lpstr>
      <vt:lpstr>CCPI Adjusted UST Real Rates</vt:lpstr>
      <vt:lpstr>PowerPoint Presentation</vt:lpstr>
      <vt:lpstr>GDP Growth, Jun 1953 – Mar 2013</vt:lpstr>
      <vt:lpstr>S&amp;P 500 Earnings</vt:lpstr>
      <vt:lpstr>S&amp;P 500 P/E Multiples</vt:lpstr>
      <vt:lpstr>S&amp;P 400 Earnings</vt:lpstr>
      <vt:lpstr>S&amp;P 400 P/E Multiples</vt:lpstr>
      <vt:lpstr>Components of Beta: Insurance Industry</vt:lpstr>
      <vt:lpstr>PFG Deconstructed Rolling Beta</vt:lpstr>
      <vt:lpstr>Components of Beta: Insurance Industry</vt:lpstr>
      <vt:lpstr>Components of Beta: Insurance Industry</vt:lpstr>
      <vt:lpstr>Cost of Equity: Current Utility Betas</vt:lpstr>
      <vt:lpstr>Cost of Equity: Leverage vs. Beta</vt:lpstr>
      <vt:lpstr>Cost of Equity: Unlevered Betas</vt:lpstr>
    </vt:vector>
  </TitlesOfParts>
  <Company>Ramirez &amp; Co.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Scutaro</dc:creator>
  <cp:lastModifiedBy>Josué Vicioso</cp:lastModifiedBy>
  <cp:revision>255</cp:revision>
  <cp:lastPrinted>2013-07-31T17:59:57Z</cp:lastPrinted>
  <dcterms:created xsi:type="dcterms:W3CDTF">2013-05-31T15:24:15Z</dcterms:created>
  <dcterms:modified xsi:type="dcterms:W3CDTF">2013-11-14T22:51:45Z</dcterms:modified>
</cp:coreProperties>
</file>